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2"/>
  </p:notesMasterIdLst>
  <p:sldIdLst>
    <p:sldId id="256" r:id="rId3"/>
    <p:sldId id="257" r:id="rId4"/>
    <p:sldId id="258" r:id="rId5"/>
    <p:sldId id="259" r:id="rId6"/>
    <p:sldId id="260" r:id="rId7"/>
    <p:sldId id="261" r:id="rId8"/>
    <p:sldId id="278" r:id="rId9"/>
    <p:sldId id="279" r:id="rId10"/>
    <p:sldId id="281" r:id="rId11"/>
    <p:sldId id="262" r:id="rId12"/>
    <p:sldId id="263" r:id="rId13"/>
    <p:sldId id="284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82" r:id="rId24"/>
    <p:sldId id="280" r:id="rId25"/>
    <p:sldId id="283" r:id="rId26"/>
    <p:sldId id="264" r:id="rId27"/>
    <p:sldId id="265" r:id="rId28"/>
    <p:sldId id="275" r:id="rId29"/>
    <p:sldId id="285" r:id="rId30"/>
    <p:sldId id="277" r:id="rId3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6C962-A6C7-408C-BC9C-368570D31089}" type="datetimeFigureOut">
              <a:rPr lang="hu-HU" smtClean="0"/>
              <a:t>2019. 01. 26.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FE6A5-AB36-4324-ABEC-096426AB13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2681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CAAED4-6F39-44A4-8B22-969EC08A8EB6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4343627"/>
            <a:ext cx="5029200" cy="4113748"/>
          </a:xfrm>
        </p:spPr>
        <p:txBody>
          <a:bodyPr/>
          <a:lstStyle/>
          <a:p>
            <a:r>
              <a:rPr lang="en-US"/>
              <a:t>Leadbeater C. W., </a:t>
            </a:r>
            <a:r>
              <a:rPr lang="en-US" i="1"/>
              <a:t>Man Visible and Invisible, </a:t>
            </a:r>
            <a:r>
              <a:rPr lang="en-US"/>
              <a:t>TPH, 1988, Plate 21, between pages 86 and 87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12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2019. 01. 26.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2019. 01. 26.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2019. 01. 26.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A4E3-CFC8-49B0-8619-130A37473CED}" type="slidenum">
              <a:rPr lang="hu-H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60262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C6E84-7A10-4FA4-B68E-DF6EEF158798}" type="slidenum">
              <a:rPr lang="hu-H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19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0BC0E24-14BB-4E30-B0E7-058B8505D29F}" type="slidenum">
              <a:rPr lang="hu-H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285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5B93-3F24-46EF-8733-B1C5571446D1}" type="slidenum">
              <a:rPr lang="hu-H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802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FEAC-7661-4699-9FD9-EBCC8AF357DB}" type="slidenum">
              <a:rPr lang="hu-H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491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7D30-029C-4286-82EC-B0520FAB7B61}" type="slidenum">
              <a:rPr lang="hu-H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18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D33D-8106-49AB-BAD7-FFB6D9E2748B}" type="slidenum">
              <a:rPr lang="hu-H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378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02006-C084-4E76-9E15-4C36CD96B81E}" type="slidenum">
              <a:rPr lang="hu-H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19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2019. 01. 26.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u-HU">
                <a:solidFill>
                  <a:schemeClr val="lt1"/>
                </a:solidFill>
                <a:latin typeface="+mn-lt"/>
                <a:ea typeface="+mn-ea"/>
                <a:cs typeface="+mn-cs"/>
              </a:rPr>
              <a:t>Kép beszúrásához kattintson az ikonra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3EF4-2D7F-46CE-A703-148F216D15E0}" type="slidenum">
              <a:rPr lang="hu-H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3147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EEF6-213A-461C-A686-98F36F2D3539}" type="slidenum">
              <a:rPr lang="hu-H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291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1965-43A7-4A4E-BF79-DDC98207B39B}" type="slidenum">
              <a:rPr lang="hu-H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hu-H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34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2019. 01. 26.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2019. 01. 26.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2019. 01. 26.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2019. 01. 26.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2019. 01. 26.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2019. 01. 26.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2019. 01. 26.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2019. 01. 26.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92538D3-52DC-4A55-8DEF-4904771554A7}" type="slidenum">
              <a:rPr lang="hu-HU" smtClean="0">
                <a:solidFill>
                  <a:prstClr val="white">
                    <a:shade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6452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/>
              <a:t>A három ösvény – A jóga útja az Énhez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Magyar Teozófiai Társulat</a:t>
            </a:r>
          </a:p>
          <a:p>
            <a:r>
              <a:rPr lang="hu-HU" dirty="0" err="1">
                <a:solidFill>
                  <a:schemeClr val="tx1"/>
                </a:solidFill>
              </a:rPr>
              <a:t>MagNet</a:t>
            </a:r>
            <a:r>
              <a:rPr lang="hu-HU" dirty="0">
                <a:solidFill>
                  <a:schemeClr val="tx1"/>
                </a:solidFill>
              </a:rPr>
              <a:t> Ház, 2019.január 26.</a:t>
            </a:r>
          </a:p>
          <a:p>
            <a:r>
              <a:rPr lang="hu-HU" dirty="0">
                <a:solidFill>
                  <a:schemeClr val="tx1"/>
                </a:solidFill>
              </a:rPr>
              <a:t>Készítette:Szabó Lilla</a:t>
            </a:r>
          </a:p>
        </p:txBody>
      </p:sp>
    </p:spTree>
    <p:extLst>
      <p:ext uri="{BB962C8B-B14F-4D97-AF65-F5344CB8AC3E}">
        <p14:creationId xmlns:p14="http://schemas.microsoft.com/office/powerpoint/2010/main" val="3004897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jóga akadályai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Betegség</a:t>
            </a:r>
          </a:p>
          <a:p>
            <a:r>
              <a:rPr lang="hu-HU" dirty="0"/>
              <a:t>Elme lanyhasága</a:t>
            </a:r>
          </a:p>
          <a:p>
            <a:r>
              <a:rPr lang="hu-HU" dirty="0"/>
              <a:t>Kétkedés</a:t>
            </a:r>
          </a:p>
          <a:p>
            <a:r>
              <a:rPr lang="hu-HU" dirty="0"/>
              <a:t>Figyelmetlenség</a:t>
            </a:r>
          </a:p>
          <a:p>
            <a:r>
              <a:rPr lang="hu-HU" dirty="0"/>
              <a:t>Restség</a:t>
            </a:r>
          </a:p>
          <a:p>
            <a:r>
              <a:rPr lang="hu-HU" dirty="0"/>
              <a:t>Világias gondolkodás</a:t>
            </a:r>
          </a:p>
          <a:p>
            <a:r>
              <a:rPr lang="hu-HU" dirty="0"/>
              <a:t>A lényeg eltévesztése</a:t>
            </a:r>
          </a:p>
          <a:p>
            <a:r>
              <a:rPr lang="hu-HU" dirty="0"/>
              <a:t>Állhatatlanság</a:t>
            </a:r>
          </a:p>
        </p:txBody>
      </p:sp>
    </p:spTree>
    <p:extLst>
      <p:ext uri="{BB962C8B-B14F-4D97-AF65-F5344CB8AC3E}">
        <p14:creationId xmlns:p14="http://schemas.microsoft.com/office/powerpoint/2010/main" val="2447320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Jógára való alkalmasság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Gyakorolhat-e bárki jógát?</a:t>
            </a:r>
          </a:p>
          <a:p>
            <a:r>
              <a:rPr lang="hu-HU" dirty="0"/>
              <a:t>Mi szükséges hozzá?</a:t>
            </a:r>
          </a:p>
          <a:p>
            <a:pPr lvl="1"/>
            <a:r>
              <a:rPr lang="hu-HU" dirty="0"/>
              <a:t>Előző életek tapasztalatai</a:t>
            </a:r>
          </a:p>
          <a:p>
            <a:pPr lvl="1"/>
            <a:r>
              <a:rPr lang="hu-HU" dirty="0"/>
              <a:t>„Tehetség”</a:t>
            </a:r>
          </a:p>
          <a:p>
            <a:pPr lvl="1"/>
            <a:r>
              <a:rPr lang="hu-HU" dirty="0"/>
              <a:t>Erős vágy</a:t>
            </a:r>
          </a:p>
          <a:p>
            <a:pPr lvl="1"/>
            <a:r>
              <a:rPr lang="hu-HU" dirty="0"/>
              <a:t>Erős akarat</a:t>
            </a:r>
          </a:p>
          <a:p>
            <a:pPr lvl="1"/>
            <a:r>
              <a:rPr lang="hu-HU" dirty="0"/>
              <a:t>Éles és tág körű értelem</a:t>
            </a:r>
          </a:p>
        </p:txBody>
      </p:sp>
    </p:spTree>
    <p:extLst>
      <p:ext uri="{BB962C8B-B14F-4D97-AF65-F5344CB8AC3E}">
        <p14:creationId xmlns:p14="http://schemas.microsoft.com/office/powerpoint/2010/main" val="123416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fejlődés útja</a:t>
            </a:r>
          </a:p>
        </p:txBody>
      </p:sp>
      <p:pic>
        <p:nvPicPr>
          <p:cNvPr id="2050" name="Picture 2" descr="C:\Users\Dell\Downloads\image00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81" y="1484784"/>
            <a:ext cx="7948675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370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778098"/>
          </a:xfrm>
        </p:spPr>
        <p:txBody>
          <a:bodyPr/>
          <a:lstStyle/>
          <a:p>
            <a:r>
              <a:rPr lang="hu-HU" dirty="0"/>
              <a:t>Karma </a:t>
            </a:r>
            <a:r>
              <a:rPr lang="hu-HU" dirty="0" err="1"/>
              <a:t>Marga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Autofit/>
          </a:bodyPr>
          <a:lstStyle/>
          <a:p>
            <a:r>
              <a:rPr lang="hu-HU" sz="2600" dirty="0"/>
              <a:t>A cselekvés ösvénye, amelyen az emberiség nagy tömege vakon és teljesen öntudatlanul halad, anélkül, hogy akár a módszert, akár a célt ismerné</a:t>
            </a:r>
          </a:p>
          <a:p>
            <a:r>
              <a:rPr lang="hu-HU" sz="2600" dirty="0"/>
              <a:t>Az ember nyugtalanul keresi a külvilág nyújtotta kielégülést, mindig többet és többet próbál megszerezni, mindig többet és többet felhalmozni</a:t>
            </a:r>
          </a:p>
          <a:p>
            <a:r>
              <a:rPr lang="hu-HU" sz="2600" dirty="0"/>
              <a:t>Eleinte a cselekvés gyümölcse iránti vágy késztet cselekvésre</a:t>
            </a:r>
          </a:p>
          <a:p>
            <a:r>
              <a:rPr lang="hu-HU" sz="2600" dirty="0"/>
              <a:t>Ha cselekvés nélkül, tétlenül hever, nem jut élvezethez, sőt állandó szenvedésben lesz része</a:t>
            </a:r>
          </a:p>
          <a:p>
            <a:r>
              <a:rPr lang="hu-HU" sz="2600" dirty="0" err="1"/>
              <a:t>Tamaszon</a:t>
            </a:r>
            <a:r>
              <a:rPr lang="hu-HU" sz="2600" dirty="0"/>
              <a:t> való felülemelkedés (sötétség, a renyheség, a lassúság és tehetetlenség)</a:t>
            </a:r>
          </a:p>
        </p:txBody>
      </p:sp>
    </p:spTree>
    <p:extLst>
      <p:ext uri="{BB962C8B-B14F-4D97-AF65-F5344CB8AC3E}">
        <p14:creationId xmlns:p14="http://schemas.microsoft.com/office/powerpoint/2010/main" val="2536089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Karma </a:t>
            </a:r>
            <a:r>
              <a:rPr lang="hu-HU" dirty="0" err="1"/>
              <a:t>Marga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vágyból született tevékenységi ösztön cselekvésre készteti az embert</a:t>
            </a:r>
          </a:p>
          <a:p>
            <a:r>
              <a:rPr lang="hu-HU" dirty="0"/>
              <a:t>A természet cselekvésre bírja az embert azért, hogy ez által növekedhessék</a:t>
            </a:r>
          </a:p>
          <a:p>
            <a:r>
              <a:rPr lang="hu-HU" dirty="0"/>
              <a:t>Bármennyire is elítélendők a bűnök, megvan a helyük és feladatuk a legalsóbb rendű és legrenyhébb természeteknél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41011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hu-HU" dirty="0"/>
              <a:t>Karma </a:t>
            </a:r>
            <a:r>
              <a:rPr lang="hu-HU" dirty="0" err="1"/>
              <a:t>Marga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hu-HU" sz="2800" dirty="0"/>
              <a:t>A karma ösvényén haladva az embert később elfogja a vágy, hogy valamivel különb gyümölcsöt termeljen cselekedeteivel</a:t>
            </a:r>
          </a:p>
          <a:p>
            <a:r>
              <a:rPr lang="hu-HU" sz="2800" dirty="0"/>
              <a:t>Ez fejleszti ki benne a </a:t>
            </a:r>
            <a:r>
              <a:rPr lang="hu-HU" sz="2800" dirty="0" err="1"/>
              <a:t>radzsasz</a:t>
            </a:r>
            <a:r>
              <a:rPr lang="hu-HU" sz="2800" dirty="0"/>
              <a:t> tulajdonságát (mozgás, tevékenység, szenvedély)</a:t>
            </a:r>
          </a:p>
          <a:p>
            <a:r>
              <a:rPr lang="hu-HU" sz="2800" dirty="0"/>
              <a:t>A külső világba veti magát, az érzékek és az elme tevékenységétől hajtva és kielégüléseket keresve.</a:t>
            </a:r>
          </a:p>
          <a:p>
            <a:r>
              <a:rPr lang="hu-HU" sz="2800" dirty="0"/>
              <a:t>Tevékenykedik, cselekvésének gyümölcsére vágyva.</a:t>
            </a:r>
          </a:p>
          <a:p>
            <a:r>
              <a:rPr lang="hu-HU" sz="2800" dirty="0"/>
              <a:t>„A tudatlanok a tettekhez való ragaszkodásból cselekszenek, óh </a:t>
            </a:r>
            <a:r>
              <a:rPr lang="hu-HU" sz="2800" dirty="0" err="1"/>
              <a:t>Bhárata</a:t>
            </a:r>
            <a:r>
              <a:rPr lang="hu-HU" sz="2800" dirty="0"/>
              <a:t>, de a bölcs a világ javáért dolgozik, ragaszkodás nélkül” (</a:t>
            </a:r>
            <a:r>
              <a:rPr lang="hu-HU" sz="2800" dirty="0" err="1"/>
              <a:t>Bhagavad</a:t>
            </a:r>
            <a:r>
              <a:rPr lang="hu-HU" sz="2800" dirty="0"/>
              <a:t> </a:t>
            </a:r>
            <a:r>
              <a:rPr lang="hu-HU" sz="2800" dirty="0" err="1"/>
              <a:t>Gitá</a:t>
            </a:r>
            <a:r>
              <a:rPr lang="hu-HU" sz="2800" dirty="0"/>
              <a:t> III.25.)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26204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Dzsnána</a:t>
            </a:r>
            <a:r>
              <a:rPr lang="hu-HU" dirty="0"/>
              <a:t> </a:t>
            </a:r>
            <a:r>
              <a:rPr lang="hu-HU" dirty="0" err="1"/>
              <a:t>Marga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 anchor="ctr"/>
          <a:lstStyle/>
          <a:p>
            <a:r>
              <a:rPr lang="hu-HU" dirty="0"/>
              <a:t>A tudás ösvénye</a:t>
            </a:r>
          </a:p>
          <a:p>
            <a:r>
              <a:rPr lang="hu-HU" dirty="0"/>
              <a:t>Csak kevesen járhatnak rajta</a:t>
            </a:r>
          </a:p>
          <a:p>
            <a:r>
              <a:rPr lang="hu-HU" dirty="0"/>
              <a:t>Különleges veszélyek </a:t>
            </a:r>
          </a:p>
          <a:p>
            <a:r>
              <a:rPr lang="hu-HU" dirty="0"/>
              <a:t>Megtisztulás előzetes lépései szükségesek</a:t>
            </a:r>
          </a:p>
          <a:p>
            <a:r>
              <a:rPr lang="hu-HU" dirty="0"/>
              <a:t>Elsőrendű észbeli képességet kell kifejleszteni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34457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Dzsnána</a:t>
            </a:r>
            <a:r>
              <a:rPr lang="hu-HU" dirty="0"/>
              <a:t> </a:t>
            </a:r>
            <a:r>
              <a:rPr lang="hu-HU" dirty="0" err="1"/>
              <a:t>Marga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/>
              <a:t>Veszélyek</a:t>
            </a:r>
          </a:p>
          <a:p>
            <a:pPr lvl="1"/>
            <a:r>
              <a:rPr lang="hu-HU" dirty="0"/>
              <a:t>Az intellektust arra használni, hogy az érzékek kielégülését szolgálja</a:t>
            </a:r>
          </a:p>
          <a:p>
            <a:pPr lvl="1"/>
            <a:r>
              <a:rPr lang="hu-HU" dirty="0"/>
              <a:t>A tudományt az anyagi javak még nagyobb mértékben való felhalmozására használni</a:t>
            </a:r>
          </a:p>
          <a:p>
            <a:pPr lvl="1"/>
            <a:r>
              <a:rPr lang="hu-HU" dirty="0"/>
              <a:t>A tudást saját magáért keresni (nem mások szolgálatáért)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44314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Dzsnána</a:t>
            </a:r>
            <a:r>
              <a:rPr lang="hu-HU" dirty="0"/>
              <a:t> </a:t>
            </a:r>
            <a:r>
              <a:rPr lang="hu-HU" dirty="0" err="1"/>
              <a:t>Marga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/>
              <a:t>Teljesen le kell győzni a </a:t>
            </a:r>
            <a:r>
              <a:rPr lang="hu-HU" b="1" i="1" dirty="0" err="1"/>
              <a:t>tamaszt</a:t>
            </a:r>
            <a:r>
              <a:rPr lang="hu-HU" dirty="0"/>
              <a:t>, nem szabad engedni, hogy befolyással lehessen az alsóbb természetre</a:t>
            </a:r>
          </a:p>
          <a:p>
            <a:r>
              <a:rPr lang="hu-HU" dirty="0"/>
              <a:t>A tevékenység tulajdonságát, a </a:t>
            </a:r>
            <a:r>
              <a:rPr lang="hu-HU" b="1" i="1" dirty="0" err="1"/>
              <a:t>radzsaszt</a:t>
            </a:r>
            <a:r>
              <a:rPr lang="hu-HU" dirty="0"/>
              <a:t> el kell fordítani a cselekvés minden olyan formájától, amely anyagias dolgokkal foglalkozik, s a tudásszerzésre kell felhasználni. </a:t>
            </a:r>
          </a:p>
          <a:p>
            <a:r>
              <a:rPr lang="hu-HU" dirty="0"/>
              <a:t>A </a:t>
            </a:r>
            <a:r>
              <a:rPr lang="hu-HU" b="1" i="1" dirty="0" err="1"/>
              <a:t>radzsasz</a:t>
            </a:r>
            <a:r>
              <a:rPr lang="hu-HU" b="1" i="1" dirty="0"/>
              <a:t> </a:t>
            </a:r>
            <a:r>
              <a:rPr lang="hu-HU" dirty="0"/>
              <a:t>energiái az ismeretek felhalmozására összpontosuljanak</a:t>
            </a:r>
          </a:p>
          <a:p>
            <a:r>
              <a:rPr lang="hu-HU" dirty="0"/>
              <a:t>A megkülönböztetés képessége az első lépés, mely a puszta tudásból az igazi bölcsességbe vezet</a:t>
            </a:r>
          </a:p>
        </p:txBody>
      </p:sp>
    </p:spTree>
    <p:extLst>
      <p:ext uri="{BB962C8B-B14F-4D97-AF65-F5344CB8AC3E}">
        <p14:creationId xmlns:p14="http://schemas.microsoft.com/office/powerpoint/2010/main" val="4268902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Bhakti</a:t>
            </a:r>
            <a:r>
              <a:rPr lang="hu-HU" dirty="0"/>
              <a:t> </a:t>
            </a:r>
            <a:r>
              <a:rPr lang="hu-HU" dirty="0" err="1"/>
              <a:t>Marga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A szeretet ösvénye</a:t>
            </a:r>
          </a:p>
          <a:p>
            <a:r>
              <a:rPr lang="hu-HU" dirty="0"/>
              <a:t>Az odaadás, az elme koncentrálása, az állandó meditálás, a buzgó imádat</a:t>
            </a:r>
          </a:p>
          <a:p>
            <a:r>
              <a:rPr lang="hu-HU" dirty="0"/>
              <a:t>„Akik elméjüket Énrám függesztve, állandó harmóniában, a legnagyobb hittel imádnak Engem, azok szerintem – mondja Sri Krisna – a legnagyobbak a jógában.” Azután így folytatja: „Azok, akik elméjükkel a Megnyilvánulatlanon csüngnek, nagyobb nehézségekbe ütköznek, mert nehéz a testben élőknek a meg nem nyilvánult ösvényét elérni; de azokat, akik Énbennem élve minden cselekedetről lemondanak, csak Énreám gondolnak, s teljes szívvel meditálva Engem imádnak, azokat hamarosan kiemelem a halálnak és az életnek óceánjából, óh </a:t>
            </a:r>
            <a:r>
              <a:rPr lang="hu-HU" dirty="0" err="1"/>
              <a:t>Pártha</a:t>
            </a:r>
            <a:r>
              <a:rPr lang="hu-HU" dirty="0"/>
              <a:t>, mert tudatuk központja Én vagyok.”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1046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6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három ösvény </a:t>
            </a:r>
            <a:r>
              <a:rPr lang="hu-HU" b="1" i="1" dirty="0"/>
              <a:t>+ 1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Karma </a:t>
            </a:r>
            <a:r>
              <a:rPr lang="hu-HU" dirty="0" err="1"/>
              <a:t>Marga</a:t>
            </a:r>
            <a:endParaRPr lang="hu-HU" dirty="0"/>
          </a:p>
          <a:p>
            <a:r>
              <a:rPr lang="hu-HU" dirty="0" err="1"/>
              <a:t>Dzsnána</a:t>
            </a:r>
            <a:r>
              <a:rPr lang="hu-HU" dirty="0"/>
              <a:t> </a:t>
            </a:r>
            <a:r>
              <a:rPr lang="hu-HU" dirty="0" err="1"/>
              <a:t>Marga</a:t>
            </a:r>
            <a:endParaRPr lang="hu-HU" dirty="0"/>
          </a:p>
          <a:p>
            <a:r>
              <a:rPr lang="hu-HU" dirty="0" err="1"/>
              <a:t>Bhakti</a:t>
            </a:r>
            <a:r>
              <a:rPr lang="hu-HU" dirty="0"/>
              <a:t> </a:t>
            </a:r>
            <a:r>
              <a:rPr lang="hu-HU" dirty="0" err="1"/>
              <a:t>Marga</a:t>
            </a:r>
            <a:endParaRPr lang="hu-HU" dirty="0"/>
          </a:p>
          <a:p>
            <a:r>
              <a:rPr lang="hu-HU" dirty="0"/>
              <a:t>Raja Jóga </a:t>
            </a:r>
            <a:r>
              <a:rPr lang="hu-HU" dirty="0" err="1"/>
              <a:t>Marga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8474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Bhakti</a:t>
            </a:r>
            <a:r>
              <a:rPr lang="hu-HU" dirty="0"/>
              <a:t> </a:t>
            </a:r>
            <a:r>
              <a:rPr lang="hu-HU" dirty="0" err="1"/>
              <a:t>Marga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4857403"/>
          </a:xfrm>
        </p:spPr>
        <p:txBody>
          <a:bodyPr>
            <a:normAutofit fontScale="77500" lnSpcReduction="20000"/>
          </a:bodyPr>
          <a:lstStyle/>
          <a:p>
            <a:r>
              <a:rPr lang="hu-HU" sz="2800" dirty="0"/>
              <a:t>Ha </a:t>
            </a:r>
            <a:r>
              <a:rPr lang="hu-HU" sz="2800" dirty="0" err="1"/>
              <a:t>bhaktit</a:t>
            </a:r>
            <a:r>
              <a:rPr lang="hu-HU" sz="2800" dirty="0"/>
              <a:t> akarunk felébreszteni, akkor szeretetünknek oly lény felé kell irányulnia, aki számunkra – legtágabban értelmezve a kifejezést – az egyéniség legszélső határait jelenti</a:t>
            </a:r>
          </a:p>
          <a:p>
            <a:r>
              <a:rPr lang="hu-HU" sz="2800" dirty="0" err="1"/>
              <a:t>Isvara</a:t>
            </a:r>
            <a:r>
              <a:rPr lang="hu-HU" sz="2800" dirty="0"/>
              <a:t> megnyilvánul még időről-időre, mint </a:t>
            </a:r>
            <a:r>
              <a:rPr lang="hu-HU" sz="2800" dirty="0" err="1"/>
              <a:t>Avatára</a:t>
            </a:r>
            <a:r>
              <a:rPr lang="hu-HU" sz="2800" dirty="0"/>
              <a:t> azért, hogy ily módon az emberek számára valóságosabban testet öltsön Az istenség </a:t>
            </a:r>
            <a:r>
              <a:rPr lang="hu-HU" sz="2800" dirty="0" err="1"/>
              <a:t>testetöltése</a:t>
            </a:r>
            <a:r>
              <a:rPr lang="hu-HU" sz="2800" dirty="0"/>
              <a:t>.</a:t>
            </a:r>
          </a:p>
          <a:p>
            <a:r>
              <a:rPr lang="hu-HU" sz="2800" dirty="0"/>
              <a:t>E még kifejezettebb egyéniség magához vonzza azután az emberek szeretetét és imádatát, fölébreszti szívüket</a:t>
            </a:r>
          </a:p>
          <a:p>
            <a:r>
              <a:rPr lang="hu-HU" sz="2800" dirty="0"/>
              <a:t>„Melyet elérve az ember tökéletes, halhatatlan, elégedett lesz; melyet elérve nem kíván semmit, semmiért nem bánkódik, semmit nem gyűlöl, nem lel élvezetet (az érzékek tárgyaiban), nem tesz erőfeszítést (önző célból); melyet megismerve megmámorosodik (az örömtől), áthatja az Én és örvendezik az Énben.” Továbbá: „(a szeretet) nem használható a vágyak kielégítésére, mert lényege a lemondás.” </a:t>
            </a:r>
            <a:r>
              <a:rPr lang="hu-HU" sz="2800" dirty="0" err="1"/>
              <a:t>Nárada</a:t>
            </a:r>
            <a:r>
              <a:rPr lang="hu-HU" sz="2800" dirty="0"/>
              <a:t> Sutra 22, 24.</a:t>
            </a:r>
          </a:p>
          <a:p>
            <a:endParaRPr lang="hu-HU" sz="2800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41337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Raja Jóga </a:t>
            </a:r>
            <a:r>
              <a:rPr lang="hu-HU" dirty="0" err="1"/>
              <a:t>Marga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Purucker</a:t>
            </a:r>
            <a:r>
              <a:rPr lang="hu-HU" dirty="0"/>
              <a:t> szerint ez a harmadik ösvény</a:t>
            </a:r>
          </a:p>
          <a:p>
            <a:pPr lvl="1"/>
            <a:r>
              <a:rPr lang="hu-HU" dirty="0"/>
              <a:t>Hogy elérjük a szabadságot és a fényt, hogy elérjük a valódi egyesülést a belül levő </a:t>
            </a:r>
            <a:r>
              <a:rPr lang="hu-HU" dirty="0" err="1"/>
              <a:t>Én-nel</a:t>
            </a:r>
            <a:r>
              <a:rPr lang="hu-HU" dirty="0"/>
              <a:t> saját tervezésű erőfeszítések segítségével</a:t>
            </a:r>
          </a:p>
          <a:p>
            <a:pPr lvl="1"/>
            <a:r>
              <a:rPr lang="hu-HU" dirty="0"/>
              <a:t>Önállóság, függetlenség és bátorság (félelem nélküliség) jellemző rá</a:t>
            </a:r>
          </a:p>
          <a:p>
            <a:pPr lvl="1"/>
            <a:r>
              <a:rPr lang="hu-HU" dirty="0"/>
              <a:t> Az önfegyelem és gyakorlás útja</a:t>
            </a:r>
          </a:p>
        </p:txBody>
      </p:sp>
    </p:spTree>
    <p:extLst>
      <p:ext uri="{BB962C8B-B14F-4D97-AF65-F5344CB8AC3E}">
        <p14:creationId xmlns:p14="http://schemas.microsoft.com/office/powerpoint/2010/main" val="3243325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Raja Jóga </a:t>
            </a:r>
            <a:r>
              <a:rPr lang="hu-HU" dirty="0" err="1"/>
              <a:t>Marga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Nyolcszintű jógának is nevezik:</a:t>
            </a:r>
          </a:p>
          <a:p>
            <a:pPr lvl="1"/>
            <a:r>
              <a:rPr lang="hu-HU" dirty="0" err="1"/>
              <a:t>Jáma</a:t>
            </a:r>
            <a:r>
              <a:rPr lang="hu-HU" dirty="0"/>
              <a:t> – önuralom</a:t>
            </a:r>
          </a:p>
          <a:p>
            <a:pPr lvl="1"/>
            <a:r>
              <a:rPr lang="hu-HU" dirty="0" err="1"/>
              <a:t>Nijáma</a:t>
            </a:r>
            <a:r>
              <a:rPr lang="hu-HU" dirty="0"/>
              <a:t> – fegyelem</a:t>
            </a:r>
          </a:p>
          <a:p>
            <a:pPr lvl="1"/>
            <a:r>
              <a:rPr lang="hu-HU" dirty="0" err="1"/>
              <a:t>Ászana</a:t>
            </a:r>
            <a:r>
              <a:rPr lang="hu-HU" dirty="0"/>
              <a:t> – testgyakorlatok</a:t>
            </a:r>
          </a:p>
          <a:p>
            <a:pPr lvl="1"/>
            <a:r>
              <a:rPr lang="hu-HU" dirty="0" err="1"/>
              <a:t>Pránajáma</a:t>
            </a:r>
            <a:r>
              <a:rPr lang="hu-HU" dirty="0"/>
              <a:t> – </a:t>
            </a:r>
            <a:r>
              <a:rPr lang="hu-HU" dirty="0" err="1"/>
              <a:t>légzőgyakorlatok</a:t>
            </a:r>
            <a:endParaRPr lang="hu-HU" dirty="0"/>
          </a:p>
          <a:p>
            <a:pPr lvl="1"/>
            <a:r>
              <a:rPr lang="hu-HU" dirty="0" err="1"/>
              <a:t>Pratjáhára</a:t>
            </a:r>
            <a:r>
              <a:rPr lang="hu-HU" dirty="0"/>
              <a:t> – az érzékek visszavonása</a:t>
            </a:r>
          </a:p>
          <a:p>
            <a:pPr lvl="1"/>
            <a:r>
              <a:rPr lang="hu-HU" dirty="0" err="1"/>
              <a:t>Dháraná</a:t>
            </a:r>
            <a:r>
              <a:rPr lang="hu-HU" dirty="0"/>
              <a:t> – összpontosítás</a:t>
            </a:r>
          </a:p>
          <a:p>
            <a:pPr lvl="1"/>
            <a:r>
              <a:rPr lang="hu-HU" dirty="0" err="1"/>
              <a:t>Dhjána</a:t>
            </a:r>
            <a:r>
              <a:rPr lang="hu-HU" dirty="0"/>
              <a:t> – meditáció</a:t>
            </a:r>
          </a:p>
          <a:p>
            <a:pPr lvl="1"/>
            <a:r>
              <a:rPr lang="hu-HU" dirty="0" err="1"/>
              <a:t>Szamádhi</a:t>
            </a:r>
            <a:r>
              <a:rPr lang="hu-HU" dirty="0"/>
              <a:t> – tökéletes megvalósítás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833248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4 ösvény és a hindu társadalmi kasztok analógiája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b="1" i="1" dirty="0" err="1"/>
              <a:t>Sudra</a:t>
            </a:r>
            <a:r>
              <a:rPr lang="hu-HU" dirty="0"/>
              <a:t> – szolga, hűség, alázatosság</a:t>
            </a:r>
          </a:p>
          <a:p>
            <a:r>
              <a:rPr lang="hu-HU" b="1" i="1" dirty="0" err="1"/>
              <a:t>Vaisja</a:t>
            </a:r>
            <a:r>
              <a:rPr lang="hu-HU" dirty="0"/>
              <a:t> – kereskedő, mesterségek, tisztesség, bőkezűség, bizonyos mértékig már megjelenik mások szolgálata</a:t>
            </a:r>
          </a:p>
          <a:p>
            <a:r>
              <a:rPr lang="hu-HU" b="1" i="1" dirty="0" err="1"/>
              <a:t>Ksatria</a:t>
            </a:r>
            <a:r>
              <a:rPr lang="hu-HU" dirty="0"/>
              <a:t> – uralkodó, katona, önfeláldozó, állhatatos, kitartó</a:t>
            </a:r>
          </a:p>
          <a:p>
            <a:r>
              <a:rPr lang="hu-HU" b="1" i="1" dirty="0"/>
              <a:t>Brahman</a:t>
            </a:r>
            <a:r>
              <a:rPr lang="hu-HU" dirty="0"/>
              <a:t> – pap, tanító, tudás, áhítat, megbocsátás, minden lény iránti barátságosság</a:t>
            </a:r>
          </a:p>
        </p:txBody>
      </p:sp>
    </p:spTree>
    <p:extLst>
      <p:ext uri="{BB962C8B-B14F-4D97-AF65-F5344CB8AC3E}">
        <p14:creationId xmlns:p14="http://schemas.microsoft.com/office/powerpoint/2010/main" val="11490149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ownloads\image00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8144905" cy="5490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1043608" y="188640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/>
              <a:t>Eltávolodás és visszatérés</a:t>
            </a:r>
          </a:p>
        </p:txBody>
      </p:sp>
    </p:spTree>
    <p:extLst>
      <p:ext uri="{BB962C8B-B14F-4D97-AF65-F5344CB8AC3E}">
        <p14:creationId xmlns:p14="http://schemas.microsoft.com/office/powerpoint/2010/main" val="26042234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Eltávolodás és visszatérés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emberiség nagy fejlődése két ösvényen megy végbe: az eltávolodás és a visszatérés ösvényén</a:t>
            </a:r>
          </a:p>
          <a:p>
            <a:pPr lvl="1"/>
            <a:r>
              <a:rPr lang="hu-HU" dirty="0"/>
              <a:t>A </a:t>
            </a:r>
            <a:r>
              <a:rPr lang="hu-HU" i="1" dirty="0" err="1"/>
              <a:t>Pravritti</a:t>
            </a:r>
            <a:r>
              <a:rPr lang="hu-HU" i="1" dirty="0"/>
              <a:t> </a:t>
            </a:r>
            <a:r>
              <a:rPr lang="hu-HU" i="1" dirty="0" err="1"/>
              <a:t>Margá-n</a:t>
            </a:r>
            <a:r>
              <a:rPr lang="hu-HU" i="1" dirty="0"/>
              <a:t>, </a:t>
            </a:r>
            <a:r>
              <a:rPr lang="hu-HU" dirty="0"/>
              <a:t>vagyis az eltávolodás ösvényén, amelyen az emberi lények legnagyobb része jár, a vágyak szükségesek és hasznosak</a:t>
            </a:r>
          </a:p>
          <a:p>
            <a:pPr lvl="1"/>
            <a:r>
              <a:rPr lang="hu-HU" dirty="0"/>
              <a:t>A </a:t>
            </a:r>
            <a:r>
              <a:rPr lang="hu-HU" dirty="0" err="1"/>
              <a:t>Nivritti</a:t>
            </a:r>
            <a:r>
              <a:rPr lang="hu-HU" dirty="0"/>
              <a:t> ösvénye a visszatérés ösvénye, amelyen a vágynak meg kell szűnnie és az </a:t>
            </a:r>
            <a:r>
              <a:rPr lang="hu-HU" dirty="0" err="1"/>
              <a:t>Én-irányította</a:t>
            </a:r>
            <a:r>
              <a:rPr lang="hu-HU" dirty="0"/>
              <a:t> akaratnak kell helyébe lépnie.</a:t>
            </a:r>
          </a:p>
        </p:txBody>
      </p:sp>
    </p:spTree>
    <p:extLst>
      <p:ext uri="{BB962C8B-B14F-4D97-AF65-F5344CB8AC3E}">
        <p14:creationId xmlns:p14="http://schemas.microsoft.com/office/powerpoint/2010/main" val="21439595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testek megtisztítása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Mind a három testre vonatkozik (mentális, asztrális, fizikai)</a:t>
            </a:r>
          </a:p>
          <a:p>
            <a:pPr marL="0" indent="0">
              <a:buNone/>
            </a:pPr>
            <a:endParaRPr lang="hu-HU" sz="2800" dirty="0"/>
          </a:p>
          <a:p>
            <a:pPr lvl="1"/>
            <a:r>
              <a:rPr lang="hu-HU" dirty="0"/>
              <a:t>Tisztítsuk meg gondolattestünket helyes gondolkodással (vizualizációs képesség erősítése)</a:t>
            </a:r>
          </a:p>
          <a:p>
            <a:pPr lvl="1"/>
            <a:r>
              <a:rPr lang="hu-HU" dirty="0"/>
              <a:t>Az érzelmi testet helyes vágyak tisztítják meg</a:t>
            </a:r>
          </a:p>
          <a:p>
            <a:pPr lvl="1"/>
            <a:r>
              <a:rPr lang="hu-HU" dirty="0"/>
              <a:t>Fizikai test minden tevékenységét szabályozni kell (az alvást, az evést, a testgyakorlást…	</a:t>
            </a:r>
            <a:r>
              <a:rPr lang="hu-HU" sz="2400" dirty="0"/>
              <a:t>) 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96200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229600" cy="1143000"/>
          </a:xfrm>
        </p:spPr>
        <p:txBody>
          <a:bodyPr>
            <a:normAutofit/>
          </a:bodyPr>
          <a:lstStyle/>
          <a:p>
            <a:r>
              <a:rPr lang="hu-HU" sz="4800" b="1" dirty="0"/>
              <a:t>Végcélunk az egység</a:t>
            </a:r>
          </a:p>
        </p:txBody>
      </p:sp>
    </p:spTree>
    <p:extLst>
      <p:ext uri="{BB962C8B-B14F-4D97-AF65-F5344CB8AC3E}">
        <p14:creationId xmlns:p14="http://schemas.microsoft.com/office/powerpoint/2010/main" val="18491939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Forrás és ajánlott irodalom: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hu-HU" b="1" dirty="0"/>
              <a:t>Annie </a:t>
            </a:r>
            <a:r>
              <a:rPr lang="hu-HU" b="1" dirty="0" err="1"/>
              <a:t>Besant</a:t>
            </a:r>
            <a:r>
              <a:rPr lang="hu-HU" b="1" dirty="0"/>
              <a:t>: Bevezetés a jógába</a:t>
            </a:r>
          </a:p>
          <a:p>
            <a:r>
              <a:rPr lang="hu-HU" b="1" dirty="0"/>
              <a:t>Annie </a:t>
            </a:r>
            <a:r>
              <a:rPr lang="hu-HU" b="1" dirty="0" err="1"/>
              <a:t>Besant</a:t>
            </a:r>
            <a:r>
              <a:rPr lang="hu-HU" b="1" dirty="0"/>
              <a:t>: A három ösvény</a:t>
            </a:r>
          </a:p>
          <a:p>
            <a:r>
              <a:rPr lang="hu-HU" b="1" dirty="0"/>
              <a:t>Annie </a:t>
            </a:r>
            <a:r>
              <a:rPr lang="hu-HU" b="1" dirty="0" err="1"/>
              <a:t>Besant</a:t>
            </a:r>
            <a:r>
              <a:rPr lang="hu-HU" b="1" dirty="0"/>
              <a:t>: </a:t>
            </a:r>
            <a:r>
              <a:rPr lang="hu-HU" b="1" dirty="0" err="1"/>
              <a:t>Dharma</a:t>
            </a:r>
            <a:endParaRPr lang="hu-HU" b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79958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r>
              <a:rPr lang="hu-HU" b="1" dirty="0"/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229847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a </a:t>
            </a:r>
            <a:r>
              <a:rPr lang="hu-HU" sz="4000" dirty="0"/>
              <a:t>céljuk</a:t>
            </a:r>
            <a:r>
              <a:rPr lang="hu-HU" dirty="0"/>
              <a:t>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Autofit/>
          </a:bodyPr>
          <a:lstStyle/>
          <a:p>
            <a:r>
              <a:rPr lang="hu-HU" sz="2400" dirty="0"/>
              <a:t>Három ösvényt mutattak meg a bölcsek, s ezek közül bármelyiken elindulhat az ember: ha követi az ösvényt, eléri a felszabadulást</a:t>
            </a:r>
          </a:p>
          <a:p>
            <a:r>
              <a:rPr lang="hu-HU" sz="2400" dirty="0"/>
              <a:t>Amikor elérjük a jógát, akár a karma jógát, akár a </a:t>
            </a:r>
            <a:r>
              <a:rPr lang="hu-HU" sz="2400" dirty="0" err="1"/>
              <a:t>dzsnána</a:t>
            </a:r>
            <a:r>
              <a:rPr lang="hu-HU" sz="2400" dirty="0"/>
              <a:t> jógát, vagy akár a </a:t>
            </a:r>
            <a:r>
              <a:rPr lang="hu-HU" sz="2400" dirty="0" err="1"/>
              <a:t>bhakti</a:t>
            </a:r>
            <a:r>
              <a:rPr lang="hu-HU" sz="2400" dirty="0"/>
              <a:t> jógát, a vég ugyanaz: egyesülés az Énnel</a:t>
            </a:r>
          </a:p>
          <a:p>
            <a:r>
              <a:rPr lang="hu-HU" sz="2400" dirty="0"/>
              <a:t>Ezt többféleképpen, az egyén hajlamainak megfelelően lehet megoldani</a:t>
            </a:r>
          </a:p>
          <a:p>
            <a:r>
              <a:rPr lang="hu-HU" sz="2400" dirty="0"/>
              <a:t>A </a:t>
            </a:r>
            <a:r>
              <a:rPr lang="hu-HU" sz="2400" dirty="0" err="1"/>
              <a:t>Bhagavad</a:t>
            </a:r>
            <a:r>
              <a:rPr lang="hu-HU" sz="2400" dirty="0"/>
              <a:t> </a:t>
            </a:r>
            <a:r>
              <a:rPr lang="hu-HU" sz="2400" dirty="0" err="1"/>
              <a:t>Gíta</a:t>
            </a:r>
            <a:r>
              <a:rPr lang="hu-HU" sz="2400" dirty="0"/>
              <a:t> tanításán alapul,  mely  a védikus irodalom egyik alapműve, a védikus irodalom filozófiájának összefoglalása</a:t>
            </a:r>
          </a:p>
        </p:txBody>
      </p:sp>
    </p:spTree>
    <p:extLst>
      <p:ext uri="{BB962C8B-B14F-4D97-AF65-F5344CB8AC3E}">
        <p14:creationId xmlns:p14="http://schemas.microsoft.com/office/powerpoint/2010/main" val="2244141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/>
              <a:t>Jóga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4525963"/>
          </a:xfrm>
        </p:spPr>
        <p:txBody>
          <a:bodyPr/>
          <a:lstStyle/>
          <a:p>
            <a:r>
              <a:rPr lang="hu-HU" sz="2400" dirty="0"/>
              <a:t>A világmindenség értelme</a:t>
            </a:r>
          </a:p>
          <a:p>
            <a:pPr lvl="1"/>
            <a:r>
              <a:rPr lang="hu-HU" sz="2400" dirty="0"/>
              <a:t>A világ tele van látszat formákkal</a:t>
            </a:r>
          </a:p>
          <a:p>
            <a:pPr lvl="1"/>
            <a:r>
              <a:rPr lang="hu-HU" sz="2400" dirty="0"/>
              <a:t>A világegyetem az Énért létezik</a:t>
            </a:r>
          </a:p>
          <a:p>
            <a:pPr lvl="1"/>
            <a:r>
              <a:rPr lang="hu-HU" sz="2400" dirty="0"/>
              <a:t>Minden, amit érzékeinkkel észlelünk, nem önmagukért, hanem az Én számára való értékükért léteznek</a:t>
            </a:r>
          </a:p>
          <a:p>
            <a:r>
              <a:rPr lang="hu-HU" sz="2400" dirty="0"/>
              <a:t>A tudat kibontakozása</a:t>
            </a:r>
          </a:p>
          <a:p>
            <a:pPr lvl="1"/>
            <a:r>
              <a:rPr lang="hu-HU" sz="2400" dirty="0"/>
              <a:t>Események ugyanazon sora ismétlődik meg újra meg újra</a:t>
            </a:r>
          </a:p>
          <a:p>
            <a:pPr lvl="1"/>
            <a:r>
              <a:rPr lang="hu-HU" sz="2400" dirty="0"/>
              <a:t>Fejlődés szakaszai ásványtól az emberfölötti világig</a:t>
            </a:r>
          </a:p>
          <a:p>
            <a:pPr lvl="1"/>
            <a:r>
              <a:rPr lang="hu-HU" sz="2400" dirty="0"/>
              <a:t>Az emberi világból az emberfölötti világba való eljutást nevezik jógának.</a:t>
            </a:r>
          </a:p>
          <a:p>
            <a:pPr lvl="1"/>
            <a:endParaRPr lang="hu-HU" sz="24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82338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Én egysége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hu-HU"/>
              <a:t>Az Én </a:t>
            </a:r>
            <a:r>
              <a:rPr lang="hu-HU" dirty="0"/>
              <a:t>kibontakoztatásának meggyorsítása</a:t>
            </a:r>
          </a:p>
          <a:p>
            <a:pPr lvl="1"/>
            <a:r>
              <a:rPr lang="hu-HU" dirty="0"/>
              <a:t>A világot arra szánták, hogy az ember egyre jobban </a:t>
            </a:r>
            <a:r>
              <a:rPr lang="hu-HU" dirty="0" err="1"/>
              <a:t>kibontakozhassék</a:t>
            </a:r>
            <a:endParaRPr lang="hu-HU" dirty="0"/>
          </a:p>
          <a:p>
            <a:pPr lvl="1"/>
            <a:r>
              <a:rPr lang="hu-HU" dirty="0"/>
              <a:t>Az elvonulás néha hasznos lehet, de nem feltétlenül szükséges</a:t>
            </a:r>
          </a:p>
          <a:p>
            <a:pPr lvl="1"/>
            <a:r>
              <a:rPr lang="hu-HU" dirty="0" err="1"/>
              <a:t>Bhagavad</a:t>
            </a:r>
            <a:r>
              <a:rPr lang="hu-HU" dirty="0"/>
              <a:t> </a:t>
            </a:r>
            <a:r>
              <a:rPr lang="hu-HU" dirty="0" err="1"/>
              <a:t>Gítát</a:t>
            </a:r>
            <a:r>
              <a:rPr lang="hu-HU" dirty="0"/>
              <a:t> </a:t>
            </a:r>
            <a:r>
              <a:rPr lang="hu-HU" dirty="0" err="1"/>
              <a:t>Krishna</a:t>
            </a:r>
            <a:r>
              <a:rPr lang="hu-HU" dirty="0"/>
              <a:t> egy csatatéren mondta el, egy harcolni készülő </a:t>
            </a:r>
            <a:r>
              <a:rPr lang="hu-HU" dirty="0" err="1"/>
              <a:t>ksattriának</a:t>
            </a:r>
            <a:endParaRPr lang="hu-HU" dirty="0"/>
          </a:p>
          <a:p>
            <a:pPr lvl="1"/>
            <a:r>
              <a:rPr lang="hu-HU" dirty="0"/>
              <a:t>Öntudatlanul a múltban is gyakoroltuk a jógát</a:t>
            </a:r>
          </a:p>
          <a:p>
            <a:pPr lvl="1"/>
            <a:r>
              <a:rPr lang="hu-HU" dirty="0"/>
              <a:t>A jóga nem más, minta tudat normális kibontakozásának gyorsított folyamata</a:t>
            </a:r>
          </a:p>
        </p:txBody>
      </p:sp>
    </p:spTree>
    <p:extLst>
      <p:ext uri="{BB962C8B-B14F-4D97-AF65-F5344CB8AC3E}">
        <p14:creationId xmlns:p14="http://schemas.microsoft.com/office/powerpoint/2010/main" val="3525932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Jóga: tudomány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Nem bizonytalan, álmatag képzelgés</a:t>
            </a:r>
          </a:p>
          <a:p>
            <a:r>
              <a:rPr lang="hu-HU" sz="2800" dirty="0"/>
              <a:t>Alkalmazott tudomány, olyan törvények rendszerbe foglalt gyűjteménye, amelyet meghatározott végcél érdekében alkalmaznak</a:t>
            </a:r>
          </a:p>
          <a:p>
            <a:pPr lvl="0"/>
            <a:r>
              <a:rPr lang="hu-HU" sz="2800" dirty="0"/>
              <a:t>„Ésszerű” és „</a:t>
            </a:r>
            <a:r>
              <a:rPr lang="hu-HU" sz="2400" dirty="0"/>
              <a:t>természetes</a:t>
            </a:r>
            <a:r>
              <a:rPr lang="hu-HU" sz="2800" dirty="0"/>
              <a:t>” fejlődés</a:t>
            </a:r>
          </a:p>
          <a:p>
            <a:r>
              <a:rPr lang="hu-HU" sz="2800" dirty="0"/>
              <a:t>Az emberben lévő isteni értelmet arra készteti, hogy felhasználja a természetben levő isteni erőket, melyek nem egyes érdekekért, hanem általános célokért működnek</a:t>
            </a:r>
          </a:p>
        </p:txBody>
      </p:sp>
    </p:spTree>
    <p:extLst>
      <p:ext uri="{BB962C8B-B14F-4D97-AF65-F5344CB8AC3E}">
        <p14:creationId xmlns:p14="http://schemas.microsoft.com/office/powerpoint/2010/main" val="198674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hu-HU" dirty="0"/>
              <a:t>A lélek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Autofit/>
          </a:bodyPr>
          <a:lstStyle/>
          <a:p>
            <a:r>
              <a:rPr lang="hu-HU" sz="2400" dirty="0"/>
              <a:t>„A jóga a lelki folyamatok megállítása” </a:t>
            </a:r>
          </a:p>
          <a:p>
            <a:r>
              <a:rPr lang="hu-HU" sz="2400" dirty="0"/>
              <a:t>A léleknek három fő tulajdonsága van: megismerés, vágy vagy akarat és cselekvés</a:t>
            </a:r>
          </a:p>
          <a:p>
            <a:r>
              <a:rPr lang="hu-HU" sz="2400" dirty="0"/>
              <a:t>A megismerés lényegét a világegyetemben  </a:t>
            </a:r>
            <a:r>
              <a:rPr lang="hu-HU" sz="2400" dirty="0" err="1"/>
              <a:t>Visnu</a:t>
            </a:r>
            <a:r>
              <a:rPr lang="hu-HU" sz="2400" dirty="0"/>
              <a:t> képviseli</a:t>
            </a:r>
          </a:p>
          <a:p>
            <a:r>
              <a:rPr lang="hu-HU" sz="2400" dirty="0"/>
              <a:t>A cselekvésben tükröződő megismerés az emberben a </a:t>
            </a:r>
            <a:r>
              <a:rPr lang="hu-HU" sz="2400" dirty="0" err="1"/>
              <a:t>manasz</a:t>
            </a:r>
            <a:r>
              <a:rPr lang="hu-HU" sz="2400" dirty="0"/>
              <a:t>, a világegyetemben Brahma, a teremtő értelem</a:t>
            </a:r>
          </a:p>
          <a:p>
            <a:r>
              <a:rPr lang="hu-HU" sz="2400" dirty="0"/>
              <a:t>Amikor pedig a megismerés az akaratban tükröződik, akkor </a:t>
            </a:r>
            <a:r>
              <a:rPr lang="hu-HU" sz="2400" dirty="0" err="1"/>
              <a:t>ahamkára</a:t>
            </a:r>
            <a:r>
              <a:rPr lang="hu-HU" sz="2400" dirty="0"/>
              <a:t> lesz belőle, az „én vagyok én” az emberben, amit a világegyetemben </a:t>
            </a:r>
            <a:r>
              <a:rPr lang="hu-HU" sz="2400" dirty="0" err="1"/>
              <a:t>Mahádéva</a:t>
            </a:r>
            <a:r>
              <a:rPr lang="hu-HU" sz="2400" dirty="0"/>
              <a:t> képvisel.</a:t>
            </a:r>
          </a:p>
        </p:txBody>
      </p:sp>
    </p:spTree>
    <p:extLst>
      <p:ext uri="{BB962C8B-B14F-4D97-AF65-F5344CB8AC3E}">
        <p14:creationId xmlns:p14="http://schemas.microsoft.com/office/powerpoint/2010/main" val="868256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 t="-22000" b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mentális test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hu-HU" dirty="0"/>
              <a:t>Gyakorlati célból a lélekkel azonosítják</a:t>
            </a:r>
          </a:p>
          <a:p>
            <a:r>
              <a:rPr lang="hu-HU" dirty="0"/>
              <a:t>A tudatnak ez az eszköze az elme világnak alsó négy síkja anyagából áll, és ahhoz tartozik. </a:t>
            </a:r>
          </a:p>
          <a:p>
            <a:r>
              <a:rPr lang="hu-HU" dirty="0"/>
              <a:t>Az első cél, hogy az ember mentális testétől elkülönítse magát, hogy visszahúzódjék belőle a felette lévő legközelebbi burokba</a:t>
            </a:r>
          </a:p>
          <a:p>
            <a:r>
              <a:rPr lang="hu-HU" dirty="0"/>
              <a:t>A jógában az Én mindig a tudat plusz az az eszköze, amelytől a tudat képtelen elkülöníteni magát</a:t>
            </a:r>
          </a:p>
          <a:p>
            <a:r>
              <a:rPr lang="hu-HU" dirty="0"/>
              <a:t>Ebben az esetben </a:t>
            </a:r>
            <a:r>
              <a:rPr lang="hu-HU" dirty="0" err="1"/>
              <a:t>manaszt</a:t>
            </a:r>
            <a:r>
              <a:rPr lang="hu-HU" dirty="0"/>
              <a:t> kell az Énnel azonosítani és a szellemi háromságot, az </a:t>
            </a:r>
            <a:r>
              <a:rPr lang="hu-HU" dirty="0" err="1"/>
              <a:t>atma-buddhi-manaszt</a:t>
            </a:r>
            <a:r>
              <a:rPr lang="hu-HU" dirty="0"/>
              <a:t> a mentális testtől különállónak kell felfogni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99574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4929190" y="0"/>
            <a:ext cx="4000496" cy="1143000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Fejlett ember</a:t>
            </a:r>
            <a:br>
              <a:rPr lang="hu-HU" dirty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u-HU" dirty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mentális teste</a:t>
            </a:r>
            <a:endParaRPr lang="en-US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2844" y="0"/>
            <a:ext cx="4000496" cy="1143000"/>
          </a:xfrm>
          <a:prstGeom prst="rect">
            <a:avLst/>
          </a:prstGeom>
        </p:spPr>
        <p:txBody>
          <a:bodyPr vert="horz" anchor="ctr">
            <a:normAutofit fontScale="900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hu-HU" sz="4100" b="1" dirty="0">
                <a:ln w="6350">
                  <a:noFill/>
                </a:ln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Fejletlen ember</a:t>
            </a:r>
            <a:br>
              <a:rPr lang="hu-HU" sz="4100" b="1" dirty="0">
                <a:ln w="6350">
                  <a:noFill/>
                </a:ln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hu-HU" sz="4100" b="1" dirty="0">
                <a:ln w="6350">
                  <a:noFill/>
                </a:ln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 mentális teste</a:t>
            </a:r>
            <a:endParaRPr lang="en-US" sz="4100" b="1" dirty="0">
              <a:ln w="6350">
                <a:noFill/>
              </a:ln>
              <a:solidFill>
                <a:srgbClr val="C0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8" name="Picture 6" descr="Látható_és-VIII (6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28596" y="1285860"/>
            <a:ext cx="3260845" cy="5572140"/>
          </a:xfrm>
          <a:prstGeom prst="rect">
            <a:avLst/>
          </a:prstGeom>
          <a:noFill/>
          <a:ln/>
        </p:spPr>
      </p:pic>
      <p:pic>
        <p:nvPicPr>
          <p:cNvPr id="9" name="Picture 7" descr="Dvlpd_Mental_J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5219700" y="1196975"/>
            <a:ext cx="3160713" cy="5661025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1366997438"/>
      </p:ext>
    </p:extLst>
  </p:cSld>
  <p:clrMapOvr>
    <a:masterClrMapping/>
  </p:clrMapOvr>
  <p:transition/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egycsúc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egycsúcs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egycsúcs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1381</Words>
  <Application>Microsoft Office PowerPoint</Application>
  <PresentationFormat>Diavetítés a képernyőre (4:3 oldalarány)</PresentationFormat>
  <Paragraphs>148</Paragraphs>
  <Slides>29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29</vt:i4>
      </vt:variant>
    </vt:vector>
  </HeadingPairs>
  <TitlesOfParts>
    <vt:vector size="38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Office-téma</vt:lpstr>
      <vt:lpstr>Hegycsúcs</vt:lpstr>
      <vt:lpstr>A három ösvény – A jóga útja az Énhez</vt:lpstr>
      <vt:lpstr>A három ösvény + 1 </vt:lpstr>
      <vt:lpstr>Mi a céljuk?</vt:lpstr>
      <vt:lpstr>Jóga</vt:lpstr>
      <vt:lpstr>Az Én egysége</vt:lpstr>
      <vt:lpstr>A Jóga: tudomány</vt:lpstr>
      <vt:lpstr>A lélek</vt:lpstr>
      <vt:lpstr>A mentális test </vt:lpstr>
      <vt:lpstr>Fejlett ember  mentális teste</vt:lpstr>
      <vt:lpstr>A jóga akadályai</vt:lpstr>
      <vt:lpstr>Jógára való alkalmasság</vt:lpstr>
      <vt:lpstr>A fejlődés útja</vt:lpstr>
      <vt:lpstr>Karma Marga</vt:lpstr>
      <vt:lpstr>Karma Marga</vt:lpstr>
      <vt:lpstr>Karma Marga</vt:lpstr>
      <vt:lpstr>Dzsnána Marga</vt:lpstr>
      <vt:lpstr>Dzsnána Marga</vt:lpstr>
      <vt:lpstr>Dzsnána Marga</vt:lpstr>
      <vt:lpstr>Bhakti Marga</vt:lpstr>
      <vt:lpstr>Bhakti Marga</vt:lpstr>
      <vt:lpstr>Raja Jóga Marga</vt:lpstr>
      <vt:lpstr>Raja Jóga Marga</vt:lpstr>
      <vt:lpstr>A 4 ösvény és a hindu társadalmi kasztok analógiája</vt:lpstr>
      <vt:lpstr>PowerPoint-bemutató</vt:lpstr>
      <vt:lpstr>Eltávolodás és visszatérés</vt:lpstr>
      <vt:lpstr>A testek megtisztítása</vt:lpstr>
      <vt:lpstr>Végcélunk az egység</vt:lpstr>
      <vt:lpstr>Forrás és ajánlott irodalom: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3 ösvény</dc:title>
  <dc:creator>Dell</dc:creator>
  <cp:lastModifiedBy>János Szabari</cp:lastModifiedBy>
  <cp:revision>40</cp:revision>
  <dcterms:created xsi:type="dcterms:W3CDTF">2019-01-03T17:44:38Z</dcterms:created>
  <dcterms:modified xsi:type="dcterms:W3CDTF">2019-01-26T18:45:10Z</dcterms:modified>
</cp:coreProperties>
</file>