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sldIdLst>
    <p:sldId id="256" r:id="rId2"/>
    <p:sldId id="301" r:id="rId3"/>
    <p:sldId id="323" r:id="rId4"/>
    <p:sldId id="261" r:id="rId5"/>
    <p:sldId id="262" r:id="rId6"/>
    <p:sldId id="263" r:id="rId7"/>
    <p:sldId id="264" r:id="rId8"/>
    <p:sldId id="305" r:id="rId9"/>
    <p:sldId id="271" r:id="rId10"/>
    <p:sldId id="273" r:id="rId11"/>
    <p:sldId id="275" r:id="rId12"/>
    <p:sldId id="265" r:id="rId13"/>
    <p:sldId id="308" r:id="rId14"/>
    <p:sldId id="276" r:id="rId15"/>
    <p:sldId id="277" r:id="rId16"/>
    <p:sldId id="278" r:id="rId17"/>
    <p:sldId id="266" r:id="rId18"/>
    <p:sldId id="310" r:id="rId19"/>
    <p:sldId id="279" r:id="rId20"/>
    <p:sldId id="281" r:id="rId21"/>
    <p:sldId id="267" r:id="rId22"/>
    <p:sldId id="312" r:id="rId23"/>
    <p:sldId id="282" r:id="rId24"/>
    <p:sldId id="284" r:id="rId25"/>
    <p:sldId id="268" r:id="rId26"/>
    <p:sldId id="314" r:id="rId27"/>
    <p:sldId id="286" r:id="rId28"/>
    <p:sldId id="288" r:id="rId29"/>
    <p:sldId id="269" r:id="rId30"/>
    <p:sldId id="316" r:id="rId31"/>
    <p:sldId id="289" r:id="rId32"/>
    <p:sldId id="291" r:id="rId33"/>
    <p:sldId id="270" r:id="rId34"/>
    <p:sldId id="318" r:id="rId35"/>
    <p:sldId id="304" r:id="rId36"/>
    <p:sldId id="302" r:id="rId37"/>
    <p:sldId id="303" r:id="rId38"/>
    <p:sldId id="325" r:id="rId39"/>
  </p:sldIdLst>
  <p:sldSz cx="9144000" cy="6858000" type="screen4x3"/>
  <p:notesSz cx="6858000" cy="9144000"/>
  <p:defaultTextStyle>
    <a:defPPr>
      <a:defRPr lang="hu-HU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E43E9"/>
    <a:srgbClr val="B65ECE"/>
    <a:srgbClr val="FF2D9B"/>
    <a:srgbClr val="DC50B4"/>
    <a:srgbClr val="FF66CC"/>
    <a:srgbClr val="FFFFFF"/>
    <a:srgbClr val="CCFF99"/>
    <a:srgbClr val="CC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265" autoAdjust="0"/>
    <p:restoredTop sz="94660"/>
  </p:normalViewPr>
  <p:slideViewPr>
    <p:cSldViewPr>
      <p:cViewPr varScale="1">
        <p:scale>
          <a:sx n="68" d="100"/>
          <a:sy n="68" d="100"/>
        </p:scale>
        <p:origin x="129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AF62665B-BA89-4E99-A2F3-DE841FF822BA}"/>
              </a:ext>
            </a:extLst>
          </p:cNvPr>
          <p:cNvSpPr>
            <a:spLocks noChangeArrowheads="1"/>
          </p:cNvSpPr>
          <p:nvPr/>
        </p:nvSpPr>
        <p:spPr bwMode="hidden">
          <a:xfrm>
            <a:off x="2895600" y="0"/>
            <a:ext cx="3352800" cy="6856413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hu-HU" altLang="hu-HU"/>
          </a:p>
        </p:txBody>
      </p:sp>
      <p:grpSp>
        <p:nvGrpSpPr>
          <p:cNvPr id="5" name="Group 3">
            <a:extLst>
              <a:ext uri="{FF2B5EF4-FFF2-40B4-BE49-F238E27FC236}">
                <a16:creationId xmlns:a16="http://schemas.microsoft.com/office/drawing/2014/main" id="{A3468434-91CC-4F22-BB84-CC4BA968ADA9}"/>
              </a:ext>
            </a:extLst>
          </p:cNvPr>
          <p:cNvGrpSpPr>
            <a:grpSpLocks/>
          </p:cNvGrpSpPr>
          <p:nvPr/>
        </p:nvGrpSpPr>
        <p:grpSpPr bwMode="auto">
          <a:xfrm>
            <a:off x="2133600" y="473075"/>
            <a:ext cx="4878388" cy="3490913"/>
            <a:chOff x="1344" y="298"/>
            <a:chExt cx="3073" cy="2199"/>
          </a:xfrm>
        </p:grpSpPr>
        <p:sp>
          <p:nvSpPr>
            <p:cNvPr id="6" name="Freeform 4">
              <a:extLst>
                <a:ext uri="{FF2B5EF4-FFF2-40B4-BE49-F238E27FC236}">
                  <a16:creationId xmlns:a16="http://schemas.microsoft.com/office/drawing/2014/main" id="{7365A665-C38A-4BB4-BDFE-46F5FD5EC93D}"/>
                </a:ext>
              </a:extLst>
            </p:cNvPr>
            <p:cNvSpPr>
              <a:spLocks/>
            </p:cNvSpPr>
            <p:nvPr/>
          </p:nvSpPr>
          <p:spPr bwMode="auto">
            <a:xfrm>
              <a:off x="1344" y="1035"/>
              <a:ext cx="1019" cy="907"/>
            </a:xfrm>
            <a:custGeom>
              <a:avLst/>
              <a:gdLst>
                <a:gd name="T0" fmla="*/ 0 w 1019"/>
                <a:gd name="T1" fmla="*/ 566 h 907"/>
                <a:gd name="T2" fmla="*/ 0 w 1019"/>
                <a:gd name="T3" fmla="*/ 906 h 907"/>
                <a:gd name="T4" fmla="*/ 1014 w 1019"/>
                <a:gd name="T5" fmla="*/ 283 h 907"/>
                <a:gd name="T6" fmla="*/ 1018 w 1019"/>
                <a:gd name="T7" fmla="*/ 307 h 907"/>
                <a:gd name="T8" fmla="*/ 869 w 1019"/>
                <a:gd name="T9" fmla="*/ 0 h 907"/>
                <a:gd name="T10" fmla="*/ 0 w 1019"/>
                <a:gd name="T11" fmla="*/ 566 h 90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019" h="907">
                  <a:moveTo>
                    <a:pt x="0" y="566"/>
                  </a:moveTo>
                  <a:lnTo>
                    <a:pt x="0" y="906"/>
                  </a:lnTo>
                  <a:lnTo>
                    <a:pt x="1014" y="283"/>
                  </a:lnTo>
                  <a:lnTo>
                    <a:pt x="1018" y="307"/>
                  </a:lnTo>
                  <a:lnTo>
                    <a:pt x="869" y="0"/>
                  </a:lnTo>
                  <a:lnTo>
                    <a:pt x="0" y="566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AA4E7222-A4B3-4383-A5A8-B88FA71783F2}"/>
                </a:ext>
              </a:extLst>
            </p:cNvPr>
            <p:cNvSpPr>
              <a:spLocks/>
            </p:cNvSpPr>
            <p:nvPr/>
          </p:nvSpPr>
          <p:spPr bwMode="auto">
            <a:xfrm>
              <a:off x="3398" y="1035"/>
              <a:ext cx="1019" cy="907"/>
            </a:xfrm>
            <a:custGeom>
              <a:avLst/>
              <a:gdLst>
                <a:gd name="T0" fmla="*/ 1018 w 1019"/>
                <a:gd name="T1" fmla="*/ 566 h 907"/>
                <a:gd name="T2" fmla="*/ 1018 w 1019"/>
                <a:gd name="T3" fmla="*/ 906 h 907"/>
                <a:gd name="T4" fmla="*/ 3 w 1019"/>
                <a:gd name="T5" fmla="*/ 283 h 907"/>
                <a:gd name="T6" fmla="*/ 0 w 1019"/>
                <a:gd name="T7" fmla="*/ 307 h 907"/>
                <a:gd name="T8" fmla="*/ 148 w 1019"/>
                <a:gd name="T9" fmla="*/ 0 h 907"/>
                <a:gd name="T10" fmla="*/ 1018 w 1019"/>
                <a:gd name="T11" fmla="*/ 566 h 90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019" h="907">
                  <a:moveTo>
                    <a:pt x="1018" y="566"/>
                  </a:moveTo>
                  <a:lnTo>
                    <a:pt x="1018" y="906"/>
                  </a:lnTo>
                  <a:lnTo>
                    <a:pt x="3" y="283"/>
                  </a:lnTo>
                  <a:lnTo>
                    <a:pt x="0" y="307"/>
                  </a:lnTo>
                  <a:lnTo>
                    <a:pt x="148" y="0"/>
                  </a:lnTo>
                  <a:lnTo>
                    <a:pt x="1018" y="566"/>
                  </a:lnTo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grpSp>
          <p:nvGrpSpPr>
            <p:cNvPr id="8" name="Group 6">
              <a:extLst>
                <a:ext uri="{FF2B5EF4-FFF2-40B4-BE49-F238E27FC236}">
                  <a16:creationId xmlns:a16="http://schemas.microsoft.com/office/drawing/2014/main" id="{3E0C678D-D0EF-4568-83DB-D748146BD11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571" y="298"/>
              <a:ext cx="2632" cy="2199"/>
              <a:chOff x="1571" y="298"/>
              <a:chExt cx="2632" cy="2199"/>
            </a:xfrm>
          </p:grpSpPr>
          <p:sp>
            <p:nvSpPr>
              <p:cNvPr id="10" name="AutoShape 7" descr="Green marble">
                <a:extLst>
                  <a:ext uri="{FF2B5EF4-FFF2-40B4-BE49-F238E27FC236}">
                    <a16:creationId xmlns:a16="http://schemas.microsoft.com/office/drawing/2014/main" id="{EA3BA03A-E902-411C-B579-963AFA176FE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0800000" flipH="1">
                <a:off x="1571" y="298"/>
                <a:ext cx="2631" cy="2198"/>
              </a:xfrm>
              <a:prstGeom prst="triangle">
                <a:avLst>
                  <a:gd name="adj" fmla="val 49995"/>
                </a:avLst>
              </a:prstGeom>
              <a:blipFill dpi="0" rotWithShape="0">
                <a:blip r:embed="rId2"/>
                <a:srcRect/>
                <a:tile tx="0" ty="0" sx="100000" sy="100000" flip="none" algn="tl"/>
              </a:blipFill>
              <a:ln w="12700" cap="sq">
                <a:solidFill>
                  <a:srgbClr val="00663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defRPr/>
                </a:pPr>
                <a:endParaRPr lang="hu-HU" altLang="hu-HU"/>
              </a:p>
            </p:txBody>
          </p:sp>
          <p:sp>
            <p:nvSpPr>
              <p:cNvPr id="11" name="Freeform 8">
                <a:extLst>
                  <a:ext uri="{FF2B5EF4-FFF2-40B4-BE49-F238E27FC236}">
                    <a16:creationId xmlns:a16="http://schemas.microsoft.com/office/drawing/2014/main" id="{28B3623A-E1AA-4BE1-AB5C-4DB5EEE820F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71" y="298"/>
                <a:ext cx="1316" cy="2199"/>
              </a:xfrm>
              <a:custGeom>
                <a:avLst/>
                <a:gdLst>
                  <a:gd name="T0" fmla="*/ 1315 w 1316"/>
                  <a:gd name="T1" fmla="*/ 2198 h 2199"/>
                  <a:gd name="T2" fmla="*/ 1315 w 1316"/>
                  <a:gd name="T3" fmla="*/ 1815 h 2199"/>
                  <a:gd name="T4" fmla="*/ 409 w 1316"/>
                  <a:gd name="T5" fmla="*/ 214 h 2199"/>
                  <a:gd name="T6" fmla="*/ 0 w 1316"/>
                  <a:gd name="T7" fmla="*/ 0 h 2199"/>
                  <a:gd name="T8" fmla="*/ 1315 w 1316"/>
                  <a:gd name="T9" fmla="*/ 2198 h 219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316" h="2199">
                    <a:moveTo>
                      <a:pt x="1315" y="2198"/>
                    </a:moveTo>
                    <a:lnTo>
                      <a:pt x="1315" y="1815"/>
                    </a:lnTo>
                    <a:lnTo>
                      <a:pt x="409" y="214"/>
                    </a:lnTo>
                    <a:lnTo>
                      <a:pt x="0" y="0"/>
                    </a:lnTo>
                    <a:lnTo>
                      <a:pt x="1315" y="2198"/>
                    </a:lnTo>
                  </a:path>
                </a:pathLst>
              </a:custGeom>
              <a:solidFill>
                <a:srgbClr val="002010">
                  <a:alpha val="50195"/>
                </a:srgbClr>
              </a:solidFill>
              <a:ln w="12700" cap="sq">
                <a:solidFill>
                  <a:srgbClr val="006633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2" name="Freeform 9">
                <a:extLst>
                  <a:ext uri="{FF2B5EF4-FFF2-40B4-BE49-F238E27FC236}">
                    <a16:creationId xmlns:a16="http://schemas.microsoft.com/office/drawing/2014/main" id="{46D627C0-449D-4B08-9F83-A1877F3D97B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71" y="298"/>
                <a:ext cx="2632" cy="217"/>
              </a:xfrm>
              <a:custGeom>
                <a:avLst/>
                <a:gdLst>
                  <a:gd name="T0" fmla="*/ 0 w 2632"/>
                  <a:gd name="T1" fmla="*/ 0 h 217"/>
                  <a:gd name="T2" fmla="*/ 409 w 2632"/>
                  <a:gd name="T3" fmla="*/ 216 h 217"/>
                  <a:gd name="T4" fmla="*/ 2279 w 2632"/>
                  <a:gd name="T5" fmla="*/ 216 h 217"/>
                  <a:gd name="T6" fmla="*/ 2631 w 2632"/>
                  <a:gd name="T7" fmla="*/ 0 h 217"/>
                  <a:gd name="T8" fmla="*/ 0 w 2632"/>
                  <a:gd name="T9" fmla="*/ 0 h 2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632" h="217">
                    <a:moveTo>
                      <a:pt x="0" y="0"/>
                    </a:moveTo>
                    <a:lnTo>
                      <a:pt x="409" y="216"/>
                    </a:lnTo>
                    <a:lnTo>
                      <a:pt x="2279" y="216"/>
                    </a:lnTo>
                    <a:lnTo>
                      <a:pt x="2631" y="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71BB96">
                  <a:alpha val="50195"/>
                </a:srgbClr>
              </a:solidFill>
              <a:ln w="12700" cap="sq">
                <a:solidFill>
                  <a:srgbClr val="006633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3" name="Freeform 10">
                <a:extLst>
                  <a:ext uri="{FF2B5EF4-FFF2-40B4-BE49-F238E27FC236}">
                    <a16:creationId xmlns:a16="http://schemas.microsoft.com/office/drawing/2014/main" id="{EE40DBFD-9796-458A-BFAB-A6774A0F13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86" y="298"/>
                <a:ext cx="1317" cy="2199"/>
              </a:xfrm>
              <a:custGeom>
                <a:avLst/>
                <a:gdLst>
                  <a:gd name="T0" fmla="*/ 0 w 1317"/>
                  <a:gd name="T1" fmla="*/ 2198 h 2199"/>
                  <a:gd name="T2" fmla="*/ 0 w 1317"/>
                  <a:gd name="T3" fmla="*/ 1815 h 2199"/>
                  <a:gd name="T4" fmla="*/ 906 w 1317"/>
                  <a:gd name="T5" fmla="*/ 214 h 2199"/>
                  <a:gd name="T6" fmla="*/ 1316 w 1317"/>
                  <a:gd name="T7" fmla="*/ 0 h 2199"/>
                  <a:gd name="T8" fmla="*/ 0 w 1317"/>
                  <a:gd name="T9" fmla="*/ 2198 h 219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317" h="2199">
                    <a:moveTo>
                      <a:pt x="0" y="2198"/>
                    </a:moveTo>
                    <a:lnTo>
                      <a:pt x="0" y="1815"/>
                    </a:lnTo>
                    <a:lnTo>
                      <a:pt x="906" y="214"/>
                    </a:lnTo>
                    <a:lnTo>
                      <a:pt x="1316" y="0"/>
                    </a:lnTo>
                    <a:lnTo>
                      <a:pt x="0" y="2198"/>
                    </a:lnTo>
                  </a:path>
                </a:pathLst>
              </a:custGeom>
              <a:solidFill>
                <a:srgbClr val="006633">
                  <a:alpha val="50195"/>
                </a:srgbClr>
              </a:solidFill>
              <a:ln w="12700" cap="sq">
                <a:solidFill>
                  <a:srgbClr val="006633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</p:grpSp>
        <p:sp>
          <p:nvSpPr>
            <p:cNvPr id="9" name="Rectangle 11">
              <a:extLst>
                <a:ext uri="{FF2B5EF4-FFF2-40B4-BE49-F238E27FC236}">
                  <a16:creationId xmlns:a16="http://schemas.microsoft.com/office/drawing/2014/main" id="{37DFAE56-293F-40FF-B4D4-3E7872B8B4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4" y="1631"/>
              <a:ext cx="3069" cy="31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folHlink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</p:grpSp>
      <p:sp>
        <p:nvSpPr>
          <p:cNvPr id="24588" name="Rectangl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3886200"/>
            <a:ext cx="7772400" cy="1143000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hu-HU" altLang="hu-HU" noProof="0"/>
              <a:t>Mintacím szerkesztése</a:t>
            </a:r>
          </a:p>
        </p:txBody>
      </p:sp>
      <p:sp>
        <p:nvSpPr>
          <p:cNvPr id="24589" name="Rectangle 1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5410200"/>
            <a:ext cx="6400800" cy="12954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hu-HU" altLang="hu-HU" noProof="0"/>
              <a:t>Alcím mintájának szerkesztése</a:t>
            </a:r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90D0E698-FEFB-44B1-87B6-BEA54A60E1D1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xfrm>
            <a:off x="685800" y="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id="{06E67886-F00C-46B5-AB99-8361465F062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16" name="Rectangle 16">
            <a:extLst>
              <a:ext uri="{FF2B5EF4-FFF2-40B4-BE49-F238E27FC236}">
                <a16:creationId xmlns:a16="http://schemas.microsoft.com/office/drawing/2014/main" id="{3DCB1979-E9C5-4FAE-9B08-6A49D1B63A8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DFD715-F4B0-4782-88A5-70EFD42A6DE9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9296968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14">
            <a:extLst>
              <a:ext uri="{FF2B5EF4-FFF2-40B4-BE49-F238E27FC236}">
                <a16:creationId xmlns:a16="http://schemas.microsoft.com/office/drawing/2014/main" id="{4C550101-7508-4512-9FD1-4906D53AEA0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5" name="Rectangle 15">
            <a:extLst>
              <a:ext uri="{FF2B5EF4-FFF2-40B4-BE49-F238E27FC236}">
                <a16:creationId xmlns:a16="http://schemas.microsoft.com/office/drawing/2014/main" id="{86B3643F-31B1-47A0-8963-1D4BBFA921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6" name="Rectangle 16">
            <a:extLst>
              <a:ext uri="{FF2B5EF4-FFF2-40B4-BE49-F238E27FC236}">
                <a16:creationId xmlns:a16="http://schemas.microsoft.com/office/drawing/2014/main" id="{544B5698-1356-40E6-BC23-5127BA81B2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63F69F-705F-4B2A-BB30-61672C48BC49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6700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910388" y="228600"/>
            <a:ext cx="2081212" cy="5791200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661988" y="228600"/>
            <a:ext cx="6096000" cy="5791200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14">
            <a:extLst>
              <a:ext uri="{FF2B5EF4-FFF2-40B4-BE49-F238E27FC236}">
                <a16:creationId xmlns:a16="http://schemas.microsoft.com/office/drawing/2014/main" id="{82AF16BB-5D55-49B2-9E2D-566B17BAE85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5" name="Rectangle 15">
            <a:extLst>
              <a:ext uri="{FF2B5EF4-FFF2-40B4-BE49-F238E27FC236}">
                <a16:creationId xmlns:a16="http://schemas.microsoft.com/office/drawing/2014/main" id="{2BDB2E6E-981E-41FD-B6D2-803FFF43A15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6" name="Rectangle 16">
            <a:extLst>
              <a:ext uri="{FF2B5EF4-FFF2-40B4-BE49-F238E27FC236}">
                <a16:creationId xmlns:a16="http://schemas.microsoft.com/office/drawing/2014/main" id="{EC95DFE8-EFE0-420C-AC75-A1C40079F4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C477E0-BDD9-4413-941D-5C9203CE7028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7250660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Cím és tábláz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05000" y="228600"/>
            <a:ext cx="7086600" cy="1447800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áblázat helye 2"/>
          <p:cNvSpPr>
            <a:spLocks noGrp="1"/>
          </p:cNvSpPr>
          <p:nvPr>
            <p:ph type="tbl" idx="1"/>
          </p:nvPr>
        </p:nvSpPr>
        <p:spPr>
          <a:xfrm>
            <a:off x="661988" y="1905000"/>
            <a:ext cx="7772400" cy="4114800"/>
          </a:xfrm>
        </p:spPr>
        <p:txBody>
          <a:bodyPr/>
          <a:lstStyle/>
          <a:p>
            <a:pPr lvl="0"/>
            <a:endParaRPr lang="hu-HU" noProof="0"/>
          </a:p>
        </p:txBody>
      </p:sp>
      <p:sp>
        <p:nvSpPr>
          <p:cNvPr id="4" name="Rectangle 14">
            <a:extLst>
              <a:ext uri="{FF2B5EF4-FFF2-40B4-BE49-F238E27FC236}">
                <a16:creationId xmlns:a16="http://schemas.microsoft.com/office/drawing/2014/main" id="{73E65A08-6227-462B-B23C-37EF24D9D48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5" name="Rectangle 15">
            <a:extLst>
              <a:ext uri="{FF2B5EF4-FFF2-40B4-BE49-F238E27FC236}">
                <a16:creationId xmlns:a16="http://schemas.microsoft.com/office/drawing/2014/main" id="{74BC2654-D220-4FE9-B0B4-FC519146F17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6" name="Rectangle 16">
            <a:extLst>
              <a:ext uri="{FF2B5EF4-FFF2-40B4-BE49-F238E27FC236}">
                <a16:creationId xmlns:a16="http://schemas.microsoft.com/office/drawing/2014/main" id="{B460CD60-67AF-4480-ACED-93F6E63C004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FE8636-D612-473D-BC7B-544B6C0E6DCD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576040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14">
            <a:extLst>
              <a:ext uri="{FF2B5EF4-FFF2-40B4-BE49-F238E27FC236}">
                <a16:creationId xmlns:a16="http://schemas.microsoft.com/office/drawing/2014/main" id="{4B19827E-9A3F-4971-A168-99B77A5042C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5" name="Rectangle 15">
            <a:extLst>
              <a:ext uri="{FF2B5EF4-FFF2-40B4-BE49-F238E27FC236}">
                <a16:creationId xmlns:a16="http://schemas.microsoft.com/office/drawing/2014/main" id="{54A4DD74-65B6-49C2-8575-B7253DA3979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6" name="Rectangle 16">
            <a:extLst>
              <a:ext uri="{FF2B5EF4-FFF2-40B4-BE49-F238E27FC236}">
                <a16:creationId xmlns:a16="http://schemas.microsoft.com/office/drawing/2014/main" id="{36577F72-F28A-4E4B-BEEF-B017F580C92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42C303-3C5E-4EFB-BE52-47630256D82B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485730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Rectangle 14">
            <a:extLst>
              <a:ext uri="{FF2B5EF4-FFF2-40B4-BE49-F238E27FC236}">
                <a16:creationId xmlns:a16="http://schemas.microsoft.com/office/drawing/2014/main" id="{46C25EF2-E7D4-44A5-AAC2-C8ABD58FBB2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5" name="Rectangle 15">
            <a:extLst>
              <a:ext uri="{FF2B5EF4-FFF2-40B4-BE49-F238E27FC236}">
                <a16:creationId xmlns:a16="http://schemas.microsoft.com/office/drawing/2014/main" id="{54BE0E8C-4ACB-4531-A80F-D0FA6DC4A1E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6" name="Rectangle 16">
            <a:extLst>
              <a:ext uri="{FF2B5EF4-FFF2-40B4-BE49-F238E27FC236}">
                <a16:creationId xmlns:a16="http://schemas.microsoft.com/office/drawing/2014/main" id="{16A128AD-5031-4865-A5AA-7A98270E3B9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AB466A-58E0-4BDE-BD07-17FE97F24B11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808363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661988" y="1905000"/>
            <a:ext cx="3810000" cy="411480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24388" y="1905000"/>
            <a:ext cx="3810000" cy="411480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Rectangle 14">
            <a:extLst>
              <a:ext uri="{FF2B5EF4-FFF2-40B4-BE49-F238E27FC236}">
                <a16:creationId xmlns:a16="http://schemas.microsoft.com/office/drawing/2014/main" id="{240907A5-6A09-4335-A836-A0B5670D460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6" name="Rectangle 15">
            <a:extLst>
              <a:ext uri="{FF2B5EF4-FFF2-40B4-BE49-F238E27FC236}">
                <a16:creationId xmlns:a16="http://schemas.microsoft.com/office/drawing/2014/main" id="{38EBBA1F-E427-4AB0-805D-41352295E99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7" name="Rectangle 16">
            <a:extLst>
              <a:ext uri="{FF2B5EF4-FFF2-40B4-BE49-F238E27FC236}">
                <a16:creationId xmlns:a16="http://schemas.microsoft.com/office/drawing/2014/main" id="{5F0811AD-D564-46CE-A9DD-9AE7481FD1D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7F0FDC-C761-4941-AC0B-D6B7924B4BEC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20418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Rectangle 14">
            <a:extLst>
              <a:ext uri="{FF2B5EF4-FFF2-40B4-BE49-F238E27FC236}">
                <a16:creationId xmlns:a16="http://schemas.microsoft.com/office/drawing/2014/main" id="{7E02C7E7-C414-46B4-88CB-1B67C196715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8" name="Rectangle 15">
            <a:extLst>
              <a:ext uri="{FF2B5EF4-FFF2-40B4-BE49-F238E27FC236}">
                <a16:creationId xmlns:a16="http://schemas.microsoft.com/office/drawing/2014/main" id="{5381E148-A04C-41D3-B3A9-246AB03A1ED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9" name="Rectangle 16">
            <a:extLst>
              <a:ext uri="{FF2B5EF4-FFF2-40B4-BE49-F238E27FC236}">
                <a16:creationId xmlns:a16="http://schemas.microsoft.com/office/drawing/2014/main" id="{4E798863-E2BE-4B2F-B60B-C35BC6F0C5B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40C14F-3A06-4326-81D8-EDDFC1D5F522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843736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Rectangle 14">
            <a:extLst>
              <a:ext uri="{FF2B5EF4-FFF2-40B4-BE49-F238E27FC236}">
                <a16:creationId xmlns:a16="http://schemas.microsoft.com/office/drawing/2014/main" id="{442B014B-D736-480C-BACE-C837B52B658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4" name="Rectangle 15">
            <a:extLst>
              <a:ext uri="{FF2B5EF4-FFF2-40B4-BE49-F238E27FC236}">
                <a16:creationId xmlns:a16="http://schemas.microsoft.com/office/drawing/2014/main" id="{4A9AF983-E051-4550-9C30-25375EA4964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5" name="Rectangle 16">
            <a:extLst>
              <a:ext uri="{FF2B5EF4-FFF2-40B4-BE49-F238E27FC236}">
                <a16:creationId xmlns:a16="http://schemas.microsoft.com/office/drawing/2014/main" id="{FF733897-DE20-41C0-B6A5-54CB80E234D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3B3EBE-2D24-4E76-9758-58E11A778A64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916993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>
            <a:extLst>
              <a:ext uri="{FF2B5EF4-FFF2-40B4-BE49-F238E27FC236}">
                <a16:creationId xmlns:a16="http://schemas.microsoft.com/office/drawing/2014/main" id="{4F6D9F46-C08F-4AE4-96AF-4E407F5F49E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3" name="Rectangle 15">
            <a:extLst>
              <a:ext uri="{FF2B5EF4-FFF2-40B4-BE49-F238E27FC236}">
                <a16:creationId xmlns:a16="http://schemas.microsoft.com/office/drawing/2014/main" id="{265D871A-E700-4779-9A37-7441DC65CD0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4" name="Rectangle 16">
            <a:extLst>
              <a:ext uri="{FF2B5EF4-FFF2-40B4-BE49-F238E27FC236}">
                <a16:creationId xmlns:a16="http://schemas.microsoft.com/office/drawing/2014/main" id="{70526EBE-8EA2-46F7-B374-2F4A1131C39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3487E2-B1BE-46C9-8173-2EBFD9901FCF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021076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14">
            <a:extLst>
              <a:ext uri="{FF2B5EF4-FFF2-40B4-BE49-F238E27FC236}">
                <a16:creationId xmlns:a16="http://schemas.microsoft.com/office/drawing/2014/main" id="{D49A67D7-EF2B-4477-9A9C-B7BF62D532F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6" name="Rectangle 15">
            <a:extLst>
              <a:ext uri="{FF2B5EF4-FFF2-40B4-BE49-F238E27FC236}">
                <a16:creationId xmlns:a16="http://schemas.microsoft.com/office/drawing/2014/main" id="{3B6CA594-EFFE-43C6-B207-DFA59BAA0BC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7" name="Rectangle 16">
            <a:extLst>
              <a:ext uri="{FF2B5EF4-FFF2-40B4-BE49-F238E27FC236}">
                <a16:creationId xmlns:a16="http://schemas.microsoft.com/office/drawing/2014/main" id="{4E45E35D-14C7-4E27-B52B-08F24751C39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FD320C-CE5E-4011-8310-3D87805DC90B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387574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14">
            <a:extLst>
              <a:ext uri="{FF2B5EF4-FFF2-40B4-BE49-F238E27FC236}">
                <a16:creationId xmlns:a16="http://schemas.microsoft.com/office/drawing/2014/main" id="{3A48B340-96C0-44D6-BFD7-82D166F0BCE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6" name="Rectangle 15">
            <a:extLst>
              <a:ext uri="{FF2B5EF4-FFF2-40B4-BE49-F238E27FC236}">
                <a16:creationId xmlns:a16="http://schemas.microsoft.com/office/drawing/2014/main" id="{1EE48738-3C4E-4988-8548-7E92A22A84B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7" name="Rectangle 16">
            <a:extLst>
              <a:ext uri="{FF2B5EF4-FFF2-40B4-BE49-F238E27FC236}">
                <a16:creationId xmlns:a16="http://schemas.microsoft.com/office/drawing/2014/main" id="{65A5FE7E-FD89-4B43-B136-54B525386D5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2BA8A8-9D78-4EA4-BA98-D735F4D62B05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734369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A5B9BF23-FB33-4379-8684-46DF34CC9229}"/>
              </a:ext>
            </a:extLst>
          </p:cNvPr>
          <p:cNvSpPr>
            <a:spLocks noChangeArrowheads="1"/>
          </p:cNvSpPr>
          <p:nvPr/>
        </p:nvSpPr>
        <p:spPr bwMode="hidden">
          <a:xfrm>
            <a:off x="0" y="0"/>
            <a:ext cx="1752600" cy="6856413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hu-HU" altLang="hu-HU"/>
          </a:p>
        </p:txBody>
      </p:sp>
      <p:grpSp>
        <p:nvGrpSpPr>
          <p:cNvPr id="1027" name="Group 3">
            <a:extLst>
              <a:ext uri="{FF2B5EF4-FFF2-40B4-BE49-F238E27FC236}">
                <a16:creationId xmlns:a16="http://schemas.microsoft.com/office/drawing/2014/main" id="{52D2BA1A-A57A-45CC-BC75-CE25D0024290}"/>
              </a:ext>
            </a:extLst>
          </p:cNvPr>
          <p:cNvGrpSpPr>
            <a:grpSpLocks/>
          </p:cNvGrpSpPr>
          <p:nvPr/>
        </p:nvGrpSpPr>
        <p:grpSpPr bwMode="auto">
          <a:xfrm>
            <a:off x="152400" y="374650"/>
            <a:ext cx="1525588" cy="1227138"/>
            <a:chOff x="96" y="236"/>
            <a:chExt cx="961" cy="773"/>
          </a:xfrm>
        </p:grpSpPr>
        <p:sp>
          <p:nvSpPr>
            <p:cNvPr id="1033" name="Freeform 4">
              <a:extLst>
                <a:ext uri="{FF2B5EF4-FFF2-40B4-BE49-F238E27FC236}">
                  <a16:creationId xmlns:a16="http://schemas.microsoft.com/office/drawing/2014/main" id="{44258645-780E-4516-AFBC-F50B5CCFFBD0}"/>
                </a:ext>
              </a:extLst>
            </p:cNvPr>
            <p:cNvSpPr>
              <a:spLocks/>
            </p:cNvSpPr>
            <p:nvPr/>
          </p:nvSpPr>
          <p:spPr bwMode="auto">
            <a:xfrm>
              <a:off x="738" y="495"/>
              <a:ext cx="319" cy="319"/>
            </a:xfrm>
            <a:custGeom>
              <a:avLst/>
              <a:gdLst>
                <a:gd name="T0" fmla="*/ 318 w 319"/>
                <a:gd name="T1" fmla="*/ 198 h 319"/>
                <a:gd name="T2" fmla="*/ 318 w 319"/>
                <a:gd name="T3" fmla="*/ 318 h 319"/>
                <a:gd name="T4" fmla="*/ 1 w 319"/>
                <a:gd name="T5" fmla="*/ 99 h 319"/>
                <a:gd name="T6" fmla="*/ 0 w 319"/>
                <a:gd name="T7" fmla="*/ 108 h 319"/>
                <a:gd name="T8" fmla="*/ 46 w 319"/>
                <a:gd name="T9" fmla="*/ 0 h 319"/>
                <a:gd name="T10" fmla="*/ 318 w 319"/>
                <a:gd name="T11" fmla="*/ 198 h 31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19" h="319">
                  <a:moveTo>
                    <a:pt x="318" y="198"/>
                  </a:moveTo>
                  <a:lnTo>
                    <a:pt x="318" y="318"/>
                  </a:lnTo>
                  <a:lnTo>
                    <a:pt x="1" y="99"/>
                  </a:lnTo>
                  <a:lnTo>
                    <a:pt x="0" y="108"/>
                  </a:lnTo>
                  <a:lnTo>
                    <a:pt x="46" y="0"/>
                  </a:lnTo>
                  <a:lnTo>
                    <a:pt x="318" y="198"/>
                  </a:lnTo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1034" name="Freeform 5">
              <a:extLst>
                <a:ext uri="{FF2B5EF4-FFF2-40B4-BE49-F238E27FC236}">
                  <a16:creationId xmlns:a16="http://schemas.microsoft.com/office/drawing/2014/main" id="{ECFD2F0B-7023-405E-B0DC-B6BB8DD37675}"/>
                </a:ext>
              </a:extLst>
            </p:cNvPr>
            <p:cNvSpPr>
              <a:spLocks/>
            </p:cNvSpPr>
            <p:nvPr/>
          </p:nvSpPr>
          <p:spPr bwMode="auto">
            <a:xfrm>
              <a:off x="96" y="495"/>
              <a:ext cx="319" cy="319"/>
            </a:xfrm>
            <a:custGeom>
              <a:avLst/>
              <a:gdLst>
                <a:gd name="T0" fmla="*/ 0 w 319"/>
                <a:gd name="T1" fmla="*/ 198 h 319"/>
                <a:gd name="T2" fmla="*/ 0 w 319"/>
                <a:gd name="T3" fmla="*/ 318 h 319"/>
                <a:gd name="T4" fmla="*/ 316 w 319"/>
                <a:gd name="T5" fmla="*/ 99 h 319"/>
                <a:gd name="T6" fmla="*/ 318 w 319"/>
                <a:gd name="T7" fmla="*/ 108 h 319"/>
                <a:gd name="T8" fmla="*/ 271 w 319"/>
                <a:gd name="T9" fmla="*/ 0 h 319"/>
                <a:gd name="T10" fmla="*/ 0 w 319"/>
                <a:gd name="T11" fmla="*/ 198 h 31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19" h="319">
                  <a:moveTo>
                    <a:pt x="0" y="198"/>
                  </a:moveTo>
                  <a:lnTo>
                    <a:pt x="0" y="318"/>
                  </a:lnTo>
                  <a:lnTo>
                    <a:pt x="316" y="99"/>
                  </a:lnTo>
                  <a:lnTo>
                    <a:pt x="318" y="108"/>
                  </a:lnTo>
                  <a:lnTo>
                    <a:pt x="271" y="0"/>
                  </a:lnTo>
                  <a:lnTo>
                    <a:pt x="0" y="198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grpSp>
          <p:nvGrpSpPr>
            <p:cNvPr id="1035" name="Group 6">
              <a:extLst>
                <a:ext uri="{FF2B5EF4-FFF2-40B4-BE49-F238E27FC236}">
                  <a16:creationId xmlns:a16="http://schemas.microsoft.com/office/drawing/2014/main" id="{D00BC04F-0BE4-40F3-A2D0-F700662B043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52" y="236"/>
              <a:ext cx="823" cy="773"/>
              <a:chOff x="152" y="236"/>
              <a:chExt cx="823" cy="773"/>
            </a:xfrm>
          </p:grpSpPr>
          <p:sp>
            <p:nvSpPr>
              <p:cNvPr id="1037" name="AutoShape 7" descr="Green marble">
                <a:extLst>
                  <a:ext uri="{FF2B5EF4-FFF2-40B4-BE49-F238E27FC236}">
                    <a16:creationId xmlns:a16="http://schemas.microsoft.com/office/drawing/2014/main" id="{7925BE6D-ED36-49B6-952E-E5F325ECFE3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0800000" flipH="1">
                <a:off x="152" y="236"/>
                <a:ext cx="822" cy="772"/>
              </a:xfrm>
              <a:prstGeom prst="triangle">
                <a:avLst>
                  <a:gd name="adj" fmla="val 49995"/>
                </a:avLst>
              </a:prstGeom>
              <a:blipFill dpi="0" rotWithShape="0">
                <a:blip r:embed="rId14"/>
                <a:srcRect/>
                <a:tile tx="0" ty="0" sx="100000" sy="100000" flip="none" algn="tl"/>
              </a:blipFill>
              <a:ln w="12700" cap="sq">
                <a:solidFill>
                  <a:srgbClr val="00663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defRPr/>
                </a:pPr>
                <a:endParaRPr lang="hu-HU" altLang="hu-HU"/>
              </a:p>
            </p:txBody>
          </p:sp>
          <p:sp>
            <p:nvSpPr>
              <p:cNvPr id="1038" name="Freeform 8">
                <a:extLst>
                  <a:ext uri="{FF2B5EF4-FFF2-40B4-BE49-F238E27FC236}">
                    <a16:creationId xmlns:a16="http://schemas.microsoft.com/office/drawing/2014/main" id="{907448F4-61CA-492F-81EA-81711373DDA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2" y="236"/>
                <a:ext cx="412" cy="773"/>
              </a:xfrm>
              <a:custGeom>
                <a:avLst/>
                <a:gdLst>
                  <a:gd name="T0" fmla="*/ 411 w 412"/>
                  <a:gd name="T1" fmla="*/ 772 h 773"/>
                  <a:gd name="T2" fmla="*/ 411 w 412"/>
                  <a:gd name="T3" fmla="*/ 637 h 773"/>
                  <a:gd name="T4" fmla="*/ 127 w 412"/>
                  <a:gd name="T5" fmla="*/ 75 h 773"/>
                  <a:gd name="T6" fmla="*/ 0 w 412"/>
                  <a:gd name="T7" fmla="*/ 0 h 773"/>
                  <a:gd name="T8" fmla="*/ 411 w 412"/>
                  <a:gd name="T9" fmla="*/ 772 h 77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12" h="773">
                    <a:moveTo>
                      <a:pt x="411" y="772"/>
                    </a:moveTo>
                    <a:lnTo>
                      <a:pt x="411" y="637"/>
                    </a:lnTo>
                    <a:lnTo>
                      <a:pt x="127" y="75"/>
                    </a:lnTo>
                    <a:lnTo>
                      <a:pt x="0" y="0"/>
                    </a:lnTo>
                    <a:lnTo>
                      <a:pt x="411" y="772"/>
                    </a:lnTo>
                  </a:path>
                </a:pathLst>
              </a:custGeom>
              <a:solidFill>
                <a:srgbClr val="002010">
                  <a:alpha val="50195"/>
                </a:srgbClr>
              </a:solidFill>
              <a:ln w="12700" cap="sq">
                <a:solidFill>
                  <a:srgbClr val="006633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039" name="Freeform 9">
                <a:extLst>
                  <a:ext uri="{FF2B5EF4-FFF2-40B4-BE49-F238E27FC236}">
                    <a16:creationId xmlns:a16="http://schemas.microsoft.com/office/drawing/2014/main" id="{A0B6BA54-3329-4697-BA1D-CF6AE7FB651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2" y="236"/>
                <a:ext cx="823" cy="77"/>
              </a:xfrm>
              <a:custGeom>
                <a:avLst/>
                <a:gdLst>
                  <a:gd name="T0" fmla="*/ 0 w 823"/>
                  <a:gd name="T1" fmla="*/ 0 h 77"/>
                  <a:gd name="T2" fmla="*/ 127 w 823"/>
                  <a:gd name="T3" fmla="*/ 76 h 77"/>
                  <a:gd name="T4" fmla="*/ 712 w 823"/>
                  <a:gd name="T5" fmla="*/ 76 h 77"/>
                  <a:gd name="T6" fmla="*/ 822 w 823"/>
                  <a:gd name="T7" fmla="*/ 0 h 77"/>
                  <a:gd name="T8" fmla="*/ 0 w 823"/>
                  <a:gd name="T9" fmla="*/ 0 h 7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823" h="77">
                    <a:moveTo>
                      <a:pt x="0" y="0"/>
                    </a:moveTo>
                    <a:lnTo>
                      <a:pt x="127" y="76"/>
                    </a:lnTo>
                    <a:lnTo>
                      <a:pt x="712" y="76"/>
                    </a:lnTo>
                    <a:lnTo>
                      <a:pt x="822" y="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71BB96">
                  <a:alpha val="50195"/>
                </a:srgbClr>
              </a:solidFill>
              <a:ln w="12700" cap="sq">
                <a:solidFill>
                  <a:srgbClr val="006633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040" name="Freeform 10">
                <a:extLst>
                  <a:ext uri="{FF2B5EF4-FFF2-40B4-BE49-F238E27FC236}">
                    <a16:creationId xmlns:a16="http://schemas.microsoft.com/office/drawing/2014/main" id="{31E27F84-97C0-430D-A404-4AF973EE42D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3" y="236"/>
                <a:ext cx="412" cy="773"/>
              </a:xfrm>
              <a:custGeom>
                <a:avLst/>
                <a:gdLst>
                  <a:gd name="T0" fmla="*/ 0 w 412"/>
                  <a:gd name="T1" fmla="*/ 772 h 773"/>
                  <a:gd name="T2" fmla="*/ 0 w 412"/>
                  <a:gd name="T3" fmla="*/ 637 h 773"/>
                  <a:gd name="T4" fmla="*/ 283 w 412"/>
                  <a:gd name="T5" fmla="*/ 75 h 773"/>
                  <a:gd name="T6" fmla="*/ 411 w 412"/>
                  <a:gd name="T7" fmla="*/ 0 h 773"/>
                  <a:gd name="T8" fmla="*/ 0 w 412"/>
                  <a:gd name="T9" fmla="*/ 772 h 77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12" h="773">
                    <a:moveTo>
                      <a:pt x="0" y="772"/>
                    </a:moveTo>
                    <a:lnTo>
                      <a:pt x="0" y="637"/>
                    </a:lnTo>
                    <a:lnTo>
                      <a:pt x="283" y="75"/>
                    </a:lnTo>
                    <a:lnTo>
                      <a:pt x="411" y="0"/>
                    </a:lnTo>
                    <a:lnTo>
                      <a:pt x="0" y="772"/>
                    </a:lnTo>
                  </a:path>
                </a:pathLst>
              </a:custGeom>
              <a:solidFill>
                <a:srgbClr val="006633">
                  <a:alpha val="50195"/>
                </a:srgbClr>
              </a:solidFill>
              <a:ln w="12700" cap="sq">
                <a:solidFill>
                  <a:srgbClr val="006633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</p:grpSp>
        <p:sp>
          <p:nvSpPr>
            <p:cNvPr id="23563" name="Rectangle 11">
              <a:extLst>
                <a:ext uri="{FF2B5EF4-FFF2-40B4-BE49-F238E27FC236}">
                  <a16:creationId xmlns:a16="http://schemas.microsoft.com/office/drawing/2014/main" id="{19CBD483-1295-4CD9-838A-D5BD14C9A6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704"/>
              <a:ext cx="959" cy="10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folHlink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</p:grpSp>
      <p:sp>
        <p:nvSpPr>
          <p:cNvPr id="1028" name="Rectangle 12">
            <a:extLst>
              <a:ext uri="{FF2B5EF4-FFF2-40B4-BE49-F238E27FC236}">
                <a16:creationId xmlns:a16="http://schemas.microsoft.com/office/drawing/2014/main" id="{00D68029-5935-43CB-AF90-1A5EE4455A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905000" y="228600"/>
            <a:ext cx="708660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Mintacím szerkesztése</a:t>
            </a:r>
          </a:p>
        </p:txBody>
      </p:sp>
      <p:sp>
        <p:nvSpPr>
          <p:cNvPr id="1029" name="Rectangle 13">
            <a:extLst>
              <a:ext uri="{FF2B5EF4-FFF2-40B4-BE49-F238E27FC236}">
                <a16:creationId xmlns:a16="http://schemas.microsoft.com/office/drawing/2014/main" id="{D68C33C8-835E-4A7F-90E2-4176A62C4A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61988" y="19050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Mintaszöveg szerkesztése</a:t>
            </a:r>
          </a:p>
          <a:p>
            <a:pPr lvl="1"/>
            <a:r>
              <a:rPr lang="hu-HU" altLang="hu-HU"/>
              <a:t>Második szint</a:t>
            </a:r>
          </a:p>
          <a:p>
            <a:pPr lvl="2"/>
            <a:r>
              <a:rPr lang="hu-HU" altLang="hu-HU"/>
              <a:t>Harmadik szint</a:t>
            </a:r>
          </a:p>
          <a:p>
            <a:pPr lvl="3"/>
            <a:r>
              <a:rPr lang="hu-HU" altLang="hu-HU"/>
              <a:t>Negyedik szint</a:t>
            </a:r>
          </a:p>
          <a:p>
            <a:pPr lvl="4"/>
            <a:r>
              <a:rPr lang="hu-HU" altLang="hu-HU"/>
              <a:t>Ötödik szint</a:t>
            </a:r>
          </a:p>
        </p:txBody>
      </p:sp>
      <p:sp>
        <p:nvSpPr>
          <p:cNvPr id="23566" name="Rectangle 14">
            <a:extLst>
              <a:ext uri="{FF2B5EF4-FFF2-40B4-BE49-F238E27FC236}">
                <a16:creationId xmlns:a16="http://schemas.microsoft.com/office/drawing/2014/main" id="{44E8A4AE-3DB9-42B9-B862-B889F57250D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99213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eaLnBrk="1" hangingPunct="1">
              <a:defRPr kumimoji="0" sz="1400"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23567" name="Rectangle 15">
            <a:extLst>
              <a:ext uri="{FF2B5EF4-FFF2-40B4-BE49-F238E27FC236}">
                <a16:creationId xmlns:a16="http://schemas.microsoft.com/office/drawing/2014/main" id="{6CCAD338-BC07-4EAB-9F4F-1A6C310B0A6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99213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23568" name="Rectangle 16">
            <a:extLst>
              <a:ext uri="{FF2B5EF4-FFF2-40B4-BE49-F238E27FC236}">
                <a16:creationId xmlns:a16="http://schemas.microsoft.com/office/drawing/2014/main" id="{C14591BB-49A5-478A-87A6-0D6B983D6E3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99213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/>
            </a:lvl1pPr>
          </a:lstStyle>
          <a:p>
            <a:pPr>
              <a:defRPr/>
            </a:pPr>
            <a:fld id="{17FE3A83-5BDF-4B50-A08D-02F3E5C089A9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0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anose="05000000000000000000" pitchFamily="2" charset="2"/>
        <a:buChar char="Ú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D4ECF49C-6430-499B-BB3D-3A621AF43B5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hu-HU" altLang="hu-HU" sz="4000" b="1" dirty="0"/>
              <a:t>A 7 SUGÁRNAK MEGFELELŐ</a:t>
            </a:r>
            <a:br>
              <a:rPr lang="hu-HU" altLang="hu-HU" sz="4000" b="1" dirty="0"/>
            </a:br>
            <a:r>
              <a:rPr lang="hu-HU" altLang="hu-HU" sz="4000" b="1" dirty="0"/>
              <a:t>7 EMBERTÍPUS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5E73C761-C0B2-4091-AEBE-6522EB7D5BD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5030227"/>
            <a:ext cx="6400800" cy="1295400"/>
          </a:xfrm>
        </p:spPr>
        <p:txBody>
          <a:bodyPr/>
          <a:lstStyle/>
          <a:p>
            <a:pPr eaLnBrk="1" hangingPunct="1"/>
            <a:r>
              <a:rPr lang="hu-HU" altLang="hu-HU" sz="1600" b="1" dirty="0"/>
              <a:t>MAGYAR</a:t>
            </a:r>
            <a:r>
              <a:rPr lang="hu-HU" altLang="hu-HU" sz="1600" dirty="0"/>
              <a:t> </a:t>
            </a:r>
            <a:r>
              <a:rPr lang="hu-HU" altLang="hu-HU" sz="1600" b="1" dirty="0"/>
              <a:t>TEOZÓFIAI TÁRSULAT</a:t>
            </a:r>
          </a:p>
          <a:p>
            <a:pPr eaLnBrk="1" hangingPunct="1"/>
            <a:r>
              <a:rPr lang="hu-HU" altLang="hu-HU" sz="1600" b="1" dirty="0"/>
              <a:t>2019. JANUÁR 26.</a:t>
            </a:r>
          </a:p>
          <a:p>
            <a:pPr eaLnBrk="1" hangingPunct="1"/>
            <a:r>
              <a:rPr lang="hu-HU" altLang="hu-HU" sz="2800" b="1" dirty="0"/>
              <a:t>Előadó: Bőhmné Szabari Noémi</a:t>
            </a:r>
          </a:p>
          <a:p>
            <a:pPr eaLnBrk="1" hangingPunct="1"/>
            <a:r>
              <a:rPr lang="hu-HU" altLang="hu-HU" sz="2800" b="1" dirty="0"/>
              <a:t>Diák: Nagyiday Adrienne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711B4066-3A40-4D5C-A815-424016FDD6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08175" y="188913"/>
            <a:ext cx="7086600" cy="1282700"/>
          </a:xfrm>
        </p:spPr>
        <p:txBody>
          <a:bodyPr/>
          <a:lstStyle/>
          <a:p>
            <a:pPr eaLnBrk="1" hangingPunct="1">
              <a:defRPr/>
            </a:pPr>
            <a:r>
              <a:rPr lang="hu-HU" altLang="hu-HU" b="1" dirty="0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II. SUGÁR  </a:t>
            </a:r>
            <a:br>
              <a:rPr lang="hu-HU" altLang="hu-HU" b="1" dirty="0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hu-HU" altLang="hu-HU" b="1" dirty="0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    „</a:t>
            </a:r>
            <a:r>
              <a:rPr lang="hu-HU" altLang="hu-HU" b="1" dirty="0">
                <a:solidFill>
                  <a:schemeClr val="bg2"/>
                </a:solidFill>
              </a:rPr>
              <a:t>egység, emberbarátság”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E4C448BD-5B95-4DB7-AF25-7355371256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63713" y="1989138"/>
            <a:ext cx="7200900" cy="4392612"/>
          </a:xfrm>
        </p:spPr>
        <p:txBody>
          <a:bodyPr/>
          <a:lstStyle/>
          <a:p>
            <a:pPr eaLnBrk="1" hangingPunct="1"/>
            <a:r>
              <a:rPr lang="hu-HU" altLang="hu-HU" sz="2800" b="1">
                <a:solidFill>
                  <a:schemeClr val="bg2"/>
                </a:solidFill>
              </a:rPr>
              <a:t>Vallja: az élet bármilyen is, felfelé és előre fejlődik... Az életre nem panaszkodik, nem elégedetlen, nem bírálja – áramlik az élettel kölcsönös bajtársiasságban.</a:t>
            </a:r>
          </a:p>
          <a:p>
            <a:pPr eaLnBrk="1" hangingPunct="1"/>
            <a:r>
              <a:rPr lang="hu-HU" altLang="hu-HU" sz="2800" b="1">
                <a:solidFill>
                  <a:schemeClr val="bg2"/>
                </a:solidFill>
              </a:rPr>
              <a:t>Természete: jót-tevés, jóakarat</a:t>
            </a:r>
          </a:p>
          <a:p>
            <a:pPr eaLnBrk="1" hangingPunct="1"/>
            <a:r>
              <a:rPr lang="hu-HU" altLang="hu-HU" sz="2800" b="1">
                <a:solidFill>
                  <a:schemeClr val="bg2"/>
                </a:solidFill>
              </a:rPr>
              <a:t>Foglalkozások: tanító, orvos,                             			termékforgalmazó</a:t>
            </a:r>
          </a:p>
          <a:p>
            <a:pPr eaLnBrk="1" hangingPunct="1"/>
            <a:r>
              <a:rPr lang="hu-HU" altLang="hu-HU" sz="2800" b="1">
                <a:solidFill>
                  <a:schemeClr val="bg2"/>
                </a:solidFill>
              </a:rPr>
              <a:t>Békés természet, nagyszívűség jellemzi</a:t>
            </a:r>
          </a:p>
          <a:p>
            <a:pPr eaLnBrk="1" hangingPunct="1"/>
            <a:endParaRPr lang="hu-HU" altLang="hu-HU" sz="2400" b="1">
              <a:solidFill>
                <a:schemeClr val="bg2"/>
              </a:solidFill>
            </a:endParaRPr>
          </a:p>
          <a:p>
            <a:pPr eaLnBrk="1" hangingPunct="1"/>
            <a:endParaRPr lang="hu-HU" altLang="hu-HU" sz="2800" b="1">
              <a:solidFill>
                <a:schemeClr val="bg2"/>
              </a:solidFill>
            </a:endParaRPr>
          </a:p>
          <a:p>
            <a:pPr eaLnBrk="1" hangingPunct="1"/>
            <a:endParaRPr lang="hu-HU" altLang="hu-HU" sz="2800">
              <a:solidFill>
                <a:schemeClr val="bg2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DF840D34-4389-473E-B3E6-C8064F52C0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08175" y="188913"/>
            <a:ext cx="7086600" cy="1282700"/>
          </a:xfrm>
        </p:spPr>
        <p:txBody>
          <a:bodyPr/>
          <a:lstStyle/>
          <a:p>
            <a:pPr eaLnBrk="1" hangingPunct="1">
              <a:defRPr/>
            </a:pPr>
            <a:r>
              <a:rPr lang="hu-HU" altLang="hu-HU" b="1" dirty="0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II. SUGÁR  </a:t>
            </a:r>
            <a:br>
              <a:rPr lang="hu-HU" altLang="hu-HU" b="1" dirty="0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hu-HU" altLang="hu-HU" b="1" dirty="0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    „</a:t>
            </a:r>
            <a:r>
              <a:rPr lang="hu-HU" altLang="hu-HU" b="1" dirty="0">
                <a:solidFill>
                  <a:schemeClr val="bg2"/>
                </a:solidFill>
              </a:rPr>
              <a:t>egység, emberbarátság”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311F1D37-50A7-4374-9C6E-669E61D4B9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19250" y="1628775"/>
            <a:ext cx="7524750" cy="4752975"/>
          </a:xfrm>
        </p:spPr>
        <p:txBody>
          <a:bodyPr/>
          <a:lstStyle/>
          <a:p>
            <a:pPr eaLnBrk="1" hangingPunct="1"/>
            <a:r>
              <a:rPr lang="hu-HU" altLang="hu-HU" sz="2800" b="1">
                <a:solidFill>
                  <a:schemeClr val="bg2"/>
                </a:solidFill>
              </a:rPr>
              <a:t>Hibák:</a:t>
            </a:r>
            <a:endParaRPr lang="hu-HU" altLang="hu-HU" sz="2800" b="1" i="1">
              <a:solidFill>
                <a:schemeClr val="bg2"/>
              </a:solidFill>
            </a:endParaRPr>
          </a:p>
          <a:p>
            <a:pPr eaLnBrk="1" hangingPunct="1"/>
            <a:r>
              <a:rPr lang="hu-HU" altLang="hu-HU" sz="2800" b="1" i="1">
                <a:solidFill>
                  <a:schemeClr val="bg2"/>
                </a:solidFill>
              </a:rPr>
              <a:t>Szenved a világ rémségeitől, de semmit se tesz</a:t>
            </a:r>
          </a:p>
          <a:p>
            <a:pPr eaLnBrk="1" hangingPunct="1"/>
            <a:r>
              <a:rPr lang="hu-HU" altLang="hu-HU" sz="2800" b="1" i="1">
                <a:solidFill>
                  <a:schemeClr val="bg2"/>
                </a:solidFill>
              </a:rPr>
              <a:t>Kevés akarat és gyakorlatiasság jellemzi</a:t>
            </a:r>
          </a:p>
          <a:p>
            <a:pPr eaLnBrk="1" hangingPunct="1"/>
            <a:r>
              <a:rPr lang="hu-HU" altLang="hu-HU" sz="2800" b="1" i="1">
                <a:solidFill>
                  <a:schemeClr val="bg2"/>
                </a:solidFill>
              </a:rPr>
              <a:t>Boldogtalanságba kergeti önmagát, örökké panaszkodik másoknak…</a:t>
            </a:r>
          </a:p>
          <a:p>
            <a:pPr eaLnBrk="1" hangingPunct="1"/>
            <a:r>
              <a:rPr lang="hu-HU" altLang="hu-HU" sz="2800" b="1" i="1">
                <a:solidFill>
                  <a:schemeClr val="bg2"/>
                </a:solidFill>
              </a:rPr>
              <a:t>Túlzott önzetlenség (a józan észnek ellentmond)</a:t>
            </a:r>
          </a:p>
          <a:p>
            <a:pPr eaLnBrk="1" hangingPunct="1"/>
            <a:r>
              <a:rPr lang="hu-HU" altLang="hu-HU" sz="2800" b="1" i="1">
                <a:solidFill>
                  <a:schemeClr val="bg2"/>
                </a:solidFill>
              </a:rPr>
              <a:t>Dühkitörések</a:t>
            </a:r>
          </a:p>
          <a:p>
            <a:pPr eaLnBrk="1" hangingPunct="1"/>
            <a:r>
              <a:rPr lang="hu-HU" altLang="hu-HU" sz="2800" b="1" i="1">
                <a:solidFill>
                  <a:schemeClr val="bg2"/>
                </a:solidFill>
              </a:rPr>
              <a:t>Bénító szeretet a másik számára</a:t>
            </a:r>
          </a:p>
          <a:p>
            <a:pPr eaLnBrk="1" hangingPunct="1"/>
            <a:endParaRPr lang="hu-HU" altLang="hu-HU" sz="2400" b="1" i="1">
              <a:solidFill>
                <a:schemeClr val="bg2"/>
              </a:solidFill>
            </a:endParaRPr>
          </a:p>
          <a:p>
            <a:pPr eaLnBrk="1" hangingPunct="1"/>
            <a:endParaRPr lang="hu-HU" altLang="hu-HU" sz="2800" b="1">
              <a:solidFill>
                <a:schemeClr val="bg2"/>
              </a:solidFill>
            </a:endParaRPr>
          </a:p>
          <a:p>
            <a:pPr eaLnBrk="1" hangingPunct="1"/>
            <a:endParaRPr lang="hu-HU" altLang="hu-HU" sz="2800">
              <a:solidFill>
                <a:schemeClr val="bg2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1542C663-09E6-41BB-B657-ED97ECD1CC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08175" y="228600"/>
            <a:ext cx="7083425" cy="1447800"/>
          </a:xfrm>
        </p:spPr>
        <p:txBody>
          <a:bodyPr/>
          <a:lstStyle/>
          <a:p>
            <a:pPr eaLnBrk="1" hangingPunct="1">
              <a:defRPr/>
            </a:pPr>
            <a:r>
              <a:rPr lang="hu-HU" altLang="hu-HU" b="1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II. SUGÁR </a:t>
            </a:r>
            <a:br>
              <a:rPr lang="hu-HU" altLang="hu-HU" b="1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hu-HU" altLang="hu-HU" b="1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   Jellemző állata: a tehén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4ADE69EB-CB57-485C-A36B-21D50A5160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63713" y="1905000"/>
            <a:ext cx="6670675" cy="4114800"/>
          </a:xfrm>
        </p:spPr>
        <p:txBody>
          <a:bodyPr/>
          <a:lstStyle/>
          <a:p>
            <a:pPr eaLnBrk="1" hangingPunct="1"/>
            <a:endParaRPr lang="hu-HU" altLang="hu-HU"/>
          </a:p>
        </p:txBody>
      </p:sp>
      <p:pic>
        <p:nvPicPr>
          <p:cNvPr id="14340" name="Picture 4">
            <a:extLst>
              <a:ext uri="{FF2B5EF4-FFF2-40B4-BE49-F238E27FC236}">
                <a16:creationId xmlns:a16="http://schemas.microsoft.com/office/drawing/2014/main" id="{7D8DF7F5-FAAE-43B6-9BC2-BD87D74821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050" y="1844675"/>
            <a:ext cx="6696075" cy="453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>
            <a:extLst>
              <a:ext uri="{FF2B5EF4-FFF2-40B4-BE49-F238E27FC236}">
                <a16:creationId xmlns:a16="http://schemas.microsoft.com/office/drawing/2014/main" id="{10BE084C-3D77-428B-AABA-7187AB8D40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08175" y="404813"/>
            <a:ext cx="7086600" cy="1008062"/>
          </a:xfrm>
          <a:solidFill>
            <a:srgbClr val="FFFF00"/>
          </a:solidFill>
        </p:spPr>
        <p:txBody>
          <a:bodyPr/>
          <a:lstStyle/>
          <a:p>
            <a:pPr eaLnBrk="1" hangingPunct="1">
              <a:defRPr/>
            </a:pPr>
            <a:r>
              <a:rPr lang="hu-HU" altLang="hu-HU" b="1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II. SUGÁR  -  </a:t>
            </a:r>
            <a:r>
              <a:rPr lang="hu-HU" altLang="hu-HU" b="1" i="1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HIBÁK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590C8B73-66A3-4D53-9B6A-442F80E58A83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solidFill>
            <a:srgbClr val="FFFF00"/>
          </a:solidFill>
        </p:spPr>
        <p:txBody>
          <a:bodyPr/>
          <a:lstStyle/>
          <a:p>
            <a:pPr eaLnBrk="1" hangingPunct="1"/>
            <a:r>
              <a:rPr lang="hu-HU" altLang="hu-HU" sz="2800"/>
              <a:t> </a:t>
            </a:r>
            <a:r>
              <a:rPr lang="hu-HU" altLang="hu-HU" sz="2800" b="1">
                <a:solidFill>
                  <a:srgbClr val="0033CC"/>
                </a:solidFill>
              </a:rPr>
              <a:t>érzelmes, érzéki</a:t>
            </a:r>
          </a:p>
          <a:p>
            <a:pPr eaLnBrk="1" hangingPunct="1"/>
            <a:r>
              <a:rPr lang="hu-HU" altLang="hu-HU" sz="2800" b="1">
                <a:solidFill>
                  <a:srgbClr val="0033CC"/>
                </a:solidFill>
              </a:rPr>
              <a:t> önbíráskodó</a:t>
            </a:r>
          </a:p>
          <a:p>
            <a:pPr eaLnBrk="1" hangingPunct="1"/>
            <a:r>
              <a:rPr lang="hu-HU" altLang="hu-HU" sz="2800" b="1">
                <a:solidFill>
                  <a:srgbClr val="0033CC"/>
                </a:solidFill>
              </a:rPr>
              <a:t> túlzottan érzékeny</a:t>
            </a:r>
          </a:p>
          <a:p>
            <a:pPr eaLnBrk="1" hangingPunct="1"/>
            <a:r>
              <a:rPr lang="hu-HU" altLang="hu-HU" sz="2800" b="1">
                <a:solidFill>
                  <a:srgbClr val="0033CC"/>
                </a:solidFill>
              </a:rPr>
              <a:t> önsajnálat</a:t>
            </a:r>
          </a:p>
          <a:p>
            <a:pPr eaLnBrk="1" hangingPunct="1"/>
            <a:r>
              <a:rPr lang="hu-HU" altLang="hu-HU" sz="2800" b="1">
                <a:solidFill>
                  <a:srgbClr val="0033CC"/>
                </a:solidFill>
              </a:rPr>
              <a:t> lehangoltság</a:t>
            </a:r>
          </a:p>
          <a:p>
            <a:pPr eaLnBrk="1" hangingPunct="1"/>
            <a:r>
              <a:rPr lang="hu-HU" altLang="hu-HU" sz="2800" b="1">
                <a:solidFill>
                  <a:srgbClr val="0033CC"/>
                </a:solidFill>
              </a:rPr>
              <a:t> vélt vagy valódi sérelmek feletti töprengés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hu-HU" altLang="hu-HU" sz="2800" b="1">
              <a:solidFill>
                <a:srgbClr val="0033CC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hu-HU" altLang="hu-HU" sz="2800"/>
          </a:p>
        </p:txBody>
      </p:sp>
      <p:sp>
        <p:nvSpPr>
          <p:cNvPr id="15364" name="Rectangle 4">
            <a:extLst>
              <a:ext uri="{FF2B5EF4-FFF2-40B4-BE49-F238E27FC236}">
                <a16:creationId xmlns:a16="http://schemas.microsoft.com/office/drawing/2014/main" id="{6006D0D0-CAA2-495B-B2BF-82DF78AB7FF3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solidFill>
            <a:srgbClr val="FFFF00"/>
          </a:solidFill>
        </p:spPr>
        <p:txBody>
          <a:bodyPr/>
          <a:lstStyle/>
          <a:p>
            <a:pPr eaLnBrk="1" hangingPunct="1"/>
            <a:r>
              <a:rPr lang="hu-HU" altLang="hu-HU" sz="2800" b="1">
                <a:solidFill>
                  <a:srgbClr val="0033CC"/>
                </a:solidFill>
              </a:rPr>
              <a:t> sérelmek ápolása</a:t>
            </a:r>
          </a:p>
          <a:p>
            <a:pPr eaLnBrk="1" hangingPunct="1"/>
            <a:r>
              <a:rPr lang="hu-HU" altLang="hu-HU" sz="2800" b="1">
                <a:solidFill>
                  <a:srgbClr val="0033CC"/>
                </a:solidFill>
              </a:rPr>
              <a:t> nehezen bocsátja 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hu-HU" altLang="hu-HU" sz="2800" b="1">
                <a:solidFill>
                  <a:srgbClr val="0033CC"/>
                </a:solidFill>
              </a:rPr>
              <a:t>     meg mások „bűnét”</a:t>
            </a:r>
          </a:p>
          <a:p>
            <a:pPr eaLnBrk="1" hangingPunct="1"/>
            <a:r>
              <a:rPr lang="hu-HU" altLang="hu-HU" sz="2800" b="1">
                <a:solidFill>
                  <a:srgbClr val="0033CC"/>
                </a:solidFill>
              </a:rPr>
              <a:t> nem gyakorlatias</a:t>
            </a:r>
          </a:p>
          <a:p>
            <a:pPr eaLnBrk="1" hangingPunct="1"/>
            <a:r>
              <a:rPr lang="hu-HU" altLang="hu-HU" sz="2800" b="1">
                <a:solidFill>
                  <a:srgbClr val="0033CC"/>
                </a:solidFill>
              </a:rPr>
              <a:t>          Önfeláldozó –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hu-HU" altLang="hu-HU" sz="2800" b="1">
                <a:solidFill>
                  <a:srgbClr val="0033CC"/>
                </a:solidFill>
              </a:rPr>
              <a:t>    mások önzése    megerősödik vele kapcsolatban</a:t>
            </a:r>
          </a:p>
          <a:p>
            <a:pPr eaLnBrk="1" hangingPunct="1"/>
            <a:endParaRPr lang="hu-HU" altLang="hu-HU" sz="2800" b="1">
              <a:solidFill>
                <a:srgbClr val="0033CC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66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CE2103A9-2D1D-498F-83CF-588B24985B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altLang="hu-HU" b="1">
                <a:effectLst>
                  <a:outerShdw blurRad="38100" dist="38100" dir="2700000" algn="tl">
                    <a:srgbClr val="000000"/>
                  </a:outerShdw>
                </a:effectLst>
              </a:rPr>
              <a:t>III. SUGÁR     „megértés”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15EF85B9-EA31-410E-998A-17B32642C4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63713" y="1700213"/>
            <a:ext cx="7200900" cy="47529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u-HU" altLang="hu-HU" sz="2800" b="1" u="sng">
                <a:solidFill>
                  <a:schemeClr val="bg2"/>
                </a:solidFill>
              </a:rPr>
              <a:t>Érzékeny a dolgokra</a:t>
            </a:r>
          </a:p>
          <a:p>
            <a:pPr eaLnBrk="1" hangingPunct="1">
              <a:lnSpc>
                <a:spcPct val="90000"/>
              </a:lnSpc>
            </a:pPr>
            <a:r>
              <a:rPr lang="hu-HU" altLang="hu-HU" sz="2800" b="1" u="sng">
                <a:solidFill>
                  <a:schemeClr val="bg2"/>
                </a:solidFill>
              </a:rPr>
              <a:t>Megérteni</a:t>
            </a:r>
            <a:r>
              <a:rPr lang="hu-HU" altLang="hu-HU" sz="2800" b="1">
                <a:solidFill>
                  <a:schemeClr val="bg2"/>
                </a:solidFill>
              </a:rPr>
              <a:t> a dolgok jelentését, jelentőségét.</a:t>
            </a:r>
          </a:p>
          <a:p>
            <a:pPr eaLnBrk="1" hangingPunct="1">
              <a:lnSpc>
                <a:spcPct val="90000"/>
              </a:lnSpc>
            </a:pPr>
            <a:r>
              <a:rPr lang="hu-HU" altLang="hu-HU" sz="2800" b="1" u="sng">
                <a:solidFill>
                  <a:schemeClr val="bg2"/>
                </a:solidFill>
              </a:rPr>
              <a:t>Megértés</a:t>
            </a:r>
            <a:r>
              <a:rPr lang="hu-HU" altLang="hu-HU" sz="2800" b="1">
                <a:solidFill>
                  <a:schemeClr val="bg2"/>
                </a:solidFill>
              </a:rPr>
              <a:t>t, értelmet akar – megragadni a dolgok összefüggését. </a:t>
            </a:r>
            <a:r>
              <a:rPr lang="hu-HU" altLang="hu-HU" sz="2800" b="1" u="sng">
                <a:solidFill>
                  <a:schemeClr val="bg2"/>
                </a:solidFill>
              </a:rPr>
              <a:t>Megérteni a dolgok összefüggését.</a:t>
            </a:r>
            <a:r>
              <a:rPr lang="hu-HU" altLang="hu-HU" sz="2800" b="1">
                <a:solidFill>
                  <a:schemeClr val="bg2"/>
                </a:solidFill>
              </a:rPr>
              <a:t> </a:t>
            </a:r>
            <a:r>
              <a:rPr lang="hu-HU" altLang="hu-HU" sz="2800" b="1" u="sng">
                <a:solidFill>
                  <a:schemeClr val="bg2"/>
                </a:solidFill>
              </a:rPr>
              <a:t>Megérteni az egységet</a:t>
            </a:r>
            <a:r>
              <a:rPr lang="hu-HU" altLang="hu-HU" sz="2800" b="1">
                <a:solidFill>
                  <a:schemeClr val="bg2"/>
                </a:solidFill>
              </a:rPr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hu-HU" altLang="hu-HU" sz="2800" b="1" u="sng">
                <a:solidFill>
                  <a:schemeClr val="bg2"/>
                </a:solidFill>
              </a:rPr>
              <a:t>Széles látókörű </a:t>
            </a:r>
            <a:r>
              <a:rPr lang="hu-HU" altLang="hu-HU" sz="2800" b="1">
                <a:solidFill>
                  <a:schemeClr val="bg2"/>
                </a:solidFill>
              </a:rPr>
              <a:t>a szemléletmódja (sok dolgot képes együtt látni és ezért megérteni)</a:t>
            </a:r>
          </a:p>
          <a:p>
            <a:pPr eaLnBrk="1" hangingPunct="1">
              <a:lnSpc>
                <a:spcPct val="90000"/>
              </a:lnSpc>
            </a:pPr>
            <a:r>
              <a:rPr lang="hu-HU" altLang="hu-HU" sz="2800" b="1" u="sng">
                <a:solidFill>
                  <a:schemeClr val="bg2"/>
                </a:solidFill>
              </a:rPr>
              <a:t>Ragyogó szervező</a:t>
            </a:r>
          </a:p>
          <a:p>
            <a:pPr eaLnBrk="1" hangingPunct="1">
              <a:lnSpc>
                <a:spcPct val="90000"/>
              </a:lnSpc>
            </a:pPr>
            <a:r>
              <a:rPr lang="hu-HU" altLang="hu-HU" sz="2800" b="1">
                <a:solidFill>
                  <a:schemeClr val="bg2"/>
                </a:solidFill>
              </a:rPr>
              <a:t>Ereje: a </a:t>
            </a:r>
            <a:r>
              <a:rPr lang="hu-HU" altLang="hu-HU" sz="2800" b="1" u="sng">
                <a:solidFill>
                  <a:schemeClr val="bg2"/>
                </a:solidFill>
              </a:rPr>
              <a:t>gondolat</a:t>
            </a:r>
          </a:p>
          <a:p>
            <a:pPr eaLnBrk="1" hangingPunct="1">
              <a:lnSpc>
                <a:spcPct val="90000"/>
              </a:lnSpc>
            </a:pPr>
            <a:r>
              <a:rPr lang="hu-HU" altLang="hu-HU" sz="2800" b="1">
                <a:solidFill>
                  <a:schemeClr val="bg2"/>
                </a:solidFill>
              </a:rPr>
              <a:t>„Adjanak 10 percet, hogy körbejárjam…”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hu-HU" altLang="hu-HU" sz="2800" b="1">
              <a:solidFill>
                <a:schemeClr val="bg2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66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22342BD0-86C9-4621-9438-6FF70C7B24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altLang="hu-HU" b="1">
                <a:effectLst>
                  <a:outerShdw blurRad="38100" dist="38100" dir="2700000" algn="tl">
                    <a:srgbClr val="000000"/>
                  </a:outerShdw>
                </a:effectLst>
              </a:rPr>
              <a:t>III. SUGÁR      „megértés”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63616606-7466-4049-82AB-61564156F9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63713" y="1628775"/>
            <a:ext cx="7380287" cy="48244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u-HU" altLang="hu-HU" sz="2800" b="1">
                <a:solidFill>
                  <a:schemeClr val="bg2"/>
                </a:solidFill>
              </a:rPr>
              <a:t>Óvatos, körültekintő, megfontolt – begyűjti az információkat, amire gondolkodását alapozhatja</a:t>
            </a:r>
          </a:p>
          <a:p>
            <a:pPr eaLnBrk="1" hangingPunct="1">
              <a:lnSpc>
                <a:spcPct val="90000"/>
              </a:lnSpc>
            </a:pPr>
            <a:r>
              <a:rPr lang="hu-HU" altLang="hu-HU" sz="2800" b="1">
                <a:solidFill>
                  <a:schemeClr val="bg2"/>
                </a:solidFill>
              </a:rPr>
              <a:t>Nem részrehajló</a:t>
            </a:r>
          </a:p>
          <a:p>
            <a:pPr eaLnBrk="1" hangingPunct="1">
              <a:lnSpc>
                <a:spcPct val="90000"/>
              </a:lnSpc>
            </a:pPr>
            <a:r>
              <a:rPr lang="hu-HU" altLang="hu-HU" sz="2800" b="1">
                <a:solidFill>
                  <a:schemeClr val="bg2"/>
                </a:solidFill>
              </a:rPr>
              <a:t>„Az </a:t>
            </a:r>
            <a:r>
              <a:rPr lang="hu-HU" altLang="hu-HU" sz="2800" b="1" u="sng">
                <a:solidFill>
                  <a:schemeClr val="bg2"/>
                </a:solidFill>
              </a:rPr>
              <a:t>igazság</a:t>
            </a:r>
            <a:r>
              <a:rPr lang="hu-HU" altLang="hu-HU" sz="2800" b="1">
                <a:solidFill>
                  <a:schemeClr val="bg2"/>
                </a:solidFill>
              </a:rPr>
              <a:t> szabaddá tesz!” – vallja (akár kellemes, akár fájdalmas)</a:t>
            </a:r>
          </a:p>
          <a:p>
            <a:pPr eaLnBrk="1" hangingPunct="1">
              <a:lnSpc>
                <a:spcPct val="90000"/>
              </a:lnSpc>
            </a:pPr>
            <a:r>
              <a:rPr lang="hu-HU" altLang="hu-HU" sz="2800" b="1">
                <a:solidFill>
                  <a:schemeClr val="bg2"/>
                </a:solidFill>
              </a:rPr>
              <a:t>Széles látókörű – minden dolgot kb. ugyannak lát. (jó) </a:t>
            </a:r>
          </a:p>
          <a:p>
            <a:pPr eaLnBrk="1" hangingPunct="1">
              <a:lnSpc>
                <a:spcPct val="90000"/>
              </a:lnSpc>
            </a:pPr>
            <a:r>
              <a:rPr lang="hu-HU" altLang="hu-HU" sz="2800" b="1" u="sng">
                <a:solidFill>
                  <a:schemeClr val="bg2"/>
                </a:solidFill>
              </a:rPr>
              <a:t>Minden dolog értékes és jelentős a számára</a:t>
            </a:r>
            <a:r>
              <a:rPr lang="hu-HU" altLang="hu-HU" sz="2800" b="1">
                <a:solidFill>
                  <a:schemeClr val="bg2"/>
                </a:solidFill>
              </a:rPr>
              <a:t>. (egy fűszálban is látja a végtelent.)</a:t>
            </a:r>
          </a:p>
          <a:p>
            <a:pPr eaLnBrk="1" hangingPunct="1">
              <a:lnSpc>
                <a:spcPct val="90000"/>
              </a:lnSpc>
            </a:pPr>
            <a:r>
              <a:rPr lang="hu-HU" altLang="hu-HU" sz="2800" b="1">
                <a:solidFill>
                  <a:schemeClr val="bg2"/>
                </a:solidFill>
              </a:rPr>
              <a:t>„Minden maga a csoda!”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66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extLst>
              <a:ext uri="{FF2B5EF4-FFF2-40B4-BE49-F238E27FC236}">
                <a16:creationId xmlns:a16="http://schemas.microsoft.com/office/drawing/2014/main" id="{C2FB9B61-6981-44DB-ABBD-B1989DEEB4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altLang="hu-HU" b="1">
                <a:effectLst>
                  <a:outerShdw blurRad="38100" dist="38100" dir="2700000" algn="tl">
                    <a:srgbClr val="000000"/>
                  </a:outerShdw>
                </a:effectLst>
              </a:rPr>
              <a:t>III. SUGÁR   „megértés”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D12FACD7-72A0-4741-BE33-9AEFAFF194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835150" y="1773238"/>
            <a:ext cx="7058025" cy="47625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u-HU" altLang="hu-HU" sz="2800" b="1" u="sng">
                <a:solidFill>
                  <a:schemeClr val="bg2"/>
                </a:solidFill>
              </a:rPr>
              <a:t>Egyedülálló alkalmazkodási képesség</a:t>
            </a:r>
          </a:p>
          <a:p>
            <a:pPr eaLnBrk="1" hangingPunct="1">
              <a:lnSpc>
                <a:spcPct val="90000"/>
              </a:lnSpc>
            </a:pPr>
            <a:r>
              <a:rPr lang="hu-HU" altLang="hu-HU" sz="2800" b="1">
                <a:solidFill>
                  <a:schemeClr val="bg2"/>
                </a:solidFill>
              </a:rPr>
              <a:t>Kiváló sakkjátékos (minden helyzetből ki tudja hozni a lehető legjobbat)</a:t>
            </a:r>
          </a:p>
          <a:p>
            <a:pPr eaLnBrk="1" hangingPunct="1">
              <a:lnSpc>
                <a:spcPct val="90000"/>
              </a:lnSpc>
            </a:pPr>
            <a:r>
              <a:rPr lang="hu-HU" altLang="hu-HU" sz="2800" b="1" u="sng">
                <a:solidFill>
                  <a:schemeClr val="bg2"/>
                </a:solidFill>
              </a:rPr>
              <a:t>Tapintatos</a:t>
            </a:r>
          </a:p>
          <a:p>
            <a:pPr eaLnBrk="1" hangingPunct="1">
              <a:lnSpc>
                <a:spcPct val="90000"/>
              </a:lnSpc>
            </a:pPr>
            <a:r>
              <a:rPr lang="hu-HU" altLang="hu-HU" sz="2800" b="1">
                <a:solidFill>
                  <a:schemeClr val="bg2"/>
                </a:solidFill>
              </a:rPr>
              <a:t>Kevés figyelmet fordít a tanítókra – mivel neki </a:t>
            </a:r>
            <a:r>
              <a:rPr lang="hu-HU" altLang="hu-HU" sz="2800" b="1" u="sng">
                <a:solidFill>
                  <a:schemeClr val="bg2"/>
                </a:solidFill>
              </a:rPr>
              <a:t>mindenki a tanítója</a:t>
            </a:r>
            <a:r>
              <a:rPr lang="hu-HU" altLang="hu-HU" sz="2800" b="1">
                <a:solidFill>
                  <a:schemeClr val="bg2"/>
                </a:solidFill>
              </a:rPr>
              <a:t>. </a:t>
            </a:r>
          </a:p>
          <a:p>
            <a:pPr eaLnBrk="1" hangingPunct="1">
              <a:lnSpc>
                <a:spcPct val="90000"/>
              </a:lnSpc>
            </a:pPr>
            <a:r>
              <a:rPr lang="hu-HU" altLang="hu-HU" sz="2800" b="1">
                <a:solidFill>
                  <a:schemeClr val="bg2"/>
                </a:solidFill>
              </a:rPr>
              <a:t>Megfigyeli a dolgokat</a:t>
            </a:r>
          </a:p>
          <a:p>
            <a:pPr eaLnBrk="1" hangingPunct="1">
              <a:lnSpc>
                <a:spcPct val="90000"/>
              </a:lnSpc>
            </a:pPr>
            <a:r>
              <a:rPr lang="hu-HU" altLang="hu-HU" sz="2800" b="1">
                <a:solidFill>
                  <a:schemeClr val="bg2"/>
                </a:solidFill>
              </a:rPr>
              <a:t>Világosan elképzeli, mit fog tenni egy adott pillanatban</a:t>
            </a:r>
          </a:p>
          <a:p>
            <a:pPr eaLnBrk="1" hangingPunct="1">
              <a:lnSpc>
                <a:spcPct val="90000"/>
              </a:lnSpc>
            </a:pPr>
            <a:r>
              <a:rPr lang="hu-HU" altLang="hu-HU" sz="2800" b="1">
                <a:solidFill>
                  <a:schemeClr val="bg2"/>
                </a:solidFill>
              </a:rPr>
              <a:t>Gyengesége: </a:t>
            </a:r>
            <a:r>
              <a:rPr lang="hu-HU" altLang="hu-HU" sz="2800" b="1" u="sng">
                <a:solidFill>
                  <a:schemeClr val="bg2"/>
                </a:solidFill>
              </a:rPr>
              <a:t>félelem</a:t>
            </a:r>
            <a:r>
              <a:rPr lang="hu-HU" altLang="hu-HU" sz="2800" b="1">
                <a:solidFill>
                  <a:schemeClr val="bg2"/>
                </a:solidFill>
              </a:rPr>
              <a:t> (attól, amit nem ért)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66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1E315552-99DF-4264-9EC3-25C763A79A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altLang="hu-HU" sz="4000" b="1">
                <a:effectLst>
                  <a:outerShdw blurRad="38100" dist="38100" dir="2700000" algn="tl">
                    <a:srgbClr val="000000"/>
                  </a:outerShdw>
                </a:effectLst>
              </a:rPr>
              <a:t>III. SUGÁR</a:t>
            </a:r>
            <a:br>
              <a:rPr lang="hu-HU" altLang="hu-HU" sz="4000" b="1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hu-HU" altLang="hu-HU" sz="4000" b="1">
                <a:effectLst>
                  <a:outerShdw blurRad="38100" dist="38100" dir="2700000" algn="tl">
                    <a:srgbClr val="000000"/>
                  </a:outerShdw>
                </a:effectLst>
              </a:rPr>
              <a:t>      Jellemző állata: az elefánt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2731094D-997C-4B8E-8894-F17C4086CB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843213" y="1844675"/>
            <a:ext cx="3600450" cy="4114800"/>
          </a:xfrm>
        </p:spPr>
        <p:txBody>
          <a:bodyPr/>
          <a:lstStyle/>
          <a:p>
            <a:pPr eaLnBrk="1" hangingPunct="1"/>
            <a:endParaRPr lang="hu-HU" altLang="hu-HU"/>
          </a:p>
        </p:txBody>
      </p:sp>
      <p:pic>
        <p:nvPicPr>
          <p:cNvPr id="19460" name="Picture 4">
            <a:extLst>
              <a:ext uri="{FF2B5EF4-FFF2-40B4-BE49-F238E27FC236}">
                <a16:creationId xmlns:a16="http://schemas.microsoft.com/office/drawing/2014/main" id="{C73140DA-2BC8-4A39-98B2-E903914F2E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213" y="1844675"/>
            <a:ext cx="3673475" cy="4608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>
            <a:extLst>
              <a:ext uri="{FF2B5EF4-FFF2-40B4-BE49-F238E27FC236}">
                <a16:creationId xmlns:a16="http://schemas.microsoft.com/office/drawing/2014/main" id="{C1AE64D1-7EA9-4FA7-80A1-49725C1354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08175" y="404813"/>
            <a:ext cx="7086600" cy="1008062"/>
          </a:xfrm>
          <a:solidFill>
            <a:srgbClr val="FF66CC"/>
          </a:solidFill>
        </p:spPr>
        <p:txBody>
          <a:bodyPr/>
          <a:lstStyle/>
          <a:p>
            <a:pPr eaLnBrk="1" hangingPunct="1">
              <a:defRPr/>
            </a:pPr>
            <a:r>
              <a:rPr lang="hu-HU" altLang="hu-HU" b="1">
                <a:effectLst>
                  <a:outerShdw blurRad="38100" dist="38100" dir="2700000" algn="tl">
                    <a:srgbClr val="000000"/>
                  </a:outerShdw>
                </a:effectLst>
              </a:rPr>
              <a:t>III. SUGÁR  -  </a:t>
            </a:r>
            <a:r>
              <a:rPr lang="hu-HU" altLang="hu-HU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HIBÁK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A7E89A15-FFCB-4302-B879-1CBBEA65B195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solidFill>
            <a:srgbClr val="FF66CC"/>
          </a:solidFill>
        </p:spPr>
        <p:txBody>
          <a:bodyPr/>
          <a:lstStyle/>
          <a:p>
            <a:pPr eaLnBrk="1" hangingPunct="1"/>
            <a:r>
              <a:rPr lang="hu-HU" altLang="hu-HU" sz="2800"/>
              <a:t> </a:t>
            </a:r>
            <a:r>
              <a:rPr lang="hu-HU" altLang="hu-HU" sz="2800" b="1">
                <a:solidFill>
                  <a:schemeClr val="tx2"/>
                </a:solidFill>
              </a:rPr>
              <a:t>ridegség</a:t>
            </a:r>
          </a:p>
          <a:p>
            <a:pPr eaLnBrk="1" hangingPunct="1"/>
            <a:r>
              <a:rPr lang="hu-HU" altLang="hu-HU" sz="2800" b="1">
                <a:solidFill>
                  <a:schemeClr val="tx2"/>
                </a:solidFill>
              </a:rPr>
              <a:t> elkülönültség</a:t>
            </a:r>
          </a:p>
          <a:p>
            <a:pPr eaLnBrk="1" hangingPunct="1"/>
            <a:r>
              <a:rPr lang="hu-HU" altLang="hu-HU" sz="2800" b="1">
                <a:solidFill>
                  <a:schemeClr val="tx2"/>
                </a:solidFill>
              </a:rPr>
              <a:t> önzés</a:t>
            </a:r>
          </a:p>
          <a:p>
            <a:pPr eaLnBrk="1" hangingPunct="1"/>
            <a:r>
              <a:rPr lang="hu-HU" altLang="hu-HU" sz="2800" b="1">
                <a:solidFill>
                  <a:schemeClr val="tx2"/>
                </a:solidFill>
              </a:rPr>
              <a:t> határozatlanság</a:t>
            </a:r>
          </a:p>
          <a:p>
            <a:pPr eaLnBrk="1" hangingPunct="1"/>
            <a:r>
              <a:rPr lang="hu-HU" altLang="hu-HU" sz="2800" b="1">
                <a:solidFill>
                  <a:schemeClr val="tx2"/>
                </a:solidFill>
              </a:rPr>
              <a:t> közöny</a:t>
            </a:r>
          </a:p>
          <a:p>
            <a:pPr eaLnBrk="1" hangingPunct="1"/>
            <a:r>
              <a:rPr lang="hu-HU" altLang="hu-HU" sz="2800" b="1">
                <a:solidFill>
                  <a:schemeClr val="tx2"/>
                </a:solidFill>
              </a:rPr>
              <a:t> cselszövés</a:t>
            </a:r>
          </a:p>
          <a:p>
            <a:pPr eaLnBrk="1" hangingPunct="1"/>
            <a:r>
              <a:rPr lang="hu-HU" altLang="hu-HU" sz="2800" b="1">
                <a:solidFill>
                  <a:schemeClr val="tx2"/>
                </a:solidFill>
              </a:rPr>
              <a:t> kegyetlenség</a:t>
            </a:r>
          </a:p>
          <a:p>
            <a:pPr eaLnBrk="1" hangingPunct="1"/>
            <a:endParaRPr lang="hu-HU" altLang="hu-HU" sz="2800" b="1">
              <a:solidFill>
                <a:schemeClr val="tx2"/>
              </a:solidFill>
            </a:endParaRPr>
          </a:p>
          <a:p>
            <a:pPr eaLnBrk="1" hangingPunct="1"/>
            <a:endParaRPr lang="hu-HU" altLang="hu-HU" sz="2800" b="1">
              <a:solidFill>
                <a:schemeClr val="tx2"/>
              </a:solidFill>
            </a:endParaRPr>
          </a:p>
        </p:txBody>
      </p:sp>
      <p:sp>
        <p:nvSpPr>
          <p:cNvPr id="20484" name="Rectangle 4">
            <a:extLst>
              <a:ext uri="{FF2B5EF4-FFF2-40B4-BE49-F238E27FC236}">
                <a16:creationId xmlns:a16="http://schemas.microsoft.com/office/drawing/2014/main" id="{819F7A7E-10AC-4DE7-AF30-18907FCAD5BE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solidFill>
            <a:srgbClr val="FF66CC"/>
          </a:solidFill>
        </p:spPr>
        <p:txBody>
          <a:bodyPr/>
          <a:lstStyle/>
          <a:p>
            <a:pPr eaLnBrk="1" hangingPunct="1"/>
            <a:r>
              <a:rPr lang="hu-HU" altLang="hu-HU" sz="2800" b="1">
                <a:solidFill>
                  <a:srgbClr val="0033CC"/>
                </a:solidFill>
              </a:rPr>
              <a:t> </a:t>
            </a:r>
            <a:r>
              <a:rPr lang="hu-HU" altLang="hu-HU" sz="2800" b="1">
                <a:solidFill>
                  <a:schemeClr val="tx2"/>
                </a:solidFill>
              </a:rPr>
              <a:t>szándékos félrevezetés</a:t>
            </a:r>
          </a:p>
          <a:p>
            <a:pPr eaLnBrk="1" hangingPunct="1"/>
            <a:r>
              <a:rPr lang="hu-HU" altLang="hu-HU" sz="2800" b="1">
                <a:solidFill>
                  <a:schemeClr val="tx2"/>
                </a:solidFill>
              </a:rPr>
              <a:t> kétszínűség</a:t>
            </a:r>
          </a:p>
          <a:p>
            <a:pPr eaLnBrk="1" hangingPunct="1"/>
            <a:r>
              <a:rPr lang="hu-HU" altLang="hu-HU" sz="2800" b="1">
                <a:solidFill>
                  <a:schemeClr val="tx2"/>
                </a:solidFill>
              </a:rPr>
              <a:t> ravaszság</a:t>
            </a:r>
          </a:p>
          <a:p>
            <a:pPr eaLnBrk="1" hangingPunct="1"/>
            <a:r>
              <a:rPr lang="hu-HU" altLang="hu-HU" sz="2800" b="1">
                <a:solidFill>
                  <a:schemeClr val="tx2"/>
                </a:solidFill>
              </a:rPr>
              <a:t> nagy figyelem a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hu-HU" altLang="hu-HU" sz="2800" b="1">
                <a:solidFill>
                  <a:schemeClr val="tx2"/>
                </a:solidFill>
              </a:rPr>
              <a:t>    részletekre és a </a:t>
            </a:r>
            <a:r>
              <a:rPr lang="hu-HU" altLang="hu-HU" sz="2800"/>
              <a:t> </a:t>
            </a:r>
            <a:r>
              <a:rPr lang="hu-HU" altLang="hu-HU" sz="2800" b="1">
                <a:solidFill>
                  <a:schemeClr val="tx2"/>
                </a:solidFill>
              </a:rPr>
              <a:t>rendszerre</a:t>
            </a:r>
          </a:p>
          <a:p>
            <a:pPr eaLnBrk="1" hangingPunct="1"/>
            <a:r>
              <a:rPr lang="hu-HU" altLang="hu-HU" sz="2800" b="1">
                <a:solidFill>
                  <a:schemeClr val="tx2"/>
                </a:solidFill>
              </a:rPr>
              <a:t>elvont világban él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hu-HU" altLang="hu-HU" sz="2800" b="1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>
            <a:extLst>
              <a:ext uri="{FF2B5EF4-FFF2-40B4-BE49-F238E27FC236}">
                <a16:creationId xmlns:a16="http://schemas.microsoft.com/office/drawing/2014/main" id="{D2DF826F-56CE-43D9-9484-F1F7101E8B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05000" y="404813"/>
            <a:ext cx="7086600" cy="1079500"/>
          </a:xfrm>
        </p:spPr>
        <p:txBody>
          <a:bodyPr/>
          <a:lstStyle/>
          <a:p>
            <a:pPr eaLnBrk="1" hangingPunct="1">
              <a:defRPr/>
            </a:pPr>
            <a:r>
              <a:rPr lang="hu-HU" altLang="hu-HU" b="1">
                <a:solidFill>
                  <a:srgbClr val="FF66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IV. SUGÁR        „harmónia”</a:t>
            </a:r>
          </a:p>
        </p:txBody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449501F0-A430-4F2B-9EFF-28650105BC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31913" y="1905000"/>
            <a:ext cx="7812087" cy="4764088"/>
          </a:xfrm>
        </p:spPr>
        <p:txBody>
          <a:bodyPr/>
          <a:lstStyle/>
          <a:p>
            <a:pPr eaLnBrk="1" hangingPunct="1">
              <a:defRPr/>
            </a:pPr>
            <a:r>
              <a:rPr lang="hu-HU" altLang="hu-HU" sz="2800" b="1" u="sng" dirty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Harmónia</a:t>
            </a:r>
            <a:r>
              <a:rPr lang="hu-HU" altLang="hu-HU" sz="2800" b="1" dirty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 összhang</a:t>
            </a:r>
          </a:p>
          <a:p>
            <a:pPr eaLnBrk="1" hangingPunct="1">
              <a:defRPr/>
            </a:pPr>
            <a:r>
              <a:rPr lang="hu-HU" altLang="hu-HU" sz="2800" b="1" dirty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Belső és külső </a:t>
            </a:r>
            <a:r>
              <a:rPr lang="hu-HU" altLang="hu-HU" sz="2800" b="1" u="sng" dirty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egyensúlyára törekszik</a:t>
            </a:r>
          </a:p>
          <a:p>
            <a:pPr eaLnBrk="1" hangingPunct="1">
              <a:defRPr/>
            </a:pPr>
            <a:r>
              <a:rPr lang="hu-HU" altLang="hu-HU" sz="2800" b="1" dirty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Középszerűnek tűnik a többihez képest –    előnye: elkerüli a szakosodás hátrányait</a:t>
            </a:r>
          </a:p>
          <a:p>
            <a:pPr eaLnBrk="1" hangingPunct="1">
              <a:defRPr/>
            </a:pPr>
            <a:r>
              <a:rPr lang="hu-HU" altLang="hu-HU" sz="2800" b="1" dirty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Kiegyensúlyozott helyzet létrehozása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hu-HU" altLang="hu-HU" sz="2800" b="1" dirty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        (2 szélsőségből, </a:t>
            </a:r>
            <a:r>
              <a:rPr lang="hu-HU" altLang="hu-HU" sz="2800" b="1" u="sng" dirty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hangulatváltások</a:t>
            </a:r>
            <a:r>
              <a:rPr lang="hu-HU" altLang="hu-HU" sz="2800" b="1" dirty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)</a:t>
            </a:r>
          </a:p>
          <a:p>
            <a:pPr eaLnBrk="1" hangingPunct="1">
              <a:defRPr/>
            </a:pPr>
            <a:r>
              <a:rPr lang="hu-HU" altLang="hu-HU" sz="2800" b="1" dirty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Jellegzetes foglalkozása: színész, bűvész, költő       -  „Azt színleli, amivé válni akar”</a:t>
            </a:r>
          </a:p>
          <a:p>
            <a:pPr eaLnBrk="1" hangingPunct="1">
              <a:defRPr/>
            </a:pPr>
            <a:r>
              <a:rPr lang="hu-HU" altLang="hu-HU" sz="2800" b="1" u="sng" dirty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Képzelőerő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00"/>
            </a:gs>
            <a:gs pos="100000">
              <a:srgbClr val="DCDC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26E2F5CF-D393-48B6-9418-4357C37F9A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u-HU" altLang="hu-HU" b="1">
                <a:solidFill>
                  <a:schemeClr val="bg2"/>
                </a:solidFill>
              </a:rPr>
              <a:t>BEVEZETÉS</a:t>
            </a:r>
            <a:br>
              <a:rPr lang="hu-HU" altLang="hu-HU" b="1">
                <a:solidFill>
                  <a:schemeClr val="bg2"/>
                </a:solidFill>
              </a:rPr>
            </a:br>
            <a:endParaRPr lang="hu-HU" altLang="hu-HU" b="1">
              <a:solidFill>
                <a:schemeClr val="bg2"/>
              </a:solidFill>
            </a:endParaRPr>
          </a:p>
        </p:txBody>
      </p:sp>
      <p:sp>
        <p:nvSpPr>
          <p:cNvPr id="74755" name="Rectangle 3">
            <a:extLst>
              <a:ext uri="{FF2B5EF4-FFF2-40B4-BE49-F238E27FC236}">
                <a16:creationId xmlns:a16="http://schemas.microsoft.com/office/drawing/2014/main" id="{6D32AF53-53EE-45CE-BAD5-EF586FB48E0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31913" y="981075"/>
            <a:ext cx="8640762" cy="58769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hu-HU" altLang="hu-HU" sz="2800" b="1" dirty="0">
                <a:solidFill>
                  <a:schemeClr val="bg2"/>
                </a:solidFill>
              </a:rPr>
              <a:t>Mi az életünk hajtóereje? (eszmény, legerősebb   képességünk, erőnk) - fő sugarunk (mi a </a:t>
            </a:r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hu-HU" altLang="hu-HU" sz="2800" b="1" dirty="0">
                <a:solidFill>
                  <a:schemeClr val="bg2"/>
                </a:solidFill>
              </a:rPr>
              <a:t>    munkánk, milyenek a testünk tulajdonságai)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hu-HU" altLang="hu-HU" sz="2800" b="1" dirty="0">
                <a:solidFill>
                  <a:schemeClr val="bg2"/>
                </a:solidFill>
              </a:rPr>
              <a:t>A sugarak ismerete hatalmas erőt ad! (H.P.B.)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hu-HU" altLang="hu-HU" sz="2800" b="1" dirty="0">
                <a:solidFill>
                  <a:schemeClr val="bg2"/>
                </a:solidFill>
              </a:rPr>
              <a:t> Ne hasonlítsuk össze magunkat másokkal…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hu-HU" altLang="hu-HU" sz="2800" b="1" dirty="0">
                <a:solidFill>
                  <a:schemeClr val="bg2"/>
                </a:solidFill>
              </a:rPr>
              <a:t> Helyzetünk megértése a fontos - jellemépítés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hu-HU" altLang="hu-HU" sz="2800" b="1" dirty="0">
                <a:solidFill>
                  <a:schemeClr val="bg2"/>
                </a:solidFill>
              </a:rPr>
              <a:t> Ritka a tiszta sugárjellem… (kevert sugarak)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hu-HU" altLang="hu-HU" sz="2800" b="1" dirty="0">
                <a:solidFill>
                  <a:schemeClr val="bg2"/>
                </a:solidFill>
              </a:rPr>
              <a:t> Erős második princípium (</a:t>
            </a:r>
            <a:r>
              <a:rPr lang="hu-HU" altLang="hu-HU" sz="2800" b="1" dirty="0" err="1">
                <a:solidFill>
                  <a:schemeClr val="bg2"/>
                </a:solidFill>
              </a:rPr>
              <a:t>alsugár</a:t>
            </a:r>
            <a:r>
              <a:rPr lang="hu-HU" altLang="hu-HU" sz="2800" b="1" dirty="0">
                <a:solidFill>
                  <a:schemeClr val="bg2"/>
                </a:solidFill>
              </a:rPr>
              <a:t>) jelenléte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hu-HU" altLang="hu-HU" sz="2800" b="1" dirty="0">
                <a:solidFill>
                  <a:schemeClr val="bg2"/>
                </a:solidFill>
              </a:rPr>
              <a:t> Egy princípiumon (sugáron) belül árnyalatok     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hu-HU" altLang="hu-HU" sz="2800" b="1" dirty="0">
                <a:solidFill>
                  <a:schemeClr val="bg2"/>
                </a:solidFill>
              </a:rPr>
              <a:t> A sugarak nem különálló „létrák”.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hu-HU" altLang="hu-HU" sz="2800" b="1" dirty="0">
                <a:solidFill>
                  <a:schemeClr val="bg2"/>
                </a:solidFill>
              </a:rPr>
              <a:t> Az ember saját irányvonalán éri el a </a:t>
            </a:r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hu-HU" altLang="hu-HU" sz="2800" b="1" dirty="0">
                <a:solidFill>
                  <a:schemeClr val="bg2"/>
                </a:solidFill>
              </a:rPr>
              <a:t>     tökéletességet.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hu-HU" altLang="hu-HU" sz="2800" b="1" dirty="0">
                <a:solidFill>
                  <a:schemeClr val="bg2"/>
                </a:solidFill>
              </a:rPr>
              <a:t>     </a:t>
            </a:r>
            <a:r>
              <a:rPr lang="hu-HU" altLang="hu-HU" sz="2400" b="1" dirty="0">
                <a:solidFill>
                  <a:schemeClr val="bg2"/>
                </a:solidFill>
              </a:rPr>
              <a:t>(a </a:t>
            </a:r>
            <a:r>
              <a:rPr lang="hu-HU" altLang="hu-HU" sz="2400" b="1" dirty="0" err="1">
                <a:solidFill>
                  <a:schemeClr val="bg2"/>
                </a:solidFill>
              </a:rPr>
              <a:t>monádi</a:t>
            </a:r>
            <a:r>
              <a:rPr lang="hu-HU" altLang="hu-HU" sz="2400" b="1" dirty="0">
                <a:solidFill>
                  <a:schemeClr val="bg2"/>
                </a:solidFill>
              </a:rPr>
              <a:t> sugár tulajdonsága mindig uralkodó marad)</a:t>
            </a:r>
            <a:r>
              <a:rPr lang="hu-HU" altLang="hu-HU" sz="2800" b="1" dirty="0">
                <a:solidFill>
                  <a:schemeClr val="bg2"/>
                </a:solidFill>
              </a:rPr>
              <a:t>                                                                           </a:t>
            </a:r>
          </a:p>
          <a:p>
            <a:pPr eaLnBrk="1" hangingPunct="1">
              <a:lnSpc>
                <a:spcPct val="80000"/>
              </a:lnSpc>
              <a:defRPr/>
            </a:pPr>
            <a:endParaRPr lang="hu-HU" altLang="hu-HU" b="1" dirty="0">
              <a:solidFill>
                <a:schemeClr val="bg2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AAE3ABA0-F35E-4B58-9EEE-D590497A73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05000" y="228600"/>
            <a:ext cx="7086600" cy="1255713"/>
          </a:xfrm>
        </p:spPr>
        <p:txBody>
          <a:bodyPr/>
          <a:lstStyle/>
          <a:p>
            <a:pPr eaLnBrk="1" hangingPunct="1">
              <a:defRPr/>
            </a:pPr>
            <a:r>
              <a:rPr lang="hu-HU" altLang="hu-HU" b="1">
                <a:solidFill>
                  <a:srgbClr val="FF66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IV. SUGÁR     „harmónia”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2C22A585-C12A-4F89-B5BF-2EE7C59065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31913" y="1773238"/>
            <a:ext cx="7812087" cy="4608512"/>
          </a:xfrm>
        </p:spPr>
        <p:txBody>
          <a:bodyPr/>
          <a:lstStyle/>
          <a:p>
            <a:pPr eaLnBrk="1" hangingPunct="1"/>
            <a:r>
              <a:rPr lang="hu-HU" altLang="hu-HU">
                <a:solidFill>
                  <a:schemeClr val="bg2"/>
                </a:solidFill>
              </a:rPr>
              <a:t>Fizikai kifinomultság és a kifejezésmód eleganciája jellemzi</a:t>
            </a:r>
          </a:p>
          <a:p>
            <a:pPr eaLnBrk="1" hangingPunct="1"/>
            <a:r>
              <a:rPr lang="hu-HU" altLang="hu-HU">
                <a:solidFill>
                  <a:schemeClr val="bg2"/>
                </a:solidFill>
              </a:rPr>
              <a:t>„Szépség”  - a szemlélő gondolatában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hu-HU" altLang="hu-HU">
                <a:solidFill>
                  <a:schemeClr val="bg2"/>
                </a:solidFill>
              </a:rPr>
              <a:t>			    - nyelvhasználatban </a:t>
            </a:r>
            <a:r>
              <a:rPr lang="hu-HU" altLang="hu-HU" sz="2000" b="1">
                <a:solidFill>
                  <a:schemeClr val="bg2"/>
                </a:solidFill>
              </a:rPr>
              <a:t>(gazdag szókincs)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F9E9342E-EF75-45B1-93DF-1B9AAE6663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altLang="hu-HU" b="1">
                <a:solidFill>
                  <a:srgbClr val="FF66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IV. SUGÁR</a:t>
            </a:r>
            <a:br>
              <a:rPr lang="hu-HU" altLang="hu-HU" b="1">
                <a:solidFill>
                  <a:srgbClr val="FF66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hu-HU" altLang="hu-HU" b="1">
                <a:solidFill>
                  <a:srgbClr val="FF66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Jellemző állata: a majom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99C387A8-0BCC-4460-BA5F-DA62255295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916238" y="1916113"/>
            <a:ext cx="5157787" cy="3960812"/>
          </a:xfrm>
        </p:spPr>
        <p:txBody>
          <a:bodyPr/>
          <a:lstStyle/>
          <a:p>
            <a:pPr eaLnBrk="1" hangingPunct="1"/>
            <a:endParaRPr lang="hu-HU" altLang="hu-HU"/>
          </a:p>
        </p:txBody>
      </p:sp>
      <p:pic>
        <p:nvPicPr>
          <p:cNvPr id="23556" name="Picture 4">
            <a:extLst>
              <a:ext uri="{FF2B5EF4-FFF2-40B4-BE49-F238E27FC236}">
                <a16:creationId xmlns:a16="http://schemas.microsoft.com/office/drawing/2014/main" id="{B77575DF-A0C7-4D10-B284-7542DC5BA4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6238" y="1958975"/>
            <a:ext cx="5184775" cy="399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>
            <a:extLst>
              <a:ext uri="{FF2B5EF4-FFF2-40B4-BE49-F238E27FC236}">
                <a16:creationId xmlns:a16="http://schemas.microsoft.com/office/drawing/2014/main" id="{5715DDCE-DFED-42D1-8782-28B3434211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08175" y="404813"/>
            <a:ext cx="7086600" cy="1008062"/>
          </a:xfrm>
          <a:solidFill>
            <a:schemeClr val="tx1"/>
          </a:solidFill>
        </p:spPr>
        <p:txBody>
          <a:bodyPr/>
          <a:lstStyle/>
          <a:p>
            <a:pPr eaLnBrk="1" hangingPunct="1">
              <a:defRPr/>
            </a:pPr>
            <a:r>
              <a:rPr lang="hu-HU" altLang="hu-HU" b="1">
                <a:solidFill>
                  <a:srgbClr val="FF66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IV. SUGÁR  -  </a:t>
            </a:r>
            <a:r>
              <a:rPr lang="hu-HU" altLang="hu-HU" b="1" i="1">
                <a:solidFill>
                  <a:srgbClr val="FF66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HIBÁK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AFF04146-643C-4925-AC0F-8D2C0666182F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solidFill>
            <a:schemeClr val="tx1"/>
          </a:solidFill>
        </p:spPr>
        <p:txBody>
          <a:bodyPr/>
          <a:lstStyle/>
          <a:p>
            <a:pPr eaLnBrk="1" hangingPunct="1"/>
            <a:r>
              <a:rPr lang="hu-HU" altLang="hu-HU" sz="2800"/>
              <a:t> </a:t>
            </a:r>
            <a:r>
              <a:rPr lang="hu-HU" altLang="hu-HU" sz="2800" b="1">
                <a:solidFill>
                  <a:srgbClr val="FF66CC"/>
                </a:solidFill>
              </a:rPr>
              <a:t>állhatatlanság</a:t>
            </a:r>
          </a:p>
          <a:p>
            <a:pPr eaLnBrk="1" hangingPunct="1"/>
            <a:r>
              <a:rPr lang="hu-HU" altLang="hu-HU" sz="2800" b="1">
                <a:solidFill>
                  <a:srgbClr val="FF66CC"/>
                </a:solidFill>
              </a:rPr>
              <a:t> nyugtalanság</a:t>
            </a:r>
          </a:p>
          <a:p>
            <a:pPr eaLnBrk="1" hangingPunct="1"/>
            <a:r>
              <a:rPr lang="hu-HU" altLang="hu-HU" sz="2800" b="1">
                <a:solidFill>
                  <a:srgbClr val="FF66CC"/>
                </a:solidFill>
              </a:rPr>
              <a:t> tétovázás</a:t>
            </a:r>
          </a:p>
          <a:p>
            <a:pPr eaLnBrk="1" hangingPunct="1"/>
            <a:r>
              <a:rPr lang="hu-HU" altLang="hu-HU" sz="2800" b="1">
                <a:solidFill>
                  <a:srgbClr val="FF66CC"/>
                </a:solidFill>
              </a:rPr>
              <a:t> pózolás</a:t>
            </a:r>
          </a:p>
          <a:p>
            <a:pPr eaLnBrk="1" hangingPunct="1"/>
            <a:r>
              <a:rPr lang="hu-HU" altLang="hu-HU" sz="2800" b="1">
                <a:solidFill>
                  <a:srgbClr val="FF66CC"/>
                </a:solidFill>
              </a:rPr>
              <a:t> érzékiség</a:t>
            </a:r>
          </a:p>
          <a:p>
            <a:pPr eaLnBrk="1" hangingPunct="1"/>
            <a:r>
              <a:rPr lang="hu-HU" altLang="hu-HU" sz="2800" b="1">
                <a:solidFill>
                  <a:srgbClr val="FF66CC"/>
                </a:solidFill>
              </a:rPr>
              <a:t> önteltség</a:t>
            </a:r>
          </a:p>
          <a:p>
            <a:pPr eaLnBrk="1" hangingPunct="1"/>
            <a:r>
              <a:rPr lang="hu-HU" altLang="hu-HU" sz="2800" b="1">
                <a:solidFill>
                  <a:srgbClr val="FF66CC"/>
                </a:solidFill>
              </a:rPr>
              <a:t> alakoskodás</a:t>
            </a:r>
          </a:p>
          <a:p>
            <a:pPr eaLnBrk="1" hangingPunct="1"/>
            <a:endParaRPr lang="hu-HU" altLang="hu-HU" sz="2800" b="1">
              <a:solidFill>
                <a:srgbClr val="FF66CC"/>
              </a:solidFill>
            </a:endParaRPr>
          </a:p>
        </p:txBody>
      </p:sp>
      <p:sp>
        <p:nvSpPr>
          <p:cNvPr id="24580" name="Rectangle 4">
            <a:extLst>
              <a:ext uri="{FF2B5EF4-FFF2-40B4-BE49-F238E27FC236}">
                <a16:creationId xmlns:a16="http://schemas.microsoft.com/office/drawing/2014/main" id="{973A3045-E46F-47A4-B8CB-FEEDE39995DA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solidFill>
            <a:schemeClr val="tx1"/>
          </a:solidFill>
        </p:spPr>
        <p:txBody>
          <a:bodyPr/>
          <a:lstStyle/>
          <a:p>
            <a:pPr eaLnBrk="1" hangingPunct="1"/>
            <a:r>
              <a:rPr lang="hu-HU" altLang="hu-HU" sz="2800" b="1">
                <a:solidFill>
                  <a:srgbClr val="FF66CC"/>
                </a:solidFill>
              </a:rPr>
              <a:t>cinikusság</a:t>
            </a:r>
          </a:p>
          <a:p>
            <a:pPr eaLnBrk="1" hangingPunct="1"/>
            <a:r>
              <a:rPr lang="hu-HU" altLang="hu-HU" sz="2800" b="1">
                <a:solidFill>
                  <a:srgbClr val="FF66CC"/>
                </a:solidFill>
              </a:rPr>
              <a:t> felsőbbrendűség-érzet</a:t>
            </a:r>
          </a:p>
          <a:p>
            <a:pPr eaLnBrk="1" hangingPunct="1"/>
            <a:r>
              <a:rPr lang="hu-HU" altLang="hu-HU" sz="2800" b="1">
                <a:solidFill>
                  <a:srgbClr val="FF66CC"/>
                </a:solidFill>
              </a:rPr>
              <a:t> hangulatváltások, amitől szenved</a:t>
            </a:r>
          </a:p>
          <a:p>
            <a:pPr eaLnBrk="1" hangingPunct="1"/>
            <a:r>
              <a:rPr lang="hu-HU" altLang="hu-HU" sz="2800" b="1">
                <a:solidFill>
                  <a:srgbClr val="FF66CC"/>
                </a:solidFill>
              </a:rPr>
              <a:t> gondatlanság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hu-HU" altLang="hu-HU" sz="2800" b="1">
              <a:solidFill>
                <a:srgbClr val="FF66CC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fol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>
            <a:extLst>
              <a:ext uri="{FF2B5EF4-FFF2-40B4-BE49-F238E27FC236}">
                <a16:creationId xmlns:a16="http://schemas.microsoft.com/office/drawing/2014/main" id="{0365913F-483C-47BE-8396-41B74A29C0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altLang="hu-HU" b="1">
                <a:effectLst>
                  <a:outerShdw blurRad="38100" dist="38100" dir="2700000" algn="tl">
                    <a:srgbClr val="000000"/>
                  </a:outerShdw>
                </a:effectLst>
              </a:rPr>
              <a:t>V. SUGÁR </a:t>
            </a:r>
            <a:r>
              <a:rPr lang="hu-HU" altLang="hu-HU" sz="3600" b="1">
                <a:effectLst>
                  <a:outerShdw blurRad="38100" dist="38100" dir="2700000" algn="tl">
                    <a:srgbClr val="000000"/>
                  </a:outerShdw>
                </a:effectLst>
              </a:rPr>
              <a:t>„igazság, tudomány”</a:t>
            </a:r>
          </a:p>
        </p:txBody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DBC44B94-B0B4-47A1-BD38-BFAD2026DB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31913" y="1700213"/>
            <a:ext cx="7632700" cy="49688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hu-HU" altLang="hu-HU" sz="2800" dirty="0"/>
              <a:t> </a:t>
            </a:r>
            <a:r>
              <a:rPr lang="hu-HU" altLang="hu-HU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 tudomány sugara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u-HU" altLang="hu-HU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Jellegzetes képviselője a tudós, aki </a:t>
            </a:r>
            <a:r>
              <a:rPr lang="hu-HU" altLang="hu-HU" sz="2800" b="1" u="sng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állandóan kutat, megkérdőjelez, </a:t>
            </a:r>
            <a:r>
              <a:rPr lang="hu-HU" altLang="hu-HU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 meghajol a legteljesebb alázattal a végső valóság előtt.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u-HU" altLang="hu-HU" sz="2800" b="1" u="sng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Vizsgál,</a:t>
            </a:r>
            <a:r>
              <a:rPr lang="hu-HU" altLang="hu-HU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előítélet nélkül </a:t>
            </a:r>
            <a:r>
              <a:rPr lang="hu-HU" altLang="hu-HU" sz="2800" b="1" u="sng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hasonlít össze</a:t>
            </a:r>
            <a:r>
              <a:rPr lang="hu-HU" altLang="hu-HU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 gondolatait hipotézisként kezeli, újra és újra megvizsgálja és kipróbálja.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u-HU" altLang="hu-HU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„Áhítatos” – a természet törvényeit ellenvetés nélkül tiszteli, imádja.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u-HU" altLang="hu-HU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Hajlamos terveket, rendszabályokat, előírásokat bálványozni.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fol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>
            <a:extLst>
              <a:ext uri="{FF2B5EF4-FFF2-40B4-BE49-F238E27FC236}">
                <a16:creationId xmlns:a16="http://schemas.microsoft.com/office/drawing/2014/main" id="{7DA5BE82-75D1-4433-A30E-57C6081EAA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altLang="hu-HU" b="1">
                <a:effectLst>
                  <a:outerShdw blurRad="38100" dist="38100" dir="2700000" algn="tl">
                    <a:srgbClr val="000000"/>
                  </a:outerShdw>
                </a:effectLst>
              </a:rPr>
              <a:t>V. SUGÁR </a:t>
            </a:r>
            <a:r>
              <a:rPr lang="hu-HU" altLang="hu-HU" sz="3600" b="1">
                <a:effectLst>
                  <a:outerShdw blurRad="38100" dist="38100" dir="2700000" algn="tl">
                    <a:srgbClr val="000000"/>
                  </a:outerShdw>
                </a:effectLst>
              </a:rPr>
              <a:t>„igazság, tudomány”</a:t>
            </a:r>
          </a:p>
        </p:txBody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EEDA2693-DE7F-44E9-9B7B-2E2ECB3513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31913" y="1905000"/>
            <a:ext cx="7632700" cy="4548188"/>
          </a:xfrm>
        </p:spPr>
        <p:txBody>
          <a:bodyPr/>
          <a:lstStyle/>
          <a:p>
            <a:pPr eaLnBrk="1" hangingPunct="1">
              <a:defRPr/>
            </a:pPr>
            <a:r>
              <a:rPr lang="hu-HU" altLang="hu-HU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Számára az igazság az, ami érdekes.</a:t>
            </a:r>
          </a:p>
          <a:p>
            <a:pPr eaLnBrk="1" hangingPunct="1">
              <a:defRPr/>
            </a:pPr>
            <a:r>
              <a:rPr lang="hu-HU" altLang="hu-HU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Amit elfogadott tényként, nehéz beláttatni vele, hogy nem úgy van…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hu-HU" altLang="hu-HU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          </a:t>
            </a:r>
            <a:r>
              <a:rPr lang="hu-HU" altLang="hu-HU" sz="28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(megszokás szerinti cselekedet)</a:t>
            </a:r>
          </a:p>
          <a:p>
            <a:pPr eaLnBrk="1" hangingPunct="1">
              <a:defRPr/>
            </a:pPr>
            <a:r>
              <a:rPr lang="hu-HU" altLang="hu-HU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Ált. jellemző az egész indoeurópai fajra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fol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677F2720-F9D1-4240-BCB3-79E69E0B29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altLang="hu-HU" b="1">
                <a:effectLst>
                  <a:outerShdw blurRad="38100" dist="38100" dir="2700000" algn="tl">
                    <a:srgbClr val="000000"/>
                  </a:outerShdw>
                </a:effectLst>
              </a:rPr>
              <a:t>V. SUGÁR</a:t>
            </a:r>
            <a:br>
              <a:rPr lang="hu-HU" altLang="hu-HU" b="1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hu-HU" altLang="hu-HU" b="1">
                <a:effectLst>
                  <a:outerShdw blurRad="38100" dist="38100" dir="2700000" algn="tl">
                    <a:srgbClr val="000000"/>
                  </a:outerShdw>
                </a:effectLst>
              </a:rPr>
              <a:t>     Jellemző állata: a ló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23FA4EDF-5626-475A-AA36-8331C8EE5DC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916238" y="1916113"/>
            <a:ext cx="5400675" cy="4033837"/>
          </a:xfrm>
        </p:spPr>
        <p:txBody>
          <a:bodyPr/>
          <a:lstStyle/>
          <a:p>
            <a:pPr eaLnBrk="1" hangingPunct="1"/>
            <a:endParaRPr lang="hu-HU" altLang="hu-HU"/>
          </a:p>
        </p:txBody>
      </p:sp>
      <p:pic>
        <p:nvPicPr>
          <p:cNvPr id="27652" name="Picture 4">
            <a:extLst>
              <a:ext uri="{FF2B5EF4-FFF2-40B4-BE49-F238E27FC236}">
                <a16:creationId xmlns:a16="http://schemas.microsoft.com/office/drawing/2014/main" id="{77708682-97B0-4DEF-A29C-2C9F6BBAD0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6238" y="1916113"/>
            <a:ext cx="5400675" cy="4033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>
            <a:extLst>
              <a:ext uri="{FF2B5EF4-FFF2-40B4-BE49-F238E27FC236}">
                <a16:creationId xmlns:a16="http://schemas.microsoft.com/office/drawing/2014/main" id="{13BA69D8-A9AE-4DDC-9CA9-AD55E27F0B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08175" y="404813"/>
            <a:ext cx="7086600" cy="1008062"/>
          </a:xfrm>
          <a:solidFill>
            <a:schemeClr val="folHlink"/>
          </a:solidFill>
        </p:spPr>
        <p:txBody>
          <a:bodyPr/>
          <a:lstStyle/>
          <a:p>
            <a:pPr eaLnBrk="1" hangingPunct="1">
              <a:defRPr/>
            </a:pPr>
            <a:r>
              <a:rPr lang="hu-HU" altLang="hu-HU" b="1">
                <a:effectLst>
                  <a:outerShdw blurRad="38100" dist="38100" dir="2700000" algn="tl">
                    <a:srgbClr val="000000"/>
                  </a:outerShdw>
                </a:effectLst>
              </a:rPr>
              <a:t>V. SUGÁR  -  </a:t>
            </a:r>
            <a:r>
              <a:rPr lang="hu-HU" altLang="hu-HU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HIBÁK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9A71E66F-D6AD-466B-8AF6-4297A0B1EB3B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61988" y="1700213"/>
            <a:ext cx="3810000" cy="4681537"/>
          </a:xfrm>
          <a:solidFill>
            <a:schemeClr val="folHlink"/>
          </a:solidFill>
        </p:spPr>
        <p:txBody>
          <a:bodyPr/>
          <a:lstStyle/>
          <a:p>
            <a:pPr eaLnBrk="1" hangingPunct="1"/>
            <a:r>
              <a:rPr lang="hu-HU" altLang="hu-HU" sz="2800"/>
              <a:t> </a:t>
            </a:r>
            <a:r>
              <a:rPr lang="hu-HU" altLang="hu-HU" sz="2800" b="1">
                <a:solidFill>
                  <a:schemeClr val="tx2"/>
                </a:solidFill>
              </a:rPr>
              <a:t>elkülönülés,</a:t>
            </a:r>
          </a:p>
          <a:p>
            <a:pPr eaLnBrk="1" hangingPunct="1"/>
            <a:r>
              <a:rPr lang="hu-HU" altLang="hu-HU" sz="2800" b="1">
                <a:solidFill>
                  <a:srgbClr val="FF66CC"/>
                </a:solidFill>
              </a:rPr>
              <a:t> </a:t>
            </a:r>
            <a:r>
              <a:rPr lang="hu-HU" altLang="hu-HU" sz="2800" b="1">
                <a:solidFill>
                  <a:schemeClr val="tx2"/>
                </a:solidFill>
              </a:rPr>
              <a:t>érzelmi ridegség</a:t>
            </a:r>
          </a:p>
          <a:p>
            <a:pPr eaLnBrk="1" hangingPunct="1"/>
            <a:r>
              <a:rPr lang="hu-HU" altLang="hu-HU" sz="2800" b="1">
                <a:solidFill>
                  <a:schemeClr val="tx2"/>
                </a:solidFill>
              </a:rPr>
              <a:t> romboló bírálat</a:t>
            </a:r>
          </a:p>
          <a:p>
            <a:pPr eaLnBrk="1" hangingPunct="1"/>
            <a:r>
              <a:rPr lang="hu-HU" altLang="hu-HU" sz="2800" b="1">
                <a:solidFill>
                  <a:schemeClr val="tx2"/>
                </a:solidFill>
              </a:rPr>
              <a:t> értelmi merevség</a:t>
            </a:r>
          </a:p>
          <a:p>
            <a:pPr eaLnBrk="1" hangingPunct="1"/>
            <a:r>
              <a:rPr lang="hu-HU" altLang="hu-HU" sz="2800" b="1">
                <a:solidFill>
                  <a:schemeClr val="tx2"/>
                </a:solidFill>
              </a:rPr>
              <a:t> egyoldalúság</a:t>
            </a:r>
          </a:p>
          <a:p>
            <a:pPr eaLnBrk="1" hangingPunct="1"/>
            <a:r>
              <a:rPr lang="hu-HU" altLang="hu-HU" sz="2800" b="1">
                <a:solidFill>
                  <a:schemeClr val="tx2"/>
                </a:solidFill>
              </a:rPr>
              <a:t> szemellenzős gondolkodásmód</a:t>
            </a:r>
          </a:p>
          <a:p>
            <a:pPr eaLnBrk="1" hangingPunct="1"/>
            <a:r>
              <a:rPr lang="hu-HU" altLang="hu-HU" sz="2800" b="1">
                <a:solidFill>
                  <a:schemeClr val="tx2"/>
                </a:solidFill>
              </a:rPr>
              <a:t> sértegetés</a:t>
            </a:r>
          </a:p>
          <a:p>
            <a:pPr eaLnBrk="1" hangingPunct="1"/>
            <a:r>
              <a:rPr lang="hu-HU" altLang="hu-HU" sz="2800" b="1">
                <a:solidFill>
                  <a:schemeClr val="tx2"/>
                </a:solidFill>
              </a:rPr>
              <a:t> gőg</a:t>
            </a:r>
          </a:p>
          <a:p>
            <a:pPr eaLnBrk="1" hangingPunct="1"/>
            <a:endParaRPr lang="hu-HU" altLang="hu-HU" sz="2800" b="1">
              <a:solidFill>
                <a:schemeClr val="tx2"/>
              </a:solidFill>
            </a:endParaRPr>
          </a:p>
        </p:txBody>
      </p:sp>
      <p:sp>
        <p:nvSpPr>
          <p:cNvPr id="28676" name="Rectangle 4">
            <a:extLst>
              <a:ext uri="{FF2B5EF4-FFF2-40B4-BE49-F238E27FC236}">
                <a16:creationId xmlns:a16="http://schemas.microsoft.com/office/drawing/2014/main" id="{F0230C7D-780A-4486-908F-A9288CE80E48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solidFill>
            <a:schemeClr val="folHlink"/>
          </a:solidFill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hu-HU" altLang="hu-HU" sz="2800" b="1">
                <a:solidFill>
                  <a:srgbClr val="FF66CC"/>
                </a:solidFill>
              </a:rPr>
              <a:t> </a:t>
            </a:r>
          </a:p>
        </p:txBody>
      </p:sp>
      <p:sp>
        <p:nvSpPr>
          <p:cNvPr id="28677" name="Rectangle 5">
            <a:extLst>
              <a:ext uri="{FF2B5EF4-FFF2-40B4-BE49-F238E27FC236}">
                <a16:creationId xmlns:a16="http://schemas.microsoft.com/office/drawing/2014/main" id="{2FB597EE-31AA-45E3-9ED8-586B77B4CC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3438" y="1700213"/>
            <a:ext cx="4105275" cy="4681537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lr>
                <a:schemeClr val="tx2"/>
              </a:buClr>
              <a:buSzPct val="90000"/>
              <a:buFont typeface="Wingdings" panose="05000000000000000000" pitchFamily="2" charset="2"/>
              <a:buChar char="Ú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kumimoji="0" lang="hu-HU" altLang="hu-HU" sz="2800"/>
              <a:t> </a:t>
            </a:r>
            <a:r>
              <a:rPr kumimoji="0" lang="hu-HU" altLang="hu-HU" sz="2800" b="1">
                <a:solidFill>
                  <a:schemeClr val="tx2"/>
                </a:solidFill>
              </a:rPr>
              <a:t>hajlam más hibáinak azonnali észrevételére</a:t>
            </a:r>
            <a:r>
              <a:rPr kumimoji="0" lang="hu-HU" altLang="hu-HU" sz="2800"/>
              <a:t> </a:t>
            </a:r>
          </a:p>
          <a:p>
            <a:pPr eaLnBrk="1" hangingPunct="1"/>
            <a:r>
              <a:rPr kumimoji="0" lang="hu-HU" altLang="hu-HU" sz="2800" b="1">
                <a:solidFill>
                  <a:schemeClr val="tx2"/>
                </a:solidFill>
              </a:rPr>
              <a:t>érzéketlenség</a:t>
            </a:r>
          </a:p>
          <a:p>
            <a:pPr eaLnBrk="1" hangingPunct="1"/>
            <a:r>
              <a:rPr kumimoji="0" lang="hu-HU" altLang="hu-HU" sz="2800" b="1">
                <a:solidFill>
                  <a:schemeClr val="tx2"/>
                </a:solidFill>
              </a:rPr>
              <a:t>türelmetlenség (intolerancia) minden érzelmi, misztikus és intuitívval szemben</a:t>
            </a:r>
          </a:p>
          <a:p>
            <a:pPr eaLnBrk="1" hangingPunct="1"/>
            <a:r>
              <a:rPr kumimoji="0" lang="hu-HU" altLang="hu-HU" sz="2800" b="1">
                <a:solidFill>
                  <a:schemeClr val="tx2"/>
                </a:solidFill>
              </a:rPr>
              <a:t> kételkedés</a:t>
            </a:r>
          </a:p>
          <a:p>
            <a:pPr eaLnBrk="1" hangingPunct="1"/>
            <a:r>
              <a:rPr kumimoji="0" lang="hu-HU" altLang="hu-HU" sz="2800" b="1">
                <a:solidFill>
                  <a:schemeClr val="tx2"/>
                </a:solidFill>
              </a:rPr>
              <a:t>anyagelvűség</a:t>
            </a:r>
          </a:p>
          <a:p>
            <a:pPr eaLnBrk="1" hangingPunct="1"/>
            <a:endParaRPr kumimoji="0" lang="hu-HU" altLang="hu-HU" sz="2800" b="1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>
            <a:extLst>
              <a:ext uri="{FF2B5EF4-FFF2-40B4-BE49-F238E27FC236}">
                <a16:creationId xmlns:a16="http://schemas.microsoft.com/office/drawing/2014/main" id="{B095405A-8955-4B0F-AD14-5107E56DC4A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altLang="hu-HU" b="1">
                <a:effectLst>
                  <a:outerShdw blurRad="38100" dist="38100" dir="2700000" algn="tl">
                    <a:srgbClr val="000000"/>
                  </a:outerShdw>
                </a:effectLst>
              </a:rPr>
              <a:t>VI. SUGÁR      „jóság”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F64CCD5E-919C-413D-B28A-AF40863CB6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403350" y="1557338"/>
            <a:ext cx="7993063" cy="504031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u-HU" altLang="hu-HU" sz="2800" b="1"/>
              <a:t>Érzelmekben való jártasság jellemzi</a:t>
            </a:r>
          </a:p>
          <a:p>
            <a:pPr eaLnBrk="1" hangingPunct="1">
              <a:lnSpc>
                <a:spcPct val="90000"/>
              </a:lnSpc>
            </a:pPr>
            <a:r>
              <a:rPr lang="hu-HU" altLang="hu-HU" sz="2800" b="1"/>
              <a:t>Hit</a:t>
            </a:r>
            <a:r>
              <a:rPr lang="hu-HU" altLang="hu-HU" sz="2800"/>
              <a:t> </a:t>
            </a:r>
            <a:r>
              <a:rPr lang="hu-HU" altLang="hu-HU" sz="2800" b="1"/>
              <a:t>–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hu-HU" altLang="hu-HU" sz="2800"/>
              <a:t>       - </a:t>
            </a:r>
            <a:r>
              <a:rPr lang="hu-HU" altLang="hu-HU" sz="2400" b="1"/>
              <a:t>behatolni a jóságba, ami áthatja a világot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hu-HU" altLang="hu-HU" sz="2400" b="1"/>
              <a:t>        - engedelmesség és hódolat a Legfelsőbbnek</a:t>
            </a:r>
            <a:endParaRPr lang="hu-HU" altLang="hu-HU" sz="2800" b="1"/>
          </a:p>
          <a:p>
            <a:pPr eaLnBrk="1" hangingPunct="1">
              <a:lnSpc>
                <a:spcPct val="90000"/>
              </a:lnSpc>
            </a:pPr>
            <a:r>
              <a:rPr lang="hu-HU" altLang="hu-HU" sz="2800" b="1"/>
              <a:t>Lelkesedés, lendület, energia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hu-HU" altLang="hu-HU" sz="2400" b="1"/>
              <a:t>        - (a „jó” dolgok szeretetének a formája)</a:t>
            </a:r>
          </a:p>
          <a:p>
            <a:pPr eaLnBrk="1" hangingPunct="1">
              <a:lnSpc>
                <a:spcPct val="90000"/>
              </a:lnSpc>
            </a:pPr>
            <a:r>
              <a:rPr lang="hu-HU" altLang="hu-HU" sz="2800" b="1"/>
              <a:t>Áhitat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hu-HU" altLang="hu-HU" sz="2800" b="1"/>
              <a:t>       </a:t>
            </a:r>
            <a:r>
              <a:rPr lang="hu-HU" altLang="hu-HU" sz="2400" b="1"/>
              <a:t>„Minden, amit kapunk - ajándék.”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hu-HU" altLang="hu-HU" sz="2400" b="1"/>
              <a:t>        „A szeretet – Isten.” „A szeretet - az élet.”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hu-HU" altLang="hu-HU" sz="2400" b="1"/>
              <a:t>        „A jóság a természet szívéből van.”</a:t>
            </a:r>
          </a:p>
          <a:p>
            <a:pPr eaLnBrk="1" hangingPunct="1">
              <a:lnSpc>
                <a:spcPct val="90000"/>
              </a:lnSpc>
            </a:pPr>
            <a:r>
              <a:rPr lang="hu-HU" altLang="hu-HU" sz="2800" b="1"/>
              <a:t>Elsősorban „hitbuzgó”, aztán „szolgáló”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hu-HU" altLang="hu-HU" sz="2400" b="1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hu-HU" altLang="hu-HU" sz="2400" b="1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hu-HU" altLang="hu-HU" sz="2400" b="1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>
            <a:extLst>
              <a:ext uri="{FF2B5EF4-FFF2-40B4-BE49-F238E27FC236}">
                <a16:creationId xmlns:a16="http://schemas.microsoft.com/office/drawing/2014/main" id="{6F766C1B-2C9F-4FA0-8996-FA3E5AA827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altLang="hu-HU" b="1">
                <a:effectLst>
                  <a:outerShdw blurRad="38100" dist="38100" dir="2700000" algn="tl">
                    <a:srgbClr val="000000"/>
                  </a:outerShdw>
                </a:effectLst>
              </a:rPr>
              <a:t>VI. SUGÁR      „jóság”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A98F6BC7-BAF0-40CC-A5DA-B94051EEBB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31913" y="1557338"/>
            <a:ext cx="8064500" cy="51117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u-HU" altLang="hu-HU" b="1"/>
              <a:t>A „rajongó” 2 fogyatékossága: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hu-HU" altLang="hu-HU" b="1"/>
              <a:t>              </a:t>
            </a:r>
            <a:r>
              <a:rPr lang="hu-HU" altLang="hu-HU" sz="2400" b="1"/>
              <a:t>- fanatizmus (keresztes vitéz)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hu-HU" altLang="hu-HU" sz="2400" b="1"/>
              <a:t>                  - tétlenség (remete)</a:t>
            </a:r>
          </a:p>
          <a:p>
            <a:pPr eaLnBrk="1" hangingPunct="1">
              <a:lnSpc>
                <a:spcPct val="90000"/>
              </a:lnSpc>
            </a:pPr>
            <a:r>
              <a:rPr lang="hu-HU" altLang="hu-HU" b="1"/>
              <a:t>Hódolat a Mestereknek</a:t>
            </a:r>
          </a:p>
          <a:p>
            <a:pPr eaLnBrk="1" hangingPunct="1">
              <a:lnSpc>
                <a:spcPct val="90000"/>
              </a:lnSpc>
            </a:pPr>
            <a:r>
              <a:rPr lang="hu-HU" altLang="hu-HU" b="1"/>
              <a:t>Odaadás</a:t>
            </a:r>
          </a:p>
          <a:p>
            <a:pPr eaLnBrk="1" hangingPunct="1">
              <a:lnSpc>
                <a:spcPct val="90000"/>
              </a:lnSpc>
            </a:pPr>
            <a:r>
              <a:rPr lang="hu-HU" altLang="hu-HU" b="1"/>
              <a:t>Hit és áhítat egyszerűsége </a:t>
            </a:r>
            <a:r>
              <a:rPr lang="hu-HU" altLang="hu-HU" sz="2400" b="1"/>
              <a:t>(tiszta ima)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hu-HU" altLang="hu-HU" sz="2400" b="1"/>
              <a:t>                             „Amit Isten tesz, az a legjobb nekünk.”</a:t>
            </a:r>
          </a:p>
          <a:p>
            <a:pPr eaLnBrk="1" hangingPunct="1">
              <a:lnSpc>
                <a:spcPct val="90000"/>
              </a:lnSpc>
            </a:pPr>
            <a:r>
              <a:rPr lang="hu-HU" altLang="hu-HU" b="1"/>
              <a:t>Megelégedés a dolgokkal </a:t>
            </a:r>
            <a:r>
              <a:rPr lang="hu-HU" altLang="hu-HU" sz="2400" b="1"/>
              <a:t>(hálás azért, ami van és nem kíván mást vagy többet.)</a:t>
            </a:r>
          </a:p>
          <a:p>
            <a:pPr eaLnBrk="1" hangingPunct="1">
              <a:lnSpc>
                <a:spcPct val="90000"/>
              </a:lnSpc>
            </a:pPr>
            <a:r>
              <a:rPr lang="hu-HU" altLang="hu-HU" b="1"/>
              <a:t>A jólét értékelése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hu-HU" altLang="hu-HU" sz="2400" b="1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hu-HU" altLang="hu-HU" sz="2800" b="1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D32ACA2B-3984-4B89-A958-58EA45F8CBD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altLang="hu-HU" b="1">
                <a:effectLst>
                  <a:outerShdw blurRad="38100" dist="38100" dir="2700000" algn="tl">
                    <a:srgbClr val="000000"/>
                  </a:outerShdw>
                </a:effectLst>
              </a:rPr>
              <a:t>VI. SUGÁR</a:t>
            </a:r>
            <a:br>
              <a:rPr lang="hu-HU" altLang="hu-HU" b="1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hu-HU" altLang="hu-HU" b="1">
                <a:effectLst>
                  <a:outerShdw blurRad="38100" dist="38100" dir="2700000" algn="tl">
                    <a:srgbClr val="000000"/>
                  </a:outerShdw>
                </a:effectLst>
              </a:rPr>
              <a:t>      Jellemző állata: a kutya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3B2414D8-2464-46C5-906F-CED4886070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59113" y="1916113"/>
            <a:ext cx="4321175" cy="4114800"/>
          </a:xfrm>
        </p:spPr>
        <p:txBody>
          <a:bodyPr/>
          <a:lstStyle/>
          <a:p>
            <a:pPr eaLnBrk="1" hangingPunct="1"/>
            <a:endParaRPr lang="hu-HU" altLang="hu-HU"/>
          </a:p>
        </p:txBody>
      </p:sp>
      <p:pic>
        <p:nvPicPr>
          <p:cNvPr id="31748" name="Picture 4">
            <a:extLst>
              <a:ext uri="{FF2B5EF4-FFF2-40B4-BE49-F238E27FC236}">
                <a16:creationId xmlns:a16="http://schemas.microsoft.com/office/drawing/2014/main" id="{63FA671F-CD3D-4833-BB37-941F5C30C3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113" y="1844675"/>
            <a:ext cx="4321175" cy="417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511AFE99-A6AC-4DCA-A77D-BFF2C5742C0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35150" y="32748"/>
            <a:ext cx="7086600" cy="1447800"/>
          </a:xfrm>
        </p:spPr>
        <p:txBody>
          <a:bodyPr/>
          <a:lstStyle/>
          <a:p>
            <a:pPr eaLnBrk="1" hangingPunct="1"/>
            <a:r>
              <a:rPr lang="hu-HU" altLang="hu-HU" sz="3600" b="1" dirty="0"/>
              <a:t>A SUGARAKNAK MEGFELELŐ EMBERTÍPUSOK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8F93F593-E937-47EF-85F5-6463809597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endParaRPr lang="hu-HU" altLang="hu-HU"/>
          </a:p>
        </p:txBody>
      </p:sp>
      <p:graphicFrame>
        <p:nvGraphicFramePr>
          <p:cNvPr id="111654" name="Group 38">
            <a:extLst>
              <a:ext uri="{FF2B5EF4-FFF2-40B4-BE49-F238E27FC236}">
                <a16:creationId xmlns:a16="http://schemas.microsoft.com/office/drawing/2014/main" id="{3AF29F83-14E2-496C-A9CE-1E4B6E24E7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3758333"/>
              </p:ext>
            </p:extLst>
          </p:nvPr>
        </p:nvGraphicFramePr>
        <p:xfrm>
          <a:off x="359568" y="1277145"/>
          <a:ext cx="8424863" cy="5456236"/>
        </p:xfrm>
        <a:graphic>
          <a:graphicData uri="http://schemas.openxmlformats.org/drawingml/2006/table">
            <a:tbl>
              <a:tblPr/>
              <a:tblGrid>
                <a:gridCol w="1511300">
                  <a:extLst>
                    <a:ext uri="{9D8B030D-6E8A-4147-A177-3AD203B41FA5}">
                      <a16:colId xmlns:a16="http://schemas.microsoft.com/office/drawing/2014/main" val="1070840518"/>
                    </a:ext>
                  </a:extLst>
                </a:gridCol>
                <a:gridCol w="1858963">
                  <a:extLst>
                    <a:ext uri="{9D8B030D-6E8A-4147-A177-3AD203B41FA5}">
                      <a16:colId xmlns:a16="http://schemas.microsoft.com/office/drawing/2014/main" val="350475512"/>
                    </a:ext>
                  </a:extLst>
                </a:gridCol>
                <a:gridCol w="1684337">
                  <a:extLst>
                    <a:ext uri="{9D8B030D-6E8A-4147-A177-3AD203B41FA5}">
                      <a16:colId xmlns:a16="http://schemas.microsoft.com/office/drawing/2014/main" val="401820474"/>
                    </a:ext>
                  </a:extLst>
                </a:gridCol>
                <a:gridCol w="1857375">
                  <a:extLst>
                    <a:ext uri="{9D8B030D-6E8A-4147-A177-3AD203B41FA5}">
                      <a16:colId xmlns:a16="http://schemas.microsoft.com/office/drawing/2014/main" val="1621897372"/>
                    </a:ext>
                  </a:extLst>
                </a:gridCol>
                <a:gridCol w="1512888">
                  <a:extLst>
                    <a:ext uri="{9D8B030D-6E8A-4147-A177-3AD203B41FA5}">
                      <a16:colId xmlns:a16="http://schemas.microsoft.com/office/drawing/2014/main" val="4153905596"/>
                    </a:ext>
                  </a:extLst>
                </a:gridCol>
              </a:tblGrid>
              <a:tr h="18593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hu-HU" altLang="hu-H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hu-HU" altLang="hu-H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hu-HU" altLang="hu-H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hu-HU" altLang="hu-H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hu-HU" altLang="hu-HU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</a:rPr>
                        <a:t>1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20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</a:rPr>
                        <a:t>AKARAT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2000" b="1" i="0" u="sng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</a:rPr>
                        <a:t>URALKODÓ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hu-HU" altLang="hu-HU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hu-HU" altLang="hu-HU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hu-HU" altLang="hu-HU" sz="2000" b="1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2000" b="1" i="1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GONDOLAT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2000" b="1" i="0" u="sng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TUDÓS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5CD5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hu-HU" altLang="hu-HU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1793379"/>
                  </a:ext>
                </a:extLst>
              </a:tr>
              <a:tr h="179842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hu-HU" altLang="hu-HU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hu-HU" altLang="hu-HU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20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</a:rPr>
                        <a:t>SZERETET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2000" b="1" i="0" u="sng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</a:rPr>
                        <a:t>EMBER-SZERETŐ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20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</a:rPr>
                        <a:t>KÉPZELET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20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</a:rPr>
                        <a:t>HARMÓNIA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2000" b="1" i="0" u="sng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</a:rPr>
                        <a:t>SZÍNÉSZ, KÖLTŐ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2000" b="1" i="1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SZERETET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2000" b="1" i="0" u="sng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VALLÁSOS RAJONGÓ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hu-HU" altLang="hu-HU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8091770"/>
                  </a:ext>
                </a:extLst>
              </a:tr>
              <a:tr h="179842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hu-HU" altLang="hu-HU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hu-HU" altLang="hu-HU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</a:rPr>
                        <a:t>GONDOLAT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2000" b="1" i="0" u="sng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</a:rPr>
                        <a:t>FILOZÓFUS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hu-HU" altLang="hu-HU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20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AKARAT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2000" b="1" i="0" u="sng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FESTŐ-MŰVÉSZ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hu-HU" altLang="hu-HU" sz="2000" b="1" i="0" u="sng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00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hu-HU" altLang="hu-HU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4128800"/>
                  </a:ext>
                </a:extLst>
              </a:tr>
            </a:tbl>
          </a:graphicData>
        </a:graphic>
      </p:graphicFrame>
      <p:pic>
        <p:nvPicPr>
          <p:cNvPr id="5150" name="Kép 32">
            <a:extLst>
              <a:ext uri="{FF2B5EF4-FFF2-40B4-BE49-F238E27FC236}">
                <a16:creationId xmlns:a16="http://schemas.microsoft.com/office/drawing/2014/main" id="{0FD67ADE-7921-42D3-BD92-9EAA91FCB9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728788"/>
            <a:ext cx="1185863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51" name="Ellipszis 3">
            <a:extLst>
              <a:ext uri="{FF2B5EF4-FFF2-40B4-BE49-F238E27FC236}">
                <a16:creationId xmlns:a16="http://schemas.microsoft.com/office/drawing/2014/main" id="{A57D1788-C12F-42F6-8240-DABDCB281A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7663" y="2349500"/>
            <a:ext cx="1487487" cy="503238"/>
          </a:xfrm>
          <a:prstGeom prst="ellipse">
            <a:avLst/>
          </a:prstGeom>
          <a:solidFill>
            <a:schemeClr val="accent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90000"/>
              <a:buFont typeface="Wingdings" panose="05000000000000000000" pitchFamily="2" charset="2"/>
              <a:buChar char="Ú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u-HU" altLang="hu-HU" sz="2400"/>
              <a:t>  atma</a:t>
            </a:r>
          </a:p>
        </p:txBody>
      </p:sp>
      <p:sp>
        <p:nvSpPr>
          <p:cNvPr id="5152" name="Ellipszis 4">
            <a:extLst>
              <a:ext uri="{FF2B5EF4-FFF2-40B4-BE49-F238E27FC236}">
                <a16:creationId xmlns:a16="http://schemas.microsoft.com/office/drawing/2014/main" id="{C28F570C-7F5F-4FA0-8D4B-DF80FB4E28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7663" y="4076700"/>
            <a:ext cx="1487487" cy="504825"/>
          </a:xfrm>
          <a:prstGeom prst="ellipse">
            <a:avLst/>
          </a:prstGeom>
          <a:solidFill>
            <a:schemeClr val="accent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90000"/>
              <a:buFont typeface="Wingdings" panose="05000000000000000000" pitchFamily="2" charset="2"/>
              <a:buChar char="Ú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u-HU" altLang="hu-HU" sz="2400"/>
              <a:t>buddhi</a:t>
            </a:r>
          </a:p>
        </p:txBody>
      </p:sp>
      <p:sp>
        <p:nvSpPr>
          <p:cNvPr id="5153" name="Ellipszis 5">
            <a:extLst>
              <a:ext uri="{FF2B5EF4-FFF2-40B4-BE49-F238E27FC236}">
                <a16:creationId xmlns:a16="http://schemas.microsoft.com/office/drawing/2014/main" id="{7B3988DE-EB5E-41E6-A17B-CD9C55346A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7663" y="5661025"/>
            <a:ext cx="1557337" cy="576263"/>
          </a:xfrm>
          <a:prstGeom prst="ellipse">
            <a:avLst/>
          </a:prstGeom>
          <a:solidFill>
            <a:schemeClr val="accent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90000"/>
              <a:buFont typeface="Wingdings" panose="05000000000000000000" pitchFamily="2" charset="2"/>
              <a:buChar char="Ú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u-HU" altLang="hu-HU" sz="2400"/>
              <a:t>manasz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>
            <a:extLst>
              <a:ext uri="{FF2B5EF4-FFF2-40B4-BE49-F238E27FC236}">
                <a16:creationId xmlns:a16="http://schemas.microsoft.com/office/drawing/2014/main" id="{5EA871C5-2500-4BCD-8E69-2E7496D4081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08175" y="404813"/>
            <a:ext cx="7086600" cy="1008062"/>
          </a:xfrm>
          <a:solidFill>
            <a:srgbClr val="FF2D9B"/>
          </a:solidFill>
        </p:spPr>
        <p:txBody>
          <a:bodyPr/>
          <a:lstStyle/>
          <a:p>
            <a:pPr eaLnBrk="1" hangingPunct="1">
              <a:defRPr/>
            </a:pPr>
            <a:r>
              <a:rPr lang="hu-HU" altLang="hu-HU" b="1">
                <a:effectLst>
                  <a:outerShdw blurRad="38100" dist="38100" dir="2700000" algn="tl">
                    <a:srgbClr val="000000"/>
                  </a:outerShdw>
                </a:effectLst>
              </a:rPr>
              <a:t>VI. SUGÁR  -  </a:t>
            </a:r>
            <a:r>
              <a:rPr lang="hu-HU" altLang="hu-HU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HIBÁK</a:t>
            </a: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656B792C-A17D-45CC-8A43-4DF6E688E406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84213" y="2060575"/>
            <a:ext cx="3810000" cy="3960813"/>
          </a:xfrm>
          <a:solidFill>
            <a:srgbClr val="FF2D9B"/>
          </a:solidFill>
        </p:spPr>
        <p:txBody>
          <a:bodyPr/>
          <a:lstStyle/>
          <a:p>
            <a:pPr eaLnBrk="1" hangingPunct="1"/>
            <a:r>
              <a:rPr lang="hu-HU" altLang="hu-HU" sz="2800" b="1">
                <a:solidFill>
                  <a:schemeClr val="tx2"/>
                </a:solidFill>
              </a:rPr>
              <a:t> érzelmesség</a:t>
            </a:r>
          </a:p>
          <a:p>
            <a:pPr eaLnBrk="1" hangingPunct="1"/>
            <a:r>
              <a:rPr lang="hu-HU" altLang="hu-HU" sz="2800" b="1">
                <a:solidFill>
                  <a:schemeClr val="tx2"/>
                </a:solidFill>
              </a:rPr>
              <a:t> érzékiség</a:t>
            </a:r>
            <a:r>
              <a:rPr lang="hu-HU" altLang="hu-HU" sz="2800">
                <a:solidFill>
                  <a:schemeClr val="tx2"/>
                </a:solidFill>
              </a:rPr>
              <a:t> </a:t>
            </a:r>
          </a:p>
          <a:p>
            <a:pPr eaLnBrk="1" hangingPunct="1"/>
            <a:r>
              <a:rPr lang="hu-HU" altLang="hu-HU" sz="2800">
                <a:solidFill>
                  <a:schemeClr val="tx2"/>
                </a:solidFill>
              </a:rPr>
              <a:t> </a:t>
            </a:r>
            <a:r>
              <a:rPr lang="hu-HU" altLang="hu-HU" sz="2800" b="1">
                <a:solidFill>
                  <a:schemeClr val="tx2"/>
                </a:solidFill>
              </a:rPr>
              <a:t>fanatizmus</a:t>
            </a:r>
          </a:p>
          <a:p>
            <a:pPr eaLnBrk="1" hangingPunct="1"/>
            <a:r>
              <a:rPr lang="hu-HU" altLang="hu-HU" sz="2800" b="1">
                <a:solidFill>
                  <a:schemeClr val="tx2"/>
                </a:solidFill>
              </a:rPr>
              <a:t> megszállottság</a:t>
            </a:r>
          </a:p>
          <a:p>
            <a:pPr eaLnBrk="1" hangingPunct="1"/>
            <a:r>
              <a:rPr lang="hu-HU" altLang="hu-HU" sz="2800" b="1">
                <a:solidFill>
                  <a:schemeClr val="tx2"/>
                </a:solidFill>
              </a:rPr>
              <a:t>türelmetlenség</a:t>
            </a:r>
          </a:p>
          <a:p>
            <a:pPr eaLnBrk="1" hangingPunct="1"/>
            <a:r>
              <a:rPr lang="hu-HU" altLang="hu-HU" sz="2800" b="1">
                <a:solidFill>
                  <a:schemeClr val="tx2"/>
                </a:solidFill>
              </a:rPr>
              <a:t>szélsésőges, vak hőstisztelet, odaadás</a:t>
            </a:r>
          </a:p>
        </p:txBody>
      </p:sp>
      <p:sp>
        <p:nvSpPr>
          <p:cNvPr id="32772" name="Rectangle 5">
            <a:extLst>
              <a:ext uri="{FF2B5EF4-FFF2-40B4-BE49-F238E27FC236}">
                <a16:creationId xmlns:a16="http://schemas.microsoft.com/office/drawing/2014/main" id="{7C8B1487-484E-446C-848C-44F49DE940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7900" y="2060575"/>
            <a:ext cx="3889375" cy="4032250"/>
          </a:xfrm>
          <a:prstGeom prst="rect">
            <a:avLst/>
          </a:prstGeom>
          <a:solidFill>
            <a:srgbClr val="FF2D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lr>
                <a:schemeClr val="tx2"/>
              </a:buClr>
              <a:buSzPct val="90000"/>
              <a:buFont typeface="Wingdings" panose="05000000000000000000" pitchFamily="2" charset="2"/>
              <a:buChar char="Ú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kumimoji="0" lang="hu-HU" altLang="hu-HU" sz="2800"/>
              <a:t> </a:t>
            </a:r>
            <a:r>
              <a:rPr kumimoji="0" lang="hu-HU" altLang="hu-HU" sz="2800" b="1">
                <a:solidFill>
                  <a:schemeClr val="tx2"/>
                </a:solidFill>
              </a:rPr>
              <a:t>értelem megvetése</a:t>
            </a:r>
          </a:p>
          <a:p>
            <a:pPr eaLnBrk="1" hangingPunct="1"/>
            <a:r>
              <a:rPr kumimoji="0" lang="hu-HU" altLang="hu-HU" sz="2800" b="1">
                <a:solidFill>
                  <a:schemeClr val="tx2"/>
                </a:solidFill>
              </a:rPr>
              <a:t>túlérzékenység</a:t>
            </a:r>
          </a:p>
          <a:p>
            <a:pPr eaLnBrk="1" hangingPunct="1"/>
            <a:r>
              <a:rPr kumimoji="0" lang="hu-HU" altLang="hu-HU" sz="2800" b="1">
                <a:solidFill>
                  <a:schemeClr val="tx2"/>
                </a:solidFill>
              </a:rPr>
              <a:t> ingerlékenység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>
            <a:extLst>
              <a:ext uri="{FF2B5EF4-FFF2-40B4-BE49-F238E27FC236}">
                <a16:creationId xmlns:a16="http://schemas.microsoft.com/office/drawing/2014/main" id="{D0A99467-91FA-478E-AB92-94B61662A8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altLang="hu-HU" b="1">
                <a:effectLst>
                  <a:outerShdw blurRad="38100" dist="38100" dir="2700000" algn="tl">
                    <a:srgbClr val="000000"/>
                  </a:outerShdw>
                </a:effectLst>
              </a:rPr>
              <a:t>VII. SUGÁR       „szépség”</a:t>
            </a: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26E7B92A-C15F-4BF5-B6E0-3834BC82DB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31913" y="1341438"/>
            <a:ext cx="7812087" cy="55165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u-HU" altLang="hu-HU" b="1"/>
              <a:t>Fenntartás nélkül imádja a természet szépségét</a:t>
            </a:r>
          </a:p>
          <a:p>
            <a:pPr eaLnBrk="1" hangingPunct="1">
              <a:lnSpc>
                <a:spcPct val="90000"/>
              </a:lnSpc>
            </a:pPr>
            <a:r>
              <a:rPr lang="hu-HU" altLang="hu-HU" b="1"/>
              <a:t>A művész „a szépség látnoka”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hu-HU" altLang="hu-HU" b="1"/>
              <a:t>                </a:t>
            </a:r>
            <a:r>
              <a:rPr lang="hu-HU" altLang="hu-HU" sz="2800" b="1"/>
              <a:t>- ráébreszt a szépségre</a:t>
            </a:r>
          </a:p>
          <a:p>
            <a:pPr eaLnBrk="1" hangingPunct="1">
              <a:lnSpc>
                <a:spcPct val="90000"/>
              </a:lnSpc>
            </a:pPr>
            <a:r>
              <a:rPr lang="hu-HU" altLang="hu-HU" b="1"/>
              <a:t>A szépség extázisa - A szépség maga Isten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hu-HU" altLang="hu-HU" b="1"/>
              <a:t>         </a:t>
            </a:r>
            <a:r>
              <a:rPr lang="hu-HU" altLang="hu-HU" sz="2800" b="1"/>
              <a:t>(átéli az egyetemes lényiség iránti hálát,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hu-HU" altLang="hu-HU" sz="2800" b="1"/>
              <a:t>           akinek életében életünket éljük.)</a:t>
            </a:r>
          </a:p>
          <a:p>
            <a:pPr eaLnBrk="1" hangingPunct="1">
              <a:lnSpc>
                <a:spcPct val="90000"/>
              </a:lnSpc>
            </a:pPr>
            <a:r>
              <a:rPr lang="hu-HU" altLang="hu-HU" b="1"/>
              <a:t>A szépség szemlélése finomítja a szemlélő tudatát. </a:t>
            </a:r>
            <a:r>
              <a:rPr lang="hu-HU" altLang="hu-HU" sz="2800" b="1"/>
              <a:t>(„katharzis” – belső megszépülés, béke és erő áramlik belénk)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hu-HU" altLang="hu-HU" sz="2800" b="1"/>
              <a:t>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hu-HU" altLang="hu-HU" sz="2800" b="1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>
            <a:extLst>
              <a:ext uri="{FF2B5EF4-FFF2-40B4-BE49-F238E27FC236}">
                <a16:creationId xmlns:a16="http://schemas.microsoft.com/office/drawing/2014/main" id="{1143C391-57DA-4BF3-9222-3A5174EFDF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05000" y="0"/>
            <a:ext cx="7086600" cy="1412875"/>
          </a:xfrm>
        </p:spPr>
        <p:txBody>
          <a:bodyPr/>
          <a:lstStyle/>
          <a:p>
            <a:pPr eaLnBrk="1" hangingPunct="1">
              <a:defRPr/>
            </a:pPr>
            <a:r>
              <a:rPr lang="hu-HU" altLang="hu-HU" b="1">
                <a:effectLst>
                  <a:outerShdw blurRad="38100" dist="38100" dir="2700000" algn="tl">
                    <a:srgbClr val="000000"/>
                  </a:outerShdw>
                </a:effectLst>
              </a:rPr>
              <a:t>VII. SUGÁR       „szépség”</a:t>
            </a:r>
          </a:p>
        </p:txBody>
      </p:sp>
      <p:sp>
        <p:nvSpPr>
          <p:cNvPr id="63491" name="Rectangle 3">
            <a:extLst>
              <a:ext uri="{FF2B5EF4-FFF2-40B4-BE49-F238E27FC236}">
                <a16:creationId xmlns:a16="http://schemas.microsoft.com/office/drawing/2014/main" id="{61BD8B19-2630-4148-9B9D-749F923B0B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31913" y="1125538"/>
            <a:ext cx="7812087" cy="5732462"/>
          </a:xfrm>
        </p:spPr>
        <p:txBody>
          <a:bodyPr/>
          <a:lstStyle/>
          <a:p>
            <a:pPr eaLnBrk="1" hangingPunct="1">
              <a:defRPr/>
            </a:pPr>
            <a:r>
              <a:rPr lang="hu-HU" altLang="hu-HU" b="1" dirty="0"/>
              <a:t> A szépség megteremtése széppé teszi   magát a cselekvőt is.</a:t>
            </a:r>
          </a:p>
          <a:p>
            <a:pPr eaLnBrk="1" hangingPunct="1">
              <a:defRPr/>
            </a:pPr>
            <a:r>
              <a:rPr lang="hu-HU" altLang="hu-HU" b="1" dirty="0"/>
              <a:t> Szépség = </a:t>
            </a:r>
            <a:r>
              <a:rPr lang="hu-HU" altLang="hu-HU" sz="2800" b="1" dirty="0"/>
              <a:t>a tökéletes cselekvés nyugalma hangban, színben, formában</a:t>
            </a:r>
          </a:p>
          <a:p>
            <a:pPr eaLnBrk="1" hangingPunct="1">
              <a:defRPr/>
            </a:pPr>
            <a:r>
              <a:rPr lang="hu-HU" altLang="hu-HU" b="1" dirty="0"/>
              <a:t> Tisztaságszeretet </a:t>
            </a:r>
          </a:p>
          <a:p>
            <a:pPr eaLnBrk="1" hangingPunct="1">
              <a:defRPr/>
            </a:pPr>
            <a:r>
              <a:rPr lang="hu-HU" altLang="hu-HU" b="1" dirty="0"/>
              <a:t> Kapcsolat a szépséggel – szertartásos formákon keresztül (zene, szín, illat…)</a:t>
            </a:r>
          </a:p>
          <a:p>
            <a:pPr eaLnBrk="1" hangingPunct="1">
              <a:defRPr/>
            </a:pPr>
            <a:r>
              <a:rPr lang="hu-HU" altLang="hu-HU" b="1" dirty="0"/>
              <a:t>Mágia </a:t>
            </a:r>
            <a:r>
              <a:rPr lang="hu-HU" altLang="hu-HU" sz="2800" b="1" dirty="0"/>
              <a:t>- </a:t>
            </a:r>
            <a:r>
              <a:rPr lang="hu-HU" altLang="hu-HU" sz="2400" b="1" dirty="0"/>
              <a:t>eszközök, szavak, cselekedetek –szándékkal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hu-HU" altLang="hu-HU" sz="2800" b="1" dirty="0"/>
              <a:t>	- </a:t>
            </a:r>
            <a:r>
              <a:rPr lang="hu-HU" altLang="hu-HU" sz="2800" b="1" dirty="0" err="1"/>
              <a:t>áhitat</a:t>
            </a:r>
            <a:r>
              <a:rPr lang="hu-HU" altLang="hu-HU" sz="2800" b="1" dirty="0"/>
              <a:t> + formákban rejlő szépség méltánylása </a:t>
            </a:r>
          </a:p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hu-HU" altLang="hu-HU" sz="2400" b="1" dirty="0"/>
              <a:t> </a:t>
            </a:r>
            <a:endParaRPr lang="hu-HU" altLang="hu-HU" sz="2400" b="1" i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hu-HU" altLang="hu-HU" sz="2400" b="1" i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hu-HU" altLang="hu-HU" sz="2400" b="1" i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247E3AE2-4CEF-4BFF-BCD6-934DDD8EDA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altLang="hu-HU" sz="4000" b="1">
                <a:effectLst>
                  <a:outerShdw blurRad="38100" dist="38100" dir="2700000" algn="tl">
                    <a:srgbClr val="000000"/>
                  </a:outerShdw>
                </a:effectLst>
              </a:rPr>
              <a:t>VII. SUGÁR</a:t>
            </a:r>
            <a:br>
              <a:rPr lang="hu-HU" altLang="hu-HU" sz="4000" b="1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hu-HU" altLang="hu-HU" sz="4000" b="1">
                <a:effectLst>
                  <a:outerShdw blurRad="38100" dist="38100" dir="2700000" algn="tl">
                    <a:srgbClr val="000000"/>
                  </a:outerShdw>
                </a:effectLst>
              </a:rPr>
              <a:t>       Jellemző állata: a macska</a:t>
            </a:r>
          </a:p>
        </p:txBody>
      </p:sp>
      <p:pic>
        <p:nvPicPr>
          <p:cNvPr id="35843" name="Picture 4" descr="bengal100">
            <a:extLst>
              <a:ext uri="{FF2B5EF4-FFF2-40B4-BE49-F238E27FC236}">
                <a16:creationId xmlns:a16="http://schemas.microsoft.com/office/drawing/2014/main" id="{A57E2AF7-A774-406E-8F5E-CBB1CB29A7F6}"/>
              </a:ext>
            </a:extLst>
          </p:cNvPr>
          <p:cNvPicPr>
            <a:picLocks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203575" y="2420938"/>
            <a:ext cx="4392613" cy="31686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>
            <a:extLst>
              <a:ext uri="{FF2B5EF4-FFF2-40B4-BE49-F238E27FC236}">
                <a16:creationId xmlns:a16="http://schemas.microsoft.com/office/drawing/2014/main" id="{D9500B5E-7C3F-459D-BB34-2D8B27EE47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08175" y="404813"/>
            <a:ext cx="7086600" cy="1008062"/>
          </a:xfrm>
          <a:solidFill>
            <a:srgbClr val="B234F8"/>
          </a:solidFill>
        </p:spPr>
        <p:txBody>
          <a:bodyPr/>
          <a:lstStyle/>
          <a:p>
            <a:pPr eaLnBrk="1" hangingPunct="1">
              <a:defRPr/>
            </a:pPr>
            <a:r>
              <a:rPr lang="hu-HU" altLang="hu-HU" b="1">
                <a:effectLst>
                  <a:outerShdw blurRad="38100" dist="38100" dir="2700000" algn="tl">
                    <a:srgbClr val="000000"/>
                  </a:outerShdw>
                </a:effectLst>
              </a:rPr>
              <a:t>VII. SUGÁR  -  </a:t>
            </a:r>
            <a:r>
              <a:rPr lang="hu-HU" altLang="hu-HU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HIBÁK</a:t>
            </a:r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ED5F3978-E65B-49FB-9619-C165EB635CE9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61988" y="1700213"/>
            <a:ext cx="3810000" cy="4681537"/>
          </a:xfrm>
          <a:solidFill>
            <a:srgbClr val="B234F8"/>
          </a:solidFill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u-HU" altLang="hu-HU" sz="2800"/>
              <a:t> </a:t>
            </a:r>
            <a:r>
              <a:rPr lang="hu-HU" altLang="hu-HU" sz="2800" b="1">
                <a:solidFill>
                  <a:schemeClr val="tx2"/>
                </a:solidFill>
              </a:rPr>
              <a:t>hivalkodás, hencegés</a:t>
            </a:r>
            <a:r>
              <a:rPr lang="hu-HU" altLang="hu-HU" sz="2800">
                <a:solidFill>
                  <a:schemeClr val="tx2"/>
                </a:solidFill>
              </a:rPr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hu-HU" altLang="hu-HU" sz="2800">
                <a:solidFill>
                  <a:schemeClr val="tx2"/>
                </a:solidFill>
              </a:rPr>
              <a:t> </a:t>
            </a:r>
            <a:r>
              <a:rPr lang="hu-HU" altLang="hu-HU" sz="2800" b="1">
                <a:solidFill>
                  <a:schemeClr val="tx2"/>
                </a:solidFill>
              </a:rPr>
              <a:t>lelkiismeretlenség</a:t>
            </a:r>
          </a:p>
          <a:p>
            <a:pPr eaLnBrk="1" hangingPunct="1">
              <a:lnSpc>
                <a:spcPct val="90000"/>
              </a:lnSpc>
            </a:pPr>
            <a:r>
              <a:rPr lang="hu-HU" altLang="hu-HU" sz="2800" b="1">
                <a:solidFill>
                  <a:schemeClr val="tx2"/>
                </a:solidFill>
              </a:rPr>
              <a:t> hatalom és hivatal szeretete</a:t>
            </a:r>
          </a:p>
          <a:p>
            <a:pPr eaLnBrk="1" hangingPunct="1">
              <a:lnSpc>
                <a:spcPct val="90000"/>
              </a:lnSpc>
            </a:pPr>
            <a:r>
              <a:rPr lang="hu-HU" altLang="hu-HU" sz="2800" b="1">
                <a:solidFill>
                  <a:schemeClr val="tx2"/>
                </a:solidFill>
              </a:rPr>
              <a:t> az emberek játékszerként való használata</a:t>
            </a:r>
          </a:p>
          <a:p>
            <a:pPr eaLnBrk="1" hangingPunct="1">
              <a:lnSpc>
                <a:spcPct val="90000"/>
              </a:lnSpc>
            </a:pPr>
            <a:r>
              <a:rPr lang="hu-HU" altLang="hu-HU" sz="2800" b="1">
                <a:solidFill>
                  <a:schemeClr val="tx2"/>
                </a:solidFill>
              </a:rPr>
              <a:t> formalizmus, gépiesség a szertartásokban</a:t>
            </a:r>
          </a:p>
          <a:p>
            <a:pPr eaLnBrk="1" hangingPunct="1">
              <a:lnSpc>
                <a:spcPct val="90000"/>
              </a:lnSpc>
            </a:pPr>
            <a:endParaRPr lang="hu-HU" altLang="hu-HU" sz="2800" b="1">
              <a:solidFill>
                <a:schemeClr val="tx2"/>
              </a:solidFill>
            </a:endParaRPr>
          </a:p>
        </p:txBody>
      </p:sp>
      <p:sp>
        <p:nvSpPr>
          <p:cNvPr id="36868" name="Rectangle 4">
            <a:extLst>
              <a:ext uri="{FF2B5EF4-FFF2-40B4-BE49-F238E27FC236}">
                <a16:creationId xmlns:a16="http://schemas.microsoft.com/office/drawing/2014/main" id="{95D9673A-11FE-4F3E-8716-3B1758F7DB5A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solidFill>
            <a:schemeClr val="folHlink"/>
          </a:solidFill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hu-HU" altLang="hu-HU" sz="2800" b="1">
                <a:solidFill>
                  <a:srgbClr val="FF66CC"/>
                </a:solidFill>
              </a:rPr>
              <a:t> </a:t>
            </a:r>
          </a:p>
        </p:txBody>
      </p:sp>
      <p:sp>
        <p:nvSpPr>
          <p:cNvPr id="36869" name="Rectangle 5">
            <a:extLst>
              <a:ext uri="{FF2B5EF4-FFF2-40B4-BE49-F238E27FC236}">
                <a16:creationId xmlns:a16="http://schemas.microsoft.com/office/drawing/2014/main" id="{982F09B5-AFFA-4E92-A900-99936C0500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3438" y="1700213"/>
            <a:ext cx="4105275" cy="4681537"/>
          </a:xfrm>
          <a:prstGeom prst="rect">
            <a:avLst/>
          </a:prstGeom>
          <a:solidFill>
            <a:srgbClr val="B234F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lr>
                <a:schemeClr val="tx2"/>
              </a:buClr>
              <a:buSzPct val="90000"/>
              <a:buFont typeface="Wingdings" panose="05000000000000000000" pitchFamily="2" charset="2"/>
              <a:buChar char="Ú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kumimoji="0" lang="hu-HU" altLang="hu-HU" sz="2800"/>
              <a:t> </a:t>
            </a:r>
            <a:r>
              <a:rPr kumimoji="0" lang="hu-HU" altLang="hu-HU" sz="2800" b="1">
                <a:solidFill>
                  <a:schemeClr val="tx2"/>
                </a:solidFill>
              </a:rPr>
              <a:t>hajlam a fekete mágiára, varázslatra, alsóbb szintű mesterkedésekre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kumimoji="0" lang="hu-HU" altLang="hu-HU" sz="2800">
                <a:solidFill>
                  <a:schemeClr val="tx2"/>
                </a:solidFill>
              </a:rPr>
              <a:t> </a:t>
            </a:r>
            <a:endParaRPr kumimoji="0" lang="hu-HU" altLang="hu-HU" sz="2800" b="1">
              <a:solidFill>
                <a:schemeClr val="tx2"/>
              </a:solidFill>
            </a:endParaRPr>
          </a:p>
          <a:p>
            <a:pPr eaLnBrk="1" hangingPunct="1"/>
            <a:endParaRPr kumimoji="0" lang="hu-HU" altLang="hu-HU" sz="2800" b="1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C3A3F16C-16D7-411A-BB11-179A26B946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u-HU" altLang="hu-HU"/>
              <a:t>HA MŰKÖDIK…</a:t>
            </a:r>
          </a:p>
        </p:txBody>
      </p:sp>
      <p:graphicFrame>
        <p:nvGraphicFramePr>
          <p:cNvPr id="81957" name="Group 37">
            <a:extLst>
              <a:ext uri="{FF2B5EF4-FFF2-40B4-BE49-F238E27FC236}">
                <a16:creationId xmlns:a16="http://schemas.microsoft.com/office/drawing/2014/main" id="{CF992311-B857-40A2-8BD5-0CBD0AFC6C6D}"/>
              </a:ext>
            </a:extLst>
          </p:cNvPr>
          <p:cNvGraphicFramePr>
            <a:graphicFrameLocks noGrp="1"/>
          </p:cNvGraphicFramePr>
          <p:nvPr>
            <p:ph type="tbl" idx="1"/>
          </p:nvPr>
        </p:nvGraphicFramePr>
        <p:xfrm>
          <a:off x="395288" y="1916113"/>
          <a:ext cx="8569325" cy="4537076"/>
        </p:xfrm>
        <a:graphic>
          <a:graphicData uri="http://schemas.openxmlformats.org/drawingml/2006/table">
            <a:tbl>
              <a:tblPr/>
              <a:tblGrid>
                <a:gridCol w="576262">
                  <a:extLst>
                    <a:ext uri="{9D8B030D-6E8A-4147-A177-3AD203B41FA5}">
                      <a16:colId xmlns:a16="http://schemas.microsoft.com/office/drawing/2014/main" val="888958813"/>
                    </a:ext>
                  </a:extLst>
                </a:gridCol>
                <a:gridCol w="7993063">
                  <a:extLst>
                    <a:ext uri="{9D8B030D-6E8A-4147-A177-3AD203B41FA5}">
                      <a16:colId xmlns:a16="http://schemas.microsoft.com/office/drawing/2014/main" val="2566180929"/>
                    </a:ext>
                  </a:extLst>
                </a:gridCol>
              </a:tblGrid>
              <a:tr h="647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</a:rPr>
                        <a:t>Uralkodó, vezető, államférfi, hadvezér, felfedező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2797410"/>
                  </a:ext>
                </a:extLst>
              </a:tr>
              <a:tr h="6492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</a:rPr>
                        <a:t>Tanító, gyógyító, újító, emberiség szolgája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3128148"/>
                  </a:ext>
                </a:extLst>
              </a:tr>
              <a:tr h="647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</a:rPr>
                        <a:t>Filozófus, szervező, diplomata, tudós, bíró, stratéga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4354487"/>
                  </a:ext>
                </a:extLst>
              </a:tr>
              <a:tr h="647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</a:rPr>
                        <a:t>Művész, közvetítő, tolmács, összekötő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5980264"/>
                  </a:ext>
                </a:extLst>
              </a:tr>
              <a:tr h="647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</a:rPr>
                        <a:t>Matematikus, tudós, alkimista, jogász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9028640"/>
                  </a:ext>
                </a:extLst>
              </a:tr>
              <a:tr h="6492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</a:rPr>
                        <a:t>Szent, misztikus, vértanú, evangélista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2973505"/>
                  </a:ext>
                </a:extLst>
              </a:tr>
              <a:tr h="647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</a:rPr>
                        <a:t>Pap, szertartásmester, mágus, filmrendező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654734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3">
            <a:extLst>
              <a:ext uri="{FF2B5EF4-FFF2-40B4-BE49-F238E27FC236}">
                <a16:creationId xmlns:a16="http://schemas.microsoft.com/office/drawing/2014/main" id="{5872E2D9-66C3-4FE8-88E0-88068F6CB0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u-HU" altLang="hu-HU"/>
              <a:t>HA TANÍT…</a:t>
            </a:r>
          </a:p>
        </p:txBody>
      </p:sp>
      <p:graphicFrame>
        <p:nvGraphicFramePr>
          <p:cNvPr id="75843" name="Group 67">
            <a:extLst>
              <a:ext uri="{FF2B5EF4-FFF2-40B4-BE49-F238E27FC236}">
                <a16:creationId xmlns:a16="http://schemas.microsoft.com/office/drawing/2014/main" id="{DC424F08-0481-4792-B06C-941FBBB7C757}"/>
              </a:ext>
            </a:extLst>
          </p:cNvPr>
          <p:cNvGraphicFramePr>
            <a:graphicFrameLocks noGrp="1"/>
          </p:cNvGraphicFramePr>
          <p:nvPr>
            <p:ph type="tbl" idx="1"/>
          </p:nvPr>
        </p:nvGraphicFramePr>
        <p:xfrm>
          <a:off x="468313" y="1557338"/>
          <a:ext cx="8675687" cy="5111752"/>
        </p:xfrm>
        <a:graphic>
          <a:graphicData uri="http://schemas.openxmlformats.org/drawingml/2006/table">
            <a:tbl>
              <a:tblPr/>
              <a:tblGrid>
                <a:gridCol w="776287">
                  <a:extLst>
                    <a:ext uri="{9D8B030D-6E8A-4147-A177-3AD203B41FA5}">
                      <a16:colId xmlns:a16="http://schemas.microsoft.com/office/drawing/2014/main" val="1959433522"/>
                    </a:ext>
                  </a:extLst>
                </a:gridCol>
                <a:gridCol w="7899400">
                  <a:extLst>
                    <a:ext uri="{9D8B030D-6E8A-4147-A177-3AD203B41FA5}">
                      <a16:colId xmlns:a16="http://schemas.microsoft.com/office/drawing/2014/main" val="4245438520"/>
                    </a:ext>
                  </a:extLst>
                </a:gridCol>
              </a:tblGrid>
              <a:tr h="5857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</a:rPr>
                        <a:t>Önbizalomra épít, bevés, magára hagy.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527894"/>
                  </a:ext>
                </a:extLst>
              </a:tr>
              <a:tr h="9509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</a:rPr>
                        <a:t>Megosztja tudását, inspirál a belülről jövő megvilágosodásra, hisz az érdeklődésben.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8928019"/>
                  </a:ext>
                </a:extLst>
              </a:tr>
              <a:tr h="8588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</a:rPr>
                        <a:t>Megmagyarázza az alapelveket, saját értelmi erőfeszítésre bátorít.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3782828"/>
                  </a:ext>
                </a:extLst>
              </a:tr>
              <a:tr h="584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</a:rPr>
                        <a:t>Illusztrál és dramatizál.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0734059"/>
                  </a:ext>
                </a:extLst>
              </a:tr>
              <a:tr h="9953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</a:rPr>
                        <a:t>Logikusan, teljesen megvilágít, részletez, diagramokat használ, pontosságra nevel.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4588542"/>
                  </a:ext>
                </a:extLst>
              </a:tr>
              <a:tr h="647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</a:rPr>
                        <a:t>Ösztönöz, felgyújt, hőstiszteletre tanít és hűséget ébreszt.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9427198"/>
                  </a:ext>
                </a:extLst>
              </a:tr>
              <a:tr h="4889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</a:rPr>
                        <a:t>Felhasználja a színjátékot (megjelenít).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57712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FE3311FA-DC16-4051-9F94-D85EB1756E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u-HU" altLang="hu-HU"/>
              <a:t>A </a:t>
            </a:r>
            <a:r>
              <a:rPr lang="hu-HU" altLang="hu-HU" b="1"/>
              <a:t>MŰVÉSZETBEN…</a:t>
            </a:r>
          </a:p>
        </p:txBody>
      </p:sp>
      <p:graphicFrame>
        <p:nvGraphicFramePr>
          <p:cNvPr id="79908" name="Group 36">
            <a:extLst>
              <a:ext uri="{FF2B5EF4-FFF2-40B4-BE49-F238E27FC236}">
                <a16:creationId xmlns:a16="http://schemas.microsoft.com/office/drawing/2014/main" id="{40BB4B1A-1AFD-4C0C-8190-5164DC5FA4B0}"/>
              </a:ext>
            </a:extLst>
          </p:cNvPr>
          <p:cNvGraphicFramePr>
            <a:graphicFrameLocks noGrp="1"/>
          </p:cNvGraphicFramePr>
          <p:nvPr>
            <p:ph type="tbl" idx="1"/>
          </p:nvPr>
        </p:nvGraphicFramePr>
        <p:xfrm>
          <a:off x="2484438" y="1916113"/>
          <a:ext cx="4895850" cy="4441828"/>
        </p:xfrm>
        <a:graphic>
          <a:graphicData uri="http://schemas.openxmlformats.org/drawingml/2006/table">
            <a:tbl>
              <a:tblPr/>
              <a:tblGrid>
                <a:gridCol w="973137">
                  <a:extLst>
                    <a:ext uri="{9D8B030D-6E8A-4147-A177-3AD203B41FA5}">
                      <a16:colId xmlns:a16="http://schemas.microsoft.com/office/drawing/2014/main" val="2449873558"/>
                    </a:ext>
                  </a:extLst>
                </a:gridCol>
                <a:gridCol w="3922713">
                  <a:extLst>
                    <a:ext uri="{9D8B030D-6E8A-4147-A177-3AD203B41FA5}">
                      <a16:colId xmlns:a16="http://schemas.microsoft.com/office/drawing/2014/main" val="96442796"/>
                    </a:ext>
                  </a:extLst>
                </a:gridCol>
              </a:tblGrid>
              <a:tr h="6397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</a:rPr>
                        <a:t>Tánc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4197204"/>
                  </a:ext>
                </a:extLst>
              </a:tr>
              <a:tr h="6397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</a:rPr>
                        <a:t>Zene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4326692"/>
                  </a:ext>
                </a:extLst>
              </a:tr>
              <a:tr h="6048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</a:rPr>
                        <a:t>Irodalom, költészet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5368839"/>
                  </a:ext>
                </a:extLst>
              </a:tr>
              <a:tr h="6381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</a:rPr>
                        <a:t>Opera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8901335"/>
                  </a:ext>
                </a:extLst>
              </a:tr>
              <a:tr h="6397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</a:rPr>
                        <a:t>Festészet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1463828"/>
                  </a:ext>
                </a:extLst>
              </a:tr>
              <a:tr h="6397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</a:rPr>
                        <a:t>Építészet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8737412"/>
                  </a:ext>
                </a:extLst>
              </a:tr>
              <a:tr h="6397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</a:rPr>
                        <a:t>Szobrászat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292861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3">
            <a:extLst>
              <a:ext uri="{FF2B5EF4-FFF2-40B4-BE49-F238E27FC236}">
                <a16:creationId xmlns:a16="http://schemas.microsoft.com/office/drawing/2014/main" id="{5C383F8E-580D-4E15-99FA-53D4EBC9E616}"/>
              </a:ext>
            </a:extLst>
          </p:cNvPr>
          <p:cNvPicPr>
            <a:picLocks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132138" y="620713"/>
            <a:ext cx="5472112" cy="5616575"/>
          </a:xfrm>
          <a:noFill/>
          <a:extLst>
            <a:ext uri="{91240B29-F687-4F45-9708-019B960494DF}">
              <a14:hiddenLine xmlns:a14="http://schemas.microsoft.com/office/drawing/2010/main" w="12700" cap="sq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3668" name="Rectangle 4">
            <a:extLst>
              <a:ext uri="{FF2B5EF4-FFF2-40B4-BE49-F238E27FC236}">
                <a16:creationId xmlns:a16="http://schemas.microsoft.com/office/drawing/2014/main" id="{E8CB4354-F6F0-407E-8C28-F35FFC5CAF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333375"/>
            <a:ext cx="2376488" cy="6191250"/>
          </a:xfrm>
          <a:prstGeom prst="rect">
            <a:avLst/>
          </a:prstGeom>
          <a:solidFill>
            <a:srgbClr val="FFFFFF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hu-HU" altLang="hu-HU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„SOKFÉLE</a:t>
            </a:r>
          </a:p>
          <a:p>
            <a:pPr algn="ctr" eaLnBrk="1" hangingPunct="1">
              <a:defRPr/>
            </a:pPr>
            <a:r>
              <a:rPr lang="hu-HU" altLang="hu-HU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ÚTON JÖNNEK</a:t>
            </a:r>
          </a:p>
          <a:p>
            <a:pPr algn="ctr" eaLnBrk="1" hangingPunct="1">
              <a:defRPr/>
            </a:pPr>
            <a:r>
              <a:rPr lang="hu-HU" altLang="hu-HU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ÉNHOZZÁM…</a:t>
            </a:r>
          </a:p>
          <a:p>
            <a:pPr algn="ctr" eaLnBrk="1" hangingPunct="1">
              <a:defRPr/>
            </a:pPr>
            <a:r>
              <a:rPr lang="hu-HU" altLang="hu-HU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 ÉN MINDEN</a:t>
            </a:r>
          </a:p>
          <a:p>
            <a:pPr algn="ctr" eaLnBrk="1" hangingPunct="1">
              <a:defRPr/>
            </a:pPr>
            <a:r>
              <a:rPr lang="hu-HU" altLang="hu-HU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ÚTON ELÉJÜK </a:t>
            </a:r>
          </a:p>
          <a:p>
            <a:pPr algn="ctr" eaLnBrk="1" hangingPunct="1">
              <a:defRPr/>
            </a:pPr>
            <a:r>
              <a:rPr lang="hu-HU" altLang="hu-HU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MEGYEK,</a:t>
            </a:r>
          </a:p>
          <a:p>
            <a:pPr algn="ctr" eaLnBrk="1" hangingPunct="1">
              <a:defRPr/>
            </a:pPr>
            <a:r>
              <a:rPr lang="hu-HU" altLang="hu-HU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MERT AZ</a:t>
            </a:r>
          </a:p>
          <a:p>
            <a:pPr algn="ctr" eaLnBrk="1" hangingPunct="1">
              <a:defRPr/>
            </a:pPr>
            <a:r>
              <a:rPr lang="hu-HU" altLang="hu-HU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ÖSVÉNY,</a:t>
            </a:r>
          </a:p>
          <a:p>
            <a:pPr algn="ctr" eaLnBrk="1" hangingPunct="1">
              <a:defRPr/>
            </a:pPr>
            <a:r>
              <a:rPr lang="hu-HU" altLang="hu-HU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AMELYEN </a:t>
            </a:r>
          </a:p>
          <a:p>
            <a:pPr algn="ctr" eaLnBrk="1" hangingPunct="1">
              <a:defRPr/>
            </a:pPr>
            <a:r>
              <a:rPr lang="hu-HU" altLang="hu-HU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JÖNNEK…</a:t>
            </a:r>
          </a:p>
          <a:p>
            <a:pPr algn="ctr" eaLnBrk="1" hangingPunct="1">
              <a:defRPr/>
            </a:pPr>
            <a:r>
              <a:rPr lang="hu-HU" altLang="hu-HU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MINDEN</a:t>
            </a:r>
          </a:p>
          <a:p>
            <a:pPr algn="ctr" eaLnBrk="1" hangingPunct="1">
              <a:defRPr/>
            </a:pPr>
            <a:r>
              <a:rPr lang="hu-HU" altLang="hu-HU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IRÁNYBÓL,</a:t>
            </a:r>
          </a:p>
          <a:p>
            <a:pPr algn="ctr" eaLnBrk="1" hangingPunct="1">
              <a:defRPr/>
            </a:pPr>
            <a:r>
              <a:rPr lang="hu-HU" altLang="hu-HU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AZ </a:t>
            </a:r>
          </a:p>
          <a:p>
            <a:pPr algn="ctr" eaLnBrk="1" hangingPunct="1">
              <a:defRPr/>
            </a:pPr>
            <a:r>
              <a:rPr lang="hu-HU" altLang="hu-HU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ENYÉM.”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83A38A59-3E42-455D-AC8A-FAABA58AD7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altLang="hu-HU" sz="4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I. SUGÁR  „szabadság”, „erő”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D6AAFAFA-CFCF-4757-A29C-72073025C5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63713" y="1412875"/>
            <a:ext cx="6985000" cy="49688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u-HU" altLang="hu-HU" b="1" u="sng" dirty="0">
                <a:solidFill>
                  <a:schemeClr val="bg2"/>
                </a:solidFill>
              </a:rPr>
              <a:t>Függetlenség</a:t>
            </a:r>
          </a:p>
          <a:p>
            <a:pPr eaLnBrk="1" hangingPunct="1">
              <a:lnSpc>
                <a:spcPct val="90000"/>
              </a:lnSpc>
            </a:pPr>
            <a:r>
              <a:rPr lang="hu-HU" altLang="hu-HU" b="1" dirty="0">
                <a:solidFill>
                  <a:schemeClr val="bg2"/>
                </a:solidFill>
              </a:rPr>
              <a:t>Kezdeményező képesség</a:t>
            </a:r>
          </a:p>
          <a:p>
            <a:pPr eaLnBrk="1" hangingPunct="1">
              <a:lnSpc>
                <a:spcPct val="90000"/>
              </a:lnSpc>
            </a:pPr>
            <a:r>
              <a:rPr lang="hu-HU" altLang="hu-HU" b="1" dirty="0">
                <a:solidFill>
                  <a:schemeClr val="bg2"/>
                </a:solidFill>
              </a:rPr>
              <a:t>Az intuíció embere</a:t>
            </a:r>
          </a:p>
          <a:p>
            <a:pPr eaLnBrk="1" hangingPunct="1">
              <a:lnSpc>
                <a:spcPct val="90000"/>
              </a:lnSpc>
            </a:pPr>
            <a:r>
              <a:rPr lang="hu-HU" altLang="hu-HU" b="1" dirty="0">
                <a:solidFill>
                  <a:schemeClr val="bg2"/>
                </a:solidFill>
              </a:rPr>
              <a:t>Teremtő-erő (újat hoz a világba)</a:t>
            </a:r>
          </a:p>
          <a:p>
            <a:pPr eaLnBrk="1" hangingPunct="1">
              <a:lnSpc>
                <a:spcPct val="90000"/>
              </a:lnSpc>
            </a:pPr>
            <a:r>
              <a:rPr lang="hu-HU" altLang="hu-HU" b="1" dirty="0">
                <a:solidFill>
                  <a:schemeClr val="bg2"/>
                </a:solidFill>
              </a:rPr>
              <a:t>Önirányítás  - erős önérzet – határozottság</a:t>
            </a:r>
          </a:p>
          <a:p>
            <a:pPr eaLnBrk="1" hangingPunct="1">
              <a:lnSpc>
                <a:spcPct val="90000"/>
              </a:lnSpc>
            </a:pPr>
            <a:r>
              <a:rPr lang="hu-HU" altLang="hu-HU" b="1" dirty="0">
                <a:solidFill>
                  <a:schemeClr val="bg2"/>
                </a:solidFill>
              </a:rPr>
              <a:t>Rugalmasság és megújulási képesség</a:t>
            </a:r>
          </a:p>
          <a:p>
            <a:pPr eaLnBrk="1" hangingPunct="1">
              <a:lnSpc>
                <a:spcPct val="90000"/>
              </a:lnSpc>
            </a:pPr>
            <a:r>
              <a:rPr lang="hu-HU" altLang="hu-HU" b="1" dirty="0">
                <a:solidFill>
                  <a:schemeClr val="bg2"/>
                </a:solidFill>
              </a:rPr>
              <a:t>Az Én válik egyensúlyi központjává</a:t>
            </a:r>
          </a:p>
          <a:p>
            <a:pPr eaLnBrk="1" hangingPunct="1">
              <a:lnSpc>
                <a:spcPct val="90000"/>
              </a:lnSpc>
            </a:pPr>
            <a:r>
              <a:rPr lang="hu-HU" altLang="hu-HU" b="1" dirty="0">
                <a:solidFill>
                  <a:schemeClr val="bg2"/>
                </a:solidFill>
              </a:rPr>
              <a:t>Kívánságok nélkül, </a:t>
            </a:r>
            <a:r>
              <a:rPr lang="hu-HU" altLang="hu-HU" b="1" u="sng" dirty="0">
                <a:solidFill>
                  <a:schemeClr val="bg2"/>
                </a:solidFill>
              </a:rPr>
              <a:t>belülről él</a:t>
            </a:r>
          </a:p>
          <a:p>
            <a:pPr eaLnBrk="1" hangingPunct="1">
              <a:lnSpc>
                <a:spcPct val="90000"/>
              </a:lnSpc>
            </a:pPr>
            <a:endParaRPr lang="hu-HU" altLang="hu-HU" b="1" dirty="0">
              <a:solidFill>
                <a:schemeClr val="bg2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hu-HU" altLang="hu-HU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871D74F1-F66E-4030-8301-383029CC8F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altLang="hu-HU" sz="3600" b="1" dirty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I. SUGÁR  „szabadság”, „erő”</a:t>
            </a: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21179AA8-1249-4F50-A7E8-D69DA906A7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835150" y="1484313"/>
            <a:ext cx="7200900" cy="5113337"/>
          </a:xfrm>
        </p:spPr>
        <p:txBody>
          <a:bodyPr/>
          <a:lstStyle/>
          <a:p>
            <a:pPr eaLnBrk="1" hangingPunct="1">
              <a:defRPr/>
            </a:pPr>
            <a:r>
              <a:rPr lang="hu-HU" altLang="hu-HU" sz="2800" b="1" dirty="0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 „belső szentély féltő őrzője”</a:t>
            </a:r>
            <a:r>
              <a:rPr lang="hu-HU" altLang="hu-HU" sz="2800" b="1" dirty="0">
                <a:solidFill>
                  <a:schemeClr val="bg2"/>
                </a:solidFill>
              </a:rPr>
              <a:t> </a:t>
            </a:r>
          </a:p>
          <a:p>
            <a:pPr lvl="1" eaLnBrk="1" hangingPunct="1">
              <a:buFontTx/>
              <a:buNone/>
              <a:defRPr/>
            </a:pPr>
            <a:r>
              <a:rPr lang="hu-HU" altLang="hu-HU" sz="1800" b="1" dirty="0">
                <a:solidFill>
                  <a:schemeClr val="bg2"/>
                </a:solidFill>
              </a:rPr>
              <a:t>                                           ( </a:t>
            </a:r>
            <a:r>
              <a:rPr lang="hu-HU" altLang="hu-HU" sz="1800" b="1" dirty="0">
                <a:solidFill>
                  <a:schemeClr val="bg2"/>
                </a:solidFill>
                <a:cs typeface="Times New Roman" panose="02020603050405020304" pitchFamily="18" charset="0"/>
              </a:rPr>
              <a:t>≠ büszkeség, felsőbbrendűség)</a:t>
            </a:r>
          </a:p>
          <a:p>
            <a:pPr eaLnBrk="1" hangingPunct="1">
              <a:defRPr/>
            </a:pPr>
            <a:r>
              <a:rPr lang="hu-HU" altLang="hu-HU" sz="2800" b="1" u="sng" dirty="0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 panose="02020603050405020304" pitchFamily="18" charset="0"/>
              </a:rPr>
              <a:t>Mentesség a környezet kényszereitől</a:t>
            </a:r>
          </a:p>
          <a:p>
            <a:pPr eaLnBrk="1" hangingPunct="1">
              <a:defRPr/>
            </a:pPr>
            <a:r>
              <a:rPr lang="hu-HU" altLang="hu-HU" sz="2800" b="1" u="sng" dirty="0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 panose="02020603050405020304" pitchFamily="18" charset="0"/>
              </a:rPr>
              <a:t>Hajlam a körülmények irányítására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hu-HU" altLang="hu-HU" sz="2000" b="1" dirty="0">
                <a:solidFill>
                  <a:schemeClr val="bg2"/>
                </a:solidFill>
                <a:cs typeface="Times New Roman" panose="02020603050405020304" pitchFamily="18" charset="0"/>
              </a:rPr>
              <a:t>	Mindig van egy saját terve (terv </a:t>
            </a:r>
            <a:r>
              <a:rPr lang="hu-HU" altLang="hu-HU" sz="2000" b="1" dirty="0" err="1">
                <a:solidFill>
                  <a:schemeClr val="bg2"/>
                </a:solidFill>
                <a:cs typeface="Times New Roman" panose="02020603050405020304" pitchFamily="18" charset="0"/>
              </a:rPr>
              <a:t>terv</a:t>
            </a:r>
            <a:r>
              <a:rPr lang="hu-HU" altLang="hu-HU" sz="2000" b="1" dirty="0">
                <a:solidFill>
                  <a:schemeClr val="bg2"/>
                </a:solidFill>
                <a:cs typeface="Times New Roman" panose="02020603050405020304" pitchFamily="18" charset="0"/>
              </a:rPr>
              <a:t> hátán)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hu-HU" altLang="hu-HU" sz="2000" b="1" dirty="0">
                <a:solidFill>
                  <a:schemeClr val="bg2"/>
                </a:solidFill>
                <a:cs typeface="Times New Roman" panose="02020603050405020304" pitchFamily="18" charset="0"/>
              </a:rPr>
              <a:t>     Mindig van új célja (kész megválni a régi dolgoktól, új, tiszta helyzetet teremteni)</a:t>
            </a:r>
          </a:p>
          <a:p>
            <a:pPr eaLnBrk="1" hangingPunct="1">
              <a:defRPr/>
            </a:pPr>
            <a:r>
              <a:rPr lang="hu-HU" altLang="hu-HU" sz="2800" b="1" dirty="0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 panose="02020603050405020304" pitchFamily="18" charset="0"/>
              </a:rPr>
              <a:t>Állandóan a feladatra összpontosít</a:t>
            </a:r>
          </a:p>
          <a:p>
            <a:pPr eaLnBrk="1" hangingPunct="1">
              <a:defRPr/>
            </a:pPr>
            <a:r>
              <a:rPr lang="hu-HU" altLang="hu-HU" sz="2800" b="1" u="sng" dirty="0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 panose="02020603050405020304" pitchFamily="18" charset="0"/>
              </a:rPr>
              <a:t>Akarat – belső stabilitás </a:t>
            </a:r>
            <a:r>
              <a:rPr lang="hu-HU" altLang="hu-HU" sz="2800" b="1" u="sng" dirty="0" err="1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 panose="02020603050405020304" pitchFamily="18" charset="0"/>
              </a:rPr>
              <a:t>jellemzi</a:t>
            </a:r>
            <a:endParaRPr lang="hu-HU" altLang="hu-HU" sz="2800" b="1" u="sng" dirty="0">
              <a:solidFill>
                <a:schemeClr val="bg2"/>
              </a:solidFill>
              <a:effectLst>
                <a:outerShdw blurRad="38100" dist="38100" dir="2700000" algn="tl">
                  <a:srgbClr val="FFFFFF"/>
                </a:outerShdw>
              </a:effectLst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hu-HU" altLang="hu-HU" sz="2000" b="1" dirty="0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 panose="02020603050405020304" pitchFamily="18" charset="0"/>
              </a:rPr>
              <a:t>     </a:t>
            </a:r>
            <a:r>
              <a:rPr lang="hu-HU" altLang="hu-HU" sz="2000" b="1" dirty="0">
                <a:solidFill>
                  <a:schemeClr val="bg2"/>
                </a:solidFill>
                <a:cs typeface="Times New Roman" panose="02020603050405020304" pitchFamily="18" charset="0"/>
              </a:rPr>
              <a:t>Bajban nem veszíti el a fejét</a:t>
            </a:r>
            <a:r>
              <a:rPr lang="hu-HU" altLang="hu-HU" sz="2000" b="1" dirty="0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 panose="02020603050405020304" pitchFamily="18" charset="0"/>
              </a:rPr>
              <a:t>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hu-HU" altLang="hu-HU" sz="2000" b="1" dirty="0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 panose="02020603050405020304" pitchFamily="18" charset="0"/>
              </a:rPr>
              <a:t>	</a:t>
            </a:r>
            <a:r>
              <a:rPr lang="hu-HU" altLang="hu-HU" sz="2000" b="1" dirty="0">
                <a:solidFill>
                  <a:schemeClr val="bg2"/>
                </a:solidFill>
                <a:cs typeface="Times New Roman" panose="02020603050405020304" pitchFamily="18" charset="0"/>
              </a:rPr>
              <a:t>Természeti pusztulás nem rendíti meg („ez az élet rendje”)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hu-HU" altLang="hu-HU" sz="2000" b="1" dirty="0">
                <a:solidFill>
                  <a:schemeClr val="bg2"/>
                </a:solidFill>
                <a:cs typeface="Times New Roman" panose="02020603050405020304" pitchFamily="18" charset="0"/>
              </a:rPr>
              <a:t>     </a:t>
            </a:r>
          </a:p>
          <a:p>
            <a:pPr lvl="1" eaLnBrk="1" hangingPunct="1">
              <a:buFontTx/>
              <a:buNone/>
              <a:defRPr/>
            </a:pPr>
            <a:endParaRPr lang="hu-HU" altLang="hu-HU" sz="1800" b="1" u="sng" dirty="0">
              <a:solidFill>
                <a:schemeClr val="bg2"/>
              </a:solidFill>
              <a:cs typeface="Times New Roman" panose="02020603050405020304" pitchFamily="18" charset="0"/>
            </a:endParaRPr>
          </a:p>
          <a:p>
            <a:pPr lvl="1" eaLnBrk="1" hangingPunct="1">
              <a:buFontTx/>
              <a:buNone/>
              <a:defRPr/>
            </a:pPr>
            <a:endParaRPr lang="hu-HU" altLang="hu-HU" sz="1800" b="1" dirty="0">
              <a:solidFill>
                <a:srgbClr val="FFFF00"/>
              </a:solidFill>
              <a:cs typeface="Times New Roman" panose="02020603050405020304" pitchFamily="18" charset="0"/>
            </a:endParaRPr>
          </a:p>
          <a:p>
            <a:pPr lvl="1" eaLnBrk="1" hangingPunct="1">
              <a:buFontTx/>
              <a:buNone/>
              <a:defRPr/>
            </a:pPr>
            <a:endParaRPr lang="hu-HU" altLang="hu-HU" sz="1800" b="1" dirty="0">
              <a:solidFill>
                <a:srgbClr val="FFFF00"/>
              </a:solidFill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endParaRPr lang="hu-HU" altLang="hu-HU" sz="2000" b="1" dirty="0">
              <a:solidFill>
                <a:srgbClr val="FFFF00"/>
              </a:solidFill>
            </a:endParaRPr>
          </a:p>
          <a:p>
            <a:pPr eaLnBrk="1" hangingPunct="1">
              <a:defRPr/>
            </a:pPr>
            <a:endParaRPr lang="hu-HU" altLang="hu-HU" sz="2800" b="1" dirty="0">
              <a:solidFill>
                <a:srgbClr val="FFFF00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hu-HU" altLang="hu-HU" sz="28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A3887EAA-FEE1-487C-A0E0-E490E4458E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38325" y="333375"/>
            <a:ext cx="7086600" cy="1447800"/>
          </a:xfrm>
        </p:spPr>
        <p:txBody>
          <a:bodyPr/>
          <a:lstStyle/>
          <a:p>
            <a:pPr eaLnBrk="1" hangingPunct="1">
              <a:defRPr/>
            </a:pPr>
            <a:r>
              <a:rPr lang="hu-HU" altLang="hu-HU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I. SUGÁR  „szabadság”, „erő”</a:t>
            </a: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D84F9CB2-4498-4E68-834A-E015D54760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19250" y="1484313"/>
            <a:ext cx="7524750" cy="5113337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hu-HU" altLang="hu-HU" sz="2800" b="1" dirty="0">
                <a:solidFill>
                  <a:schemeClr val="bg2"/>
                </a:solidFill>
              </a:rPr>
              <a:t>Ha követ valakit, nem rendeli alá magát</a:t>
            </a:r>
            <a:r>
              <a:rPr lang="hu-HU" altLang="hu-HU" sz="2800" dirty="0">
                <a:solidFill>
                  <a:schemeClr val="bg2"/>
                </a:solidFill>
              </a:rPr>
              <a:t> 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hu-HU" altLang="hu-HU" sz="2800" b="1" dirty="0">
                <a:solidFill>
                  <a:schemeClr val="bg2"/>
                </a:solidFill>
              </a:rPr>
              <a:t>    </a:t>
            </a:r>
            <a:r>
              <a:rPr lang="hu-HU" altLang="hu-HU" sz="2000" b="1" dirty="0">
                <a:solidFill>
                  <a:schemeClr val="bg2"/>
                </a:solidFill>
              </a:rPr>
              <a:t>(azért követi, mert ő választotta)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u-HU" altLang="hu-HU" sz="2800" b="1" dirty="0">
                <a:solidFill>
                  <a:schemeClr val="bg2"/>
                </a:solidFill>
              </a:rPr>
              <a:t>Döntőképes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u-HU" altLang="hu-HU" sz="2800" b="1" dirty="0">
                <a:solidFill>
                  <a:schemeClr val="bg2"/>
                </a:solidFill>
              </a:rPr>
              <a:t>Hatókörén belül ura a dolgoknak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u-HU" altLang="hu-HU" sz="2800" b="1" dirty="0">
                <a:solidFill>
                  <a:schemeClr val="bg2"/>
                </a:solidFill>
              </a:rPr>
              <a:t>Nem bizonytalan </a:t>
            </a:r>
            <a:r>
              <a:rPr lang="hu-HU" altLang="hu-HU" sz="2000" b="1" dirty="0">
                <a:solidFill>
                  <a:schemeClr val="bg2"/>
                </a:solidFill>
              </a:rPr>
              <a:t>(nem számít, ha egyedül marad a véleményével) abszolút biztos az igazában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u-HU" altLang="hu-HU" sz="2800" b="1" dirty="0">
                <a:solidFill>
                  <a:schemeClr val="bg2"/>
                </a:solidFill>
              </a:rPr>
              <a:t>Kitart értékrendje mellett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u-HU" altLang="hu-HU" sz="2800" b="1" dirty="0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Akarat –</a:t>
            </a:r>
            <a:r>
              <a:rPr lang="hu-HU" altLang="hu-HU" sz="2800" b="1" u="sng" dirty="0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önuralom, önmegváltoztatás, önmegtartóztatás</a:t>
            </a:r>
            <a:r>
              <a:rPr lang="hu-HU" altLang="hu-HU" sz="2800" b="1" dirty="0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</a:t>
            </a:r>
            <a:r>
              <a:rPr lang="hu-HU" altLang="hu-HU" sz="2400" b="1" dirty="0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(gyerekkorban: akaratosság)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u-HU" altLang="hu-HU" sz="2800" b="1" dirty="0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Akarat – </a:t>
            </a:r>
            <a:r>
              <a:rPr lang="hu-HU" altLang="hu-HU" sz="2800" b="1" u="sng" dirty="0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Nyugodtság</a:t>
            </a:r>
            <a:r>
              <a:rPr lang="hu-HU" altLang="hu-HU" sz="2800" b="1" dirty="0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(a belső hangra épít)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hu-HU" altLang="hu-HU" sz="2800" b="1" u="sng" dirty="0">
              <a:solidFill>
                <a:schemeClr val="bg2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16ADBED6-60AA-4E1D-84E3-B56F8365BA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17600" indent="-1117600" eaLnBrk="1" hangingPunct="1">
              <a:buFontTx/>
              <a:buAutoNum type="romanUcPeriod"/>
              <a:defRPr/>
            </a:pPr>
            <a:r>
              <a:rPr lang="hu-HU" altLang="hu-HU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SUGÁR         </a:t>
            </a:r>
            <a:br>
              <a:rPr lang="hu-HU" altLang="hu-HU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hu-HU" altLang="hu-HU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Jellemző állata: a teve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3E1512A9-BE9D-451E-A912-244ECA9C05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63713" y="1916113"/>
            <a:ext cx="6911975" cy="4114800"/>
          </a:xfrm>
        </p:spPr>
        <p:txBody>
          <a:bodyPr/>
          <a:lstStyle/>
          <a:p>
            <a:pPr eaLnBrk="1" hangingPunct="1"/>
            <a:endParaRPr lang="hu-HU" altLang="hu-HU"/>
          </a:p>
        </p:txBody>
      </p:sp>
      <p:pic>
        <p:nvPicPr>
          <p:cNvPr id="9220" name="Picture 4">
            <a:extLst>
              <a:ext uri="{FF2B5EF4-FFF2-40B4-BE49-F238E27FC236}">
                <a16:creationId xmlns:a16="http://schemas.microsoft.com/office/drawing/2014/main" id="{CF15E935-F630-4064-BDC8-F272F1F6DF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513" y="1844675"/>
            <a:ext cx="6337300" cy="417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2" name="Rectangle 4">
            <a:extLst>
              <a:ext uri="{FF2B5EF4-FFF2-40B4-BE49-F238E27FC236}">
                <a16:creationId xmlns:a16="http://schemas.microsoft.com/office/drawing/2014/main" id="{7D257EA5-F9E1-441F-9F0D-91F11ADF3F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05000" y="404813"/>
            <a:ext cx="7086600" cy="1008062"/>
          </a:xfrm>
          <a:solidFill>
            <a:srgbClr val="99CCFF"/>
          </a:solidFill>
        </p:spPr>
        <p:txBody>
          <a:bodyPr/>
          <a:lstStyle/>
          <a:p>
            <a:pPr eaLnBrk="1" hangingPunct="1">
              <a:defRPr/>
            </a:pPr>
            <a:r>
              <a:rPr lang="hu-HU" altLang="hu-HU" b="1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I. SUGÁR  -  </a:t>
            </a:r>
            <a:r>
              <a:rPr lang="hu-HU" altLang="hu-HU" b="1" i="1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HIBÁK</a:t>
            </a:r>
          </a:p>
        </p:txBody>
      </p:sp>
      <p:sp>
        <p:nvSpPr>
          <p:cNvPr id="10243" name="Rectangle 5">
            <a:extLst>
              <a:ext uri="{FF2B5EF4-FFF2-40B4-BE49-F238E27FC236}">
                <a16:creationId xmlns:a16="http://schemas.microsoft.com/office/drawing/2014/main" id="{2505F920-3DAB-4729-96BD-D232D5C4872F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61988" y="1905000"/>
            <a:ext cx="3810000" cy="4548188"/>
          </a:xfrm>
          <a:solidFill>
            <a:srgbClr val="99CCFF"/>
          </a:solidFill>
        </p:spPr>
        <p:txBody>
          <a:bodyPr/>
          <a:lstStyle/>
          <a:p>
            <a:pPr eaLnBrk="1" hangingPunct="1"/>
            <a:r>
              <a:rPr lang="hu-HU" altLang="hu-HU" sz="2800"/>
              <a:t> </a:t>
            </a:r>
            <a:r>
              <a:rPr lang="hu-HU" altLang="hu-HU" sz="2800" b="1">
                <a:solidFill>
                  <a:srgbClr val="0033CC"/>
                </a:solidFill>
              </a:rPr>
              <a:t>könyörtelen</a:t>
            </a:r>
          </a:p>
          <a:p>
            <a:pPr eaLnBrk="1" hangingPunct="1"/>
            <a:r>
              <a:rPr lang="hu-HU" altLang="hu-HU" sz="2800" b="1">
                <a:solidFill>
                  <a:srgbClr val="0033CC"/>
                </a:solidFill>
              </a:rPr>
              <a:t> kegyetlen</a:t>
            </a:r>
          </a:p>
          <a:p>
            <a:pPr eaLnBrk="1" hangingPunct="1"/>
            <a:r>
              <a:rPr lang="hu-HU" altLang="hu-HU" sz="2800" b="1">
                <a:solidFill>
                  <a:srgbClr val="0033CC"/>
                </a:solidFill>
              </a:rPr>
              <a:t> makacs</a:t>
            </a:r>
          </a:p>
          <a:p>
            <a:pPr eaLnBrk="1" hangingPunct="1"/>
            <a:r>
              <a:rPr lang="hu-HU" altLang="hu-HU" sz="2800" b="1">
                <a:solidFill>
                  <a:srgbClr val="0033CC"/>
                </a:solidFill>
              </a:rPr>
              <a:t> gőgös</a:t>
            </a:r>
          </a:p>
          <a:p>
            <a:pPr eaLnBrk="1" hangingPunct="1"/>
            <a:r>
              <a:rPr lang="hu-HU" altLang="hu-HU" sz="2800" b="1">
                <a:solidFill>
                  <a:srgbClr val="0033CC"/>
                </a:solidFill>
              </a:rPr>
              <a:t> képtelen 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hu-HU" altLang="hu-HU" sz="2800" b="1">
                <a:solidFill>
                  <a:srgbClr val="0033CC"/>
                </a:solidFill>
              </a:rPr>
              <a:t>     alkalmazkodni</a:t>
            </a:r>
          </a:p>
          <a:p>
            <a:pPr eaLnBrk="1" hangingPunct="1"/>
            <a:r>
              <a:rPr lang="hu-HU" altLang="hu-HU" sz="2800" b="1">
                <a:solidFill>
                  <a:srgbClr val="0033CC"/>
                </a:solidFill>
              </a:rPr>
              <a:t> közömbös</a:t>
            </a:r>
          </a:p>
          <a:p>
            <a:pPr eaLnBrk="1" hangingPunct="1"/>
            <a:r>
              <a:rPr lang="hu-HU" altLang="hu-HU" sz="2800" b="1">
                <a:solidFill>
                  <a:srgbClr val="0033CC"/>
                </a:solidFill>
              </a:rPr>
              <a:t> távolságtartó visszahúzódás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hu-HU" altLang="hu-HU" sz="2800" b="1">
              <a:solidFill>
                <a:srgbClr val="0033CC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hu-HU" altLang="hu-HU" sz="2800"/>
          </a:p>
        </p:txBody>
      </p:sp>
      <p:sp>
        <p:nvSpPr>
          <p:cNvPr id="83974" name="Rectangle 6">
            <a:extLst>
              <a:ext uri="{FF2B5EF4-FFF2-40B4-BE49-F238E27FC236}">
                <a16:creationId xmlns:a16="http://schemas.microsoft.com/office/drawing/2014/main" id="{0D7BA4C3-FD45-4671-86D2-DD2891A96F7A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624388" y="2205038"/>
            <a:ext cx="3810000" cy="3814762"/>
          </a:xfrm>
          <a:solidFill>
            <a:srgbClr val="99CCFF"/>
          </a:solidFill>
        </p:spPr>
        <p:txBody>
          <a:bodyPr/>
          <a:lstStyle/>
          <a:p>
            <a:pPr eaLnBrk="1" hangingPunct="1">
              <a:defRPr/>
            </a:pPr>
            <a:r>
              <a:rPr lang="hu-HU" altLang="hu-HU" sz="2800" b="1" dirty="0">
                <a:solidFill>
                  <a:srgbClr val="0033CC"/>
                </a:solidFill>
              </a:rPr>
              <a:t> megvető</a:t>
            </a:r>
          </a:p>
          <a:p>
            <a:pPr eaLnBrk="1" hangingPunct="1">
              <a:defRPr/>
            </a:pPr>
            <a:r>
              <a:rPr lang="hu-HU" altLang="hu-HU" sz="2800" b="1" dirty="0">
                <a:solidFill>
                  <a:srgbClr val="0033CC"/>
                </a:solidFill>
              </a:rPr>
              <a:t> zsarnok</a:t>
            </a:r>
          </a:p>
          <a:p>
            <a:pPr eaLnBrk="1" hangingPunct="1">
              <a:defRPr/>
            </a:pPr>
            <a:r>
              <a:rPr lang="hu-HU" altLang="hu-HU" sz="2800" b="1" dirty="0">
                <a:solidFill>
                  <a:srgbClr val="0033CC"/>
                </a:solidFill>
              </a:rPr>
              <a:t> hatalomra vágyó</a:t>
            </a:r>
          </a:p>
          <a:p>
            <a:pPr eaLnBrk="1" hangingPunct="1">
              <a:defRPr/>
            </a:pPr>
            <a:r>
              <a:rPr lang="hu-HU" altLang="hu-HU" sz="2800" b="1" dirty="0">
                <a:solidFill>
                  <a:srgbClr val="0033CC"/>
                </a:solidFill>
              </a:rPr>
              <a:t> önző</a:t>
            </a:r>
          </a:p>
          <a:p>
            <a:pPr eaLnBrk="1" hangingPunct="1">
              <a:defRPr/>
            </a:pPr>
            <a:r>
              <a:rPr lang="hu-HU" altLang="hu-HU" sz="2800" b="1" dirty="0">
                <a:solidFill>
                  <a:srgbClr val="0033CC"/>
                </a:solidFill>
              </a:rPr>
              <a:t> erőszakos</a:t>
            </a:r>
          </a:p>
          <a:p>
            <a:pPr eaLnBrk="1" hangingPunct="1">
              <a:defRPr/>
            </a:pPr>
            <a:r>
              <a:rPr lang="hu-HU" altLang="hu-HU" sz="2800" b="1" dirty="0">
                <a:solidFill>
                  <a:srgbClr val="0033CC"/>
                </a:solidFill>
              </a:rPr>
              <a:t> fölényes</a:t>
            </a:r>
          </a:p>
          <a:p>
            <a:pPr eaLnBrk="1" hangingPunct="1">
              <a:defRPr/>
            </a:pPr>
            <a:r>
              <a:rPr lang="hu-HU" altLang="hu-HU" sz="2800" b="1" dirty="0">
                <a:solidFill>
                  <a:srgbClr val="0033CC"/>
                </a:solidFill>
              </a:rPr>
              <a:t> mereven gondolkodó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hu-HU" altLang="hu-HU" sz="2800" b="1" dirty="0">
              <a:solidFill>
                <a:srgbClr val="0033CC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7215A9C8-F27F-442E-883C-960215B719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08175" y="188913"/>
            <a:ext cx="7086600" cy="1511300"/>
          </a:xfrm>
        </p:spPr>
        <p:txBody>
          <a:bodyPr/>
          <a:lstStyle/>
          <a:p>
            <a:pPr eaLnBrk="1" hangingPunct="1">
              <a:defRPr/>
            </a:pPr>
            <a:r>
              <a:rPr lang="hu-HU" altLang="hu-HU" b="1" dirty="0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II. SUGÁR  </a:t>
            </a:r>
            <a:br>
              <a:rPr lang="hu-HU" altLang="hu-HU" b="1" dirty="0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hu-HU" altLang="hu-HU" b="1" dirty="0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    „</a:t>
            </a:r>
            <a:r>
              <a:rPr lang="hu-HU" altLang="hu-HU" b="1" dirty="0">
                <a:solidFill>
                  <a:schemeClr val="bg2"/>
                </a:solidFill>
              </a:rPr>
              <a:t>egység, emberbarátság”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0C8BE549-FFC5-4353-BD18-2C6B6B1CE5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63713" y="1773238"/>
            <a:ext cx="7200900" cy="4608512"/>
          </a:xfrm>
        </p:spPr>
        <p:txBody>
          <a:bodyPr/>
          <a:lstStyle/>
          <a:p>
            <a:pPr eaLnBrk="1" hangingPunct="1"/>
            <a:r>
              <a:rPr lang="hu-HU" altLang="hu-HU" sz="2800" b="1">
                <a:solidFill>
                  <a:schemeClr val="bg2"/>
                </a:solidFill>
              </a:rPr>
              <a:t>Szeretet</a:t>
            </a:r>
          </a:p>
          <a:p>
            <a:pPr eaLnBrk="1" hangingPunct="1"/>
            <a:r>
              <a:rPr lang="hu-HU" altLang="hu-HU" sz="2800" b="1">
                <a:solidFill>
                  <a:schemeClr val="bg2"/>
                </a:solidFill>
              </a:rPr>
              <a:t>Szeretete – egyetemes szeretet</a:t>
            </a:r>
          </a:p>
          <a:p>
            <a:pPr eaLnBrk="1" hangingPunct="1"/>
            <a:r>
              <a:rPr lang="hu-HU" altLang="hu-HU" sz="2800" b="1">
                <a:solidFill>
                  <a:schemeClr val="bg2"/>
                </a:solidFill>
              </a:rPr>
              <a:t>Egység, testvériség (több mint az együttműködés) –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hu-HU" altLang="hu-HU" sz="2800" b="1">
                <a:solidFill>
                  <a:schemeClr val="bg2"/>
                </a:solidFill>
              </a:rPr>
              <a:t>				az egység megtapasztalása</a:t>
            </a:r>
          </a:p>
          <a:p>
            <a:pPr eaLnBrk="1" hangingPunct="1"/>
            <a:r>
              <a:rPr lang="hu-HU" altLang="hu-HU" sz="2800" b="1">
                <a:solidFill>
                  <a:schemeClr val="bg2"/>
                </a:solidFill>
              </a:rPr>
              <a:t>Eszményi apa, anya, állampolgár stb… az emberiség testvére</a:t>
            </a:r>
          </a:p>
          <a:p>
            <a:pPr eaLnBrk="1" hangingPunct="1"/>
            <a:r>
              <a:rPr lang="hu-HU" altLang="hu-HU" sz="2800" b="1">
                <a:solidFill>
                  <a:schemeClr val="bg2"/>
                </a:solidFill>
              </a:rPr>
              <a:t>Akkor boldog, ha más boldog</a:t>
            </a:r>
          </a:p>
          <a:p>
            <a:pPr eaLnBrk="1" hangingPunct="1"/>
            <a:r>
              <a:rPr lang="hu-HU" altLang="hu-HU" sz="2800" b="1">
                <a:solidFill>
                  <a:schemeClr val="bg2"/>
                </a:solidFill>
              </a:rPr>
              <a:t>Önzetlen, áldozatos, bajtársias, testvéries</a:t>
            </a:r>
          </a:p>
          <a:p>
            <a:pPr eaLnBrk="1" hangingPunct="1"/>
            <a:endParaRPr lang="hu-HU" altLang="hu-HU" sz="2800" b="1">
              <a:solidFill>
                <a:schemeClr val="bg2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EAEAEA"/>
      </a:lt1>
      <a:dk2>
        <a:srgbClr val="00763B"/>
      </a:dk2>
      <a:lt2>
        <a:srgbClr val="FFFFCC"/>
      </a:lt2>
      <a:accent1>
        <a:srgbClr val="CC6600"/>
      </a:accent1>
      <a:accent2>
        <a:srgbClr val="FF9900"/>
      </a:accent2>
      <a:accent3>
        <a:srgbClr val="AABDAF"/>
      </a:accent3>
      <a:accent4>
        <a:srgbClr val="C8C8C8"/>
      </a:accent4>
      <a:accent5>
        <a:srgbClr val="E2B8AA"/>
      </a:accent5>
      <a:accent6>
        <a:srgbClr val="E78A00"/>
      </a:accent6>
      <a:hlink>
        <a:srgbClr val="CC3300"/>
      </a:hlink>
      <a:folHlink>
        <a:srgbClr val="71BB96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hu-HU" altLang="hu-H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hu-HU" altLang="hu-H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EAEAEA"/>
        </a:lt1>
        <a:dk2>
          <a:srgbClr val="00763B"/>
        </a:dk2>
        <a:lt2>
          <a:srgbClr val="FFFFCC"/>
        </a:lt2>
        <a:accent1>
          <a:srgbClr val="CC6600"/>
        </a:accent1>
        <a:accent2>
          <a:srgbClr val="FF9900"/>
        </a:accent2>
        <a:accent3>
          <a:srgbClr val="AABDAF"/>
        </a:accent3>
        <a:accent4>
          <a:srgbClr val="C8C8C8"/>
        </a:accent4>
        <a:accent5>
          <a:srgbClr val="E2B8AA"/>
        </a:accent5>
        <a:accent6>
          <a:srgbClr val="E78A00"/>
        </a:accent6>
        <a:hlink>
          <a:srgbClr val="CC3300"/>
        </a:hlink>
        <a:folHlink>
          <a:srgbClr val="71BB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6633"/>
        </a:dk2>
        <a:lt2>
          <a:srgbClr val="FFFFFF"/>
        </a:lt2>
        <a:accent1>
          <a:srgbClr val="009999"/>
        </a:accent1>
        <a:accent2>
          <a:srgbClr val="8263A2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755992"/>
        </a:accent6>
        <a:hlink>
          <a:srgbClr val="0665C6"/>
        </a:hlink>
        <a:folHlink>
          <a:srgbClr val="71BB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271A0D"/>
        </a:dk1>
        <a:lt1>
          <a:srgbClr val="EAEAEA"/>
        </a:lt1>
        <a:dk2>
          <a:srgbClr val="996633"/>
        </a:dk2>
        <a:lt2>
          <a:srgbClr val="FFFFCC"/>
        </a:lt2>
        <a:accent1>
          <a:srgbClr val="CC6600"/>
        </a:accent1>
        <a:accent2>
          <a:srgbClr val="FF9900"/>
        </a:accent2>
        <a:accent3>
          <a:srgbClr val="CAB8AD"/>
        </a:accent3>
        <a:accent4>
          <a:srgbClr val="C8C8C8"/>
        </a:accent4>
        <a:accent5>
          <a:srgbClr val="E2B8AA"/>
        </a:accent5>
        <a:accent6>
          <a:srgbClr val="E78A00"/>
        </a:accent6>
        <a:hlink>
          <a:srgbClr val="CC3300"/>
        </a:hlink>
        <a:folHlink>
          <a:srgbClr val="CA956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1428"/>
        </a:dk1>
        <a:lt1>
          <a:srgbClr val="DDDDDD"/>
        </a:lt1>
        <a:dk2>
          <a:srgbClr val="336699"/>
        </a:dk2>
        <a:lt2>
          <a:srgbClr val="CCFFCC"/>
        </a:lt2>
        <a:accent1>
          <a:srgbClr val="009999"/>
        </a:accent1>
        <a:accent2>
          <a:srgbClr val="8263A2"/>
        </a:accent2>
        <a:accent3>
          <a:srgbClr val="ADB8CA"/>
        </a:accent3>
        <a:accent4>
          <a:srgbClr val="BDBDBD"/>
        </a:accent4>
        <a:accent5>
          <a:srgbClr val="AACACA"/>
        </a:accent5>
        <a:accent6>
          <a:srgbClr val="755992"/>
        </a:accent6>
        <a:hlink>
          <a:srgbClr val="0665C6"/>
        </a:hlink>
        <a:folHlink>
          <a:srgbClr val="699BC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Business Plan</Template>
  <TotalTime>1101</TotalTime>
  <Words>1541</Words>
  <Application>Microsoft Office PowerPoint</Application>
  <PresentationFormat>Diavetítés a képernyőre (4:3 oldalarány)</PresentationFormat>
  <Paragraphs>346</Paragraphs>
  <Slides>38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38</vt:i4>
      </vt:variant>
    </vt:vector>
  </HeadingPairs>
  <TitlesOfParts>
    <vt:vector size="43" baseType="lpstr">
      <vt:lpstr>Times New Roman</vt:lpstr>
      <vt:lpstr>Arial</vt:lpstr>
      <vt:lpstr>Wingdings</vt:lpstr>
      <vt:lpstr>Calibri</vt:lpstr>
      <vt:lpstr>Default Design</vt:lpstr>
      <vt:lpstr>A 7 SUGÁRNAK MEGFELELŐ 7 EMBERTÍPUS</vt:lpstr>
      <vt:lpstr>BEVEZETÉS </vt:lpstr>
      <vt:lpstr>A SUGARAKNAK MEGFELELŐ EMBERTÍPUSOK</vt:lpstr>
      <vt:lpstr>I. SUGÁR  „szabadság”, „erő”</vt:lpstr>
      <vt:lpstr>I. SUGÁR  „szabadság”, „erő”</vt:lpstr>
      <vt:lpstr>I. SUGÁR  „szabadság”, „erő”</vt:lpstr>
      <vt:lpstr>SUGÁR          Jellemző állata: a teve</vt:lpstr>
      <vt:lpstr>I. SUGÁR  -  HIBÁK</vt:lpstr>
      <vt:lpstr>II. SUGÁR         „egység, emberbarátság”</vt:lpstr>
      <vt:lpstr>II. SUGÁR         „egység, emberbarátság”</vt:lpstr>
      <vt:lpstr>II. SUGÁR         „egység, emberbarátság”</vt:lpstr>
      <vt:lpstr>II. SUGÁR       Jellemző állata: a tehén</vt:lpstr>
      <vt:lpstr>II. SUGÁR  -  HIBÁK</vt:lpstr>
      <vt:lpstr>III. SUGÁR     „megértés”</vt:lpstr>
      <vt:lpstr>III. SUGÁR      „megértés”</vt:lpstr>
      <vt:lpstr>III. SUGÁR   „megértés”</vt:lpstr>
      <vt:lpstr>III. SUGÁR       Jellemző állata: az elefánt</vt:lpstr>
      <vt:lpstr>III. SUGÁR  -  HIBÁK</vt:lpstr>
      <vt:lpstr>IV. SUGÁR        „harmónia”</vt:lpstr>
      <vt:lpstr>IV. SUGÁR     „harmónia”</vt:lpstr>
      <vt:lpstr>IV. SUGÁR       Jellemző állata: a majom</vt:lpstr>
      <vt:lpstr>IV. SUGÁR  -  HIBÁK</vt:lpstr>
      <vt:lpstr>V. SUGÁR „igazság, tudomány”</vt:lpstr>
      <vt:lpstr>V. SUGÁR „igazság, tudomány”</vt:lpstr>
      <vt:lpstr>V. SUGÁR      Jellemző állata: a ló</vt:lpstr>
      <vt:lpstr>V. SUGÁR  -  HIBÁK</vt:lpstr>
      <vt:lpstr>VI. SUGÁR      „jóság”</vt:lpstr>
      <vt:lpstr>VI. SUGÁR      „jóság”</vt:lpstr>
      <vt:lpstr>VI. SUGÁR       Jellemző állata: a kutya</vt:lpstr>
      <vt:lpstr>VI. SUGÁR  -  HIBÁK</vt:lpstr>
      <vt:lpstr>VII. SUGÁR       „szépség”</vt:lpstr>
      <vt:lpstr>VII. SUGÁR       „szépség”</vt:lpstr>
      <vt:lpstr>VII. SUGÁR        Jellemző állata: a macska</vt:lpstr>
      <vt:lpstr>VII. SUGÁR  -  HIBÁK</vt:lpstr>
      <vt:lpstr>HA MŰKÖDIK…</vt:lpstr>
      <vt:lpstr>HA TANÍT…</vt:lpstr>
      <vt:lpstr>A MŰVÉSZETBEN…</vt:lpstr>
      <vt:lpstr>PowerPoint-bemutató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7 SUGÁR – A 7 EMBERTÍPUS</dc:title>
  <dc:creator>Szabari János</dc:creator>
  <cp:lastModifiedBy>János Szabari</cp:lastModifiedBy>
  <cp:revision>124</cp:revision>
  <dcterms:created xsi:type="dcterms:W3CDTF">2006-03-13T17:29:55Z</dcterms:created>
  <dcterms:modified xsi:type="dcterms:W3CDTF">2019-01-30T17:11:20Z</dcterms:modified>
</cp:coreProperties>
</file>