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16" r:id="rId2"/>
    <p:sldMasterId id="2147483753" r:id="rId3"/>
    <p:sldMasterId id="2147483765" r:id="rId4"/>
    <p:sldMasterId id="2147483777" r:id="rId5"/>
  </p:sldMasterIdLst>
  <p:notesMasterIdLst>
    <p:notesMasterId r:id="rId24"/>
  </p:notesMasterIdLst>
  <p:sldIdLst>
    <p:sldId id="331" r:id="rId6"/>
    <p:sldId id="278" r:id="rId7"/>
    <p:sldId id="279" r:id="rId8"/>
    <p:sldId id="280" r:id="rId9"/>
    <p:sldId id="333" r:id="rId10"/>
    <p:sldId id="338" r:id="rId11"/>
    <p:sldId id="339" r:id="rId12"/>
    <p:sldId id="340" r:id="rId13"/>
    <p:sldId id="334" r:id="rId14"/>
    <p:sldId id="335" r:id="rId15"/>
    <p:sldId id="337" r:id="rId16"/>
    <p:sldId id="336" r:id="rId17"/>
    <p:sldId id="326" r:id="rId18"/>
    <p:sldId id="332" r:id="rId19"/>
    <p:sldId id="327" r:id="rId20"/>
    <p:sldId id="328" r:id="rId21"/>
    <p:sldId id="329" r:id="rId22"/>
    <p:sldId id="267" r:id="rId2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0B4"/>
    <a:srgbClr val="0ECFF6"/>
    <a:srgbClr val="CCFF99"/>
    <a:srgbClr val="78BCAC"/>
    <a:srgbClr val="B65ECE"/>
    <a:srgbClr val="FF2D9B"/>
    <a:srgbClr val="AE43E9"/>
    <a:srgbClr val="FF66CC"/>
    <a:srgbClr val="FF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9136D-5ABA-4127-B91B-216536F9AAB4}" type="datetimeFigureOut">
              <a:rPr lang="hu-HU" smtClean="0"/>
              <a:t>2019. 01. 24.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B7C3A-C2E6-46E7-A9B3-19C04E9123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71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1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6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6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728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75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11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00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08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95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15954B-846B-401D-ABED-500BF61DD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6EC47B0-DEBD-41A6-A78A-68DF1B211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C2ACCC-7160-4ABC-8003-5F7FFBEA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43945CE-56EE-4477-894D-035ACC83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9BAF75-C955-4871-AC62-4D265009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92AEF-A4A7-4B31-B1C9-77492BF57032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65559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B99EE1-30BC-498D-9C83-44BBA910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1B4385-9C0F-437A-9793-9C13091B3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17007A8-034D-4C41-AB73-CEE17702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271D218-41EF-4535-9532-F3994BD5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8D20E79-37E9-4D7A-868A-28B610A7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146-23E7-4CB9-B03C-139FE802E6D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7064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04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C2480E-6A5F-4E1A-BE82-7AFB6F0D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B459566-1D3E-4A96-97BE-29D11FCEE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EE05B6-EB0D-4D56-BDCD-C5590D2C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E8F9CF2-F9F0-49E5-AD11-26B190A9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7266E7D-18E3-4589-BD1F-4478BE42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4EE0A-B09F-465D-B69E-6E5D058B078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25925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26C1FD-2F87-414E-A130-3C1053D1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E7DDF4-9A05-464F-9D09-FAB1DC6FB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E141CA4-ECD5-442D-9FBC-6E6A5FE55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718E7F5-3F60-407E-B74B-0754E6F5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83567F5-22B7-4A40-8B1F-D1E5FA17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3C96F56-1407-4622-B0BF-891E2E31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DEAA0-EADF-4CA4-ADB9-BDF87FB2383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04017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6883CB-9D85-4538-A793-6C808D990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667A6DE-4E20-4299-B39B-A2221AE9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35BADEE-DE04-4FB5-A71B-239D6E177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670F2C0-FC42-46CD-A6B0-023C3F3DE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720DE71-0307-4A87-9491-2CF59A83E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D3A823-A646-487E-AA56-F57DA42E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B750252-77BF-48D2-9B46-CA0EC745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8EDE76F-0FE9-4BD0-B6D9-3E86704A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8E398-A6A0-4B63-A3C1-FAA7DF7508C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218550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253BEE-6ABA-4152-A5E6-E99E51CC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7AC0AB9-9F51-4F91-BFC5-FD915CB16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1D0D5A0-59D8-448F-8182-CCD1C483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C98EEA9-CD14-4E1A-A289-51897A6F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852C1-3882-4786-97F6-42ECAC237CEC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35936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5409398-F844-4514-A4CA-AF29A0EA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AED3AE3-5538-4233-8205-374E7EBC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7FD187D-E3C6-4CE4-8B7D-DDFB7E68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833D6-B4B3-46BE-8E2B-43100C369AF6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3032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622053-C205-46A8-A5B9-19925E6F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07F4B2-101F-4943-91CE-07745492B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BD06003-D16C-4C78-A12F-F864AE3C1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05E559A-53B4-4147-B62B-CB28659F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1109F2E-56A9-4500-9629-DAFC334CE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0DA6615-2F81-4944-AF68-30F4CF22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BAD39-2828-4FCB-B39B-FC4A108BFD55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409156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7DC0AD-51C2-46B0-B582-C237F0FC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B6DC0A7-7E80-4750-9BAC-88773F101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3F045EB-D000-4F42-965C-5BC8D6064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01DA17D-6B9E-4851-9743-DF9A96B4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D52CB82-2DB8-4261-AE90-507CC8C4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23689AF-387A-4969-8B29-7B1C9D68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3D9B9-7A7F-4CC4-8B45-F4136A3DD2B1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5846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A9CB5A-DE4E-4CF1-B001-AE9B4D8D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8D1A28C-1E69-4F45-B247-1C1A390D1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E0A73E-0F21-4E36-BF7A-52C514A5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418274-294B-4871-8247-334826E5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A0A2C73-DF54-44B5-8BC2-2BEB5088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3C60B-1ADD-427B-A338-8EC5B200319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032981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D4C876B-915F-42D7-AE9B-6EEF9E063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C0F72B9-9040-43E2-83E3-89FFD53B2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917CE63-3C67-46C2-9AC4-CACA6CC4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BE57CD1-FA78-4767-815D-8DBC5C30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DE5A071-8055-4872-8E45-81226813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4F716-D589-4EA6-BEFE-F4D7BCBCED0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871853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58F170-6B0C-46EA-88A3-616DC61B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9AF4AE-D0E5-42D1-8DC3-029006BCAFA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Online kép helye 3">
            <a:extLst>
              <a:ext uri="{FF2B5EF4-FFF2-40B4-BE49-F238E27FC236}">
                <a16:creationId xmlns:a16="http://schemas.microsoft.com/office/drawing/2014/main" id="{FA390C27-6A42-4DF9-A725-68500278F416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D0E0CA1-EEB4-4DF5-8E57-EEC9219F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4655DF-69A5-4F67-BC80-3B03D2165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348259A-B9DF-4D53-B095-9380DB23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AAAB3F-7C66-402A-BC43-BC283A969E71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7530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1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575C4-2F09-43EC-8E3C-D3F5E9DF9C22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067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EE723-8953-4C53-B32B-62C974E8CF48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4832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5CE44-2740-462C-ACDD-DCDE26761DA7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857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6BE0C-7583-46DE-9D97-6A298769E817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0799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9CC95-4E57-468F-ABE8-7A1F689F1914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27627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3DC02-09AB-414B-8A87-79F714F17C24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67707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0F5A8-D837-4B11-95AF-94FD419A939D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10349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8305-0E73-4F61-B1B9-0FD262B94C92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69492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695F8-F20B-4AD8-97A5-A50133083A91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33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9F219-FAE1-4434-A758-6BF30DAF5A6C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8814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209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EDF3D-35CC-48A6-95B8-D1E82310A940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90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39DC8550-996C-40B8-99D7-A279431BF34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6C10A93C-E4D4-4073-B835-6EF985BDDA7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altLang="hu-HU" noProof="0"/>
              <a:t>Alcím mintájának szerkesztése</a:t>
            </a:r>
          </a:p>
        </p:txBody>
      </p:sp>
      <p:sp>
        <p:nvSpPr>
          <p:cNvPr id="159748" name="Freeform 4">
            <a:extLst>
              <a:ext uri="{FF2B5EF4-FFF2-40B4-BE49-F238E27FC236}">
                <a16:creationId xmlns:a16="http://schemas.microsoft.com/office/drawing/2014/main" id="{8977B2D5-7F9E-4CA6-8F15-CF8F0F5B8EB0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967E0273-136B-4CF8-9D6D-D69C3C73F0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A6B1392C-AB2D-4A7F-80D2-80B2B8D2BB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411AF9-2882-4C0E-86A9-1A9CC54FA709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159751" name="Rectangle 7">
            <a:extLst>
              <a:ext uri="{FF2B5EF4-FFF2-40B4-BE49-F238E27FC236}">
                <a16:creationId xmlns:a16="http://schemas.microsoft.com/office/drawing/2014/main" id="{B9792CD2-EB42-4409-A753-62EABD6B5BF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695440"/>
      </p:ext>
    </p:extLst>
  </p:cSld>
  <p:clrMapOvr>
    <a:masterClrMapping/>
  </p:clrMapOvr>
  <p:transition spd="slow">
    <p:checke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A9140B-BDEA-4644-83DF-6A76C906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8505A7-9CA7-4625-85D1-DFE4A233C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EAE55E-F4DB-4F0F-A4E1-1FEAC1FE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78830-51DE-4768-9236-8FB4F9CB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F53FF1-E6D2-41D6-8096-B8A67F29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0B598-18CA-46A9-A07C-A253775F127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1630007"/>
      </p:ext>
    </p:extLst>
  </p:cSld>
  <p:clrMapOvr>
    <a:masterClrMapping/>
  </p:clrMapOvr>
  <p:transition spd="slow">
    <p:checke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3FF26B-1552-4C25-89C5-55ECA1AC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F2E8F36-DACA-4F8D-A2AD-1F6B051D3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1E198A-8017-458A-A13A-BD4CF3BCB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0B324CD-00AE-401F-B0D3-BCCE14BC3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81E4E77-6DD2-442D-AF81-1C48259C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2A896-7A7B-4758-8F71-CFF2F60A92F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38053901"/>
      </p:ext>
    </p:extLst>
  </p:cSld>
  <p:clrMapOvr>
    <a:masterClrMapping/>
  </p:clrMapOvr>
  <p:transition spd="slow">
    <p:checke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81FB11-B5A9-4E4E-80BB-CB7F9DCC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5852C4-33A1-4518-AD87-0997904C0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7D82259-80D7-49D5-9814-300686B61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8010178-A69A-497A-9A01-413E07F5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9F2FA48-178A-48C7-A0D5-AA1EC4BD9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BED2647-B901-4445-8D0E-FDEF326B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41A35-7E6D-48C4-8356-FC35541D477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69236795"/>
      </p:ext>
    </p:extLst>
  </p:cSld>
  <p:clrMapOvr>
    <a:masterClrMapping/>
  </p:clrMapOvr>
  <p:transition spd="slow">
    <p:checke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08FB3F-A34C-4149-877F-0207693D3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34EEE1A-8B5D-4D9E-B1F3-C80628B9F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7BBB93A-71D9-442C-8863-09DD3F0EA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CAD83DE-0458-43A4-8640-FF68B2DE3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4E7290F-CAB9-4690-8E7F-C04E6393A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E5280E6-67D1-4316-A0D5-DC727309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C965F05-E0F6-44F5-B370-984BE1AE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AB5789B-A5FF-4581-BE27-7574BC63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508C6-C824-4408-85AB-0FF1A2DF204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69557725"/>
      </p:ext>
    </p:extLst>
  </p:cSld>
  <p:clrMapOvr>
    <a:masterClrMapping/>
  </p:clrMapOvr>
  <p:transition spd="slow">
    <p:checke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8C8356-3A34-4E57-8949-CC9BF8E4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36AC10A-E9E3-4193-9DF1-A5B00A089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B3279FF-DDC1-48F6-9157-BB52D51C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F862D9A-6D90-492E-8195-F3442B55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EBE70-BD54-48FF-B675-902F017DAC8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710772"/>
      </p:ext>
    </p:extLst>
  </p:cSld>
  <p:clrMapOvr>
    <a:masterClrMapping/>
  </p:clrMapOvr>
  <p:transition spd="slow">
    <p:checke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08424AC-3819-47E7-AE5C-1C65136B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A050878-4117-469A-96EF-7A76D574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D9BA94B-540E-4973-8EE9-0BA426BC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CE780-01EE-4EE8-988D-6BF29E3BD58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03759417"/>
      </p:ext>
    </p:extLst>
  </p:cSld>
  <p:clrMapOvr>
    <a:masterClrMapping/>
  </p:clrMapOvr>
  <p:transition spd="slow">
    <p:checke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F6F2D2-7BC7-46D1-B35D-82BD084B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3B1FC7-498D-4719-8145-B7292B6AB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DD2DFF7-C35D-446B-AD8D-B4F095AED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CC0A004-F89D-4CE0-B5C6-01BFD7EE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3202289-8D56-4831-937B-386F37A8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3DFCB4E-5C8F-447F-BBE0-5B9B5DCD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D089A-E97B-4B22-9CA2-CFF3CFFB9C7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87436557"/>
      </p:ext>
    </p:extLst>
  </p:cSld>
  <p:clrMapOvr>
    <a:masterClrMapping/>
  </p:clrMapOvr>
  <p:transition spd="slow">
    <p:checke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E08FFC-2137-4939-8259-83CA7CB3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596222B-A10E-4806-9D76-9A64F788F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DDD4916-FBA7-4294-B7A1-4BDDE03E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900C9D7-BFD8-4C4A-9FB2-080E8714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440C27B-9A74-4BCD-8829-A141802A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EA998FA-4C3B-4852-BE82-DBD8932E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5DCA8-39A1-43F6-847A-FBB0F49FD74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18163347"/>
      </p:ext>
    </p:extLst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98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FBF80B-43C3-47D4-9DA6-F883377E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B085898-BF03-41EA-895E-B26673D9F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1948FB6-ADA8-4D5A-879F-CA9D1730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D07E855-3D51-468D-99B9-A0EDC1B7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02A499-6DA8-4944-81FA-ED777E9E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4480C-0B7A-4650-86ED-0A9C7B91BBC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79022330"/>
      </p:ext>
    </p:extLst>
  </p:cSld>
  <p:clrMapOvr>
    <a:masterClrMapping/>
  </p:clrMapOvr>
  <p:transition spd="slow">
    <p:checke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3FE057E-3374-4528-B035-908E73254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E0B7145-167B-49D5-ABE4-415DF5F69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4714E38-4E60-4737-8D7B-7918A7EF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54E383-1130-493C-835F-10FD7FA6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2C383B-C868-4D2F-AD4E-055F2265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91B2F-52FE-44E6-993F-6ED4D5E5295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69155489"/>
      </p:ext>
    </p:extLst>
  </p:cSld>
  <p:clrMapOvr>
    <a:masterClrMapping/>
  </p:clrMapOvr>
  <p:transition spd="slow">
    <p:checke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548D682-4036-4EF6-B15F-B9190DD8810A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952EB934-5936-4CF8-A4F6-ED9CD914CD7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78B2DE9A-8ECD-4DB2-A487-E336FF981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6570C7E-1CFB-47AC-BD02-70F22F690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D15BE4BE-BC79-44CF-9030-CE1412E719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>
                <a:extLst>
                  <a:ext uri="{FF2B5EF4-FFF2-40B4-BE49-F238E27FC236}">
                    <a16:creationId xmlns:a16="http://schemas.microsoft.com/office/drawing/2014/main" id="{3A98D415-46FA-4904-BFF3-E8D778B08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hu-HU" altLang="hu-HU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A1EC3DAF-740B-40AA-953F-020A44998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BFCD6E4C-FF9D-4EF2-B3D8-FD06BD398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2088DDC9-C7AB-4001-859C-695C79CB0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5DA73A1-E200-46B7-933F-A27F372B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/>
            </a:p>
          </p:txBody>
        </p:sp>
      </p:grpSp>
      <p:sp>
        <p:nvSpPr>
          <p:cNvPr id="24588" name="Rectangle 12">
            <a:extLst>
              <a:ext uri="{FF2B5EF4-FFF2-40B4-BE49-F238E27FC236}">
                <a16:creationId xmlns:a16="http://schemas.microsoft.com/office/drawing/2014/main" id="{EE28843E-7781-4B61-B209-BB4B07D0479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  <p:sp>
        <p:nvSpPr>
          <p:cNvPr id="24589" name="Rectangle 13">
            <a:extLst>
              <a:ext uri="{FF2B5EF4-FFF2-40B4-BE49-F238E27FC236}">
                <a16:creationId xmlns:a16="http://schemas.microsoft.com/office/drawing/2014/main" id="{55174316-A966-4429-B822-5BA513269FA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u-HU" altLang="hu-HU" noProof="0"/>
              <a:t>Alcím mintájának szerkesztése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07CD65F0-2A88-4607-8304-05B36C2A3DF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FF909534-BF22-4804-BCCF-5EF701FC7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2D955004-224B-4593-A7C2-CE7E992C0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5EF8-924F-4B78-8946-3C0547CE82D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94435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98F73D-ABF6-42C2-A1FE-EDD475FA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A28EFD-AEDB-431B-87FC-2C2947AE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B7536D4-6293-4281-8428-37593CBDF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56CBD28-7B4F-4A1A-A671-0F33CECB4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B9DB8D7-711F-4E9D-A10B-DD27A0B49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9CA2E-7092-4A44-8F0F-94FBBF3C448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515327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553520-E89C-409D-8F73-B909B1D3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9DB6AC4-8D3D-48EA-9FA7-1AC30D061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A48BC55-E97B-49FF-8040-0F4EFE19A9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8211AB07-8F6E-4D8E-B687-604855D185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07BCE58-9352-4EB1-94F3-08625FA46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D7C8E-4F7F-4AD5-9028-1077B3B2C5D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40772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B3BDC3-79EE-4B1E-BAC7-CBD99433F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AEA887-84C7-4018-82BF-3FB0FDFA4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8012A53-38EB-4EE5-8956-BDAFFC104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F200CE2-C626-475F-B6AD-D33FCEA358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2D69AB1-E314-46A6-AA02-499A76BDD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6075E2C1-A750-49DA-871E-4A98228D7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D94BF-F98A-4264-84F7-3A7A9620B8D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43485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279810-C75C-492A-9B3C-E598A7DE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73003DB-B9B8-4777-BA4C-9164C8886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09B1A03-D471-4FE9-BA08-8B8D8E3C7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09BE9F2-C4A4-492F-96FC-2E6D9C840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FC06132-7C5B-46D3-9CC3-92989AF75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9F3E8EA-1BCB-4268-A60B-7B1DFE8861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8505940-F084-4184-8347-0A0C96B15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FDEDCC1-1D3E-4AD6-8811-6F821A9EF4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6C1E-3BAD-4B94-8E87-84052419C02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76789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5E54EA-BD5C-43B1-BD38-AF622216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67807BAA-3FBB-4FDB-AE12-80DBF83DD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F9FFEFC2-B9A0-4C9A-9DE1-C3B00E2DAE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2A1A4AA-7B07-4B3A-8E50-E28B8C7F7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1D1DD-E2AF-4FDC-B51B-7B1330472C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52350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5160DE8E-DA7A-46AA-8BBB-A9EF7732E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C15B826F-2EAD-4253-BCDF-0668A35B73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FC2577AC-4194-4E83-97B0-6EBB1596A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F7249-BCC9-4ADA-A06A-32645533418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054102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EAF6F-BE57-4721-85BD-2A62A62F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0EC902-EB57-4BE5-A3CA-51D9F48F9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2357D07-E5A5-47CE-8EC8-B7366FFDE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CF7E4AB-EE7C-4398-B0BA-85737F2B2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E456652-04A6-452B-BD40-544E839E9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BED6859-78FD-4022-B08F-5E271B9FF7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21CCE-3356-4880-A5C0-08576AD1FB8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4770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96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E1F1C8-B7B6-4A01-9ADD-1299078A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09B8A89-46F1-4156-B87E-E6EE8B1D9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0C9723B-678D-41BA-8CBE-2E78565BA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AAE3620-E64C-4D01-8F59-36545CFD8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0909FD55-6F98-4EC3-8553-1C526B882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C80A122-FDF3-4230-A674-30B31AD72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AE233-4232-439F-AA10-D6C69089E6F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80233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54998A-E5E1-457E-A936-634C2F1D5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ACF8DBC-5990-4716-BEDB-427ED5109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FB867AB-4532-4E2D-A1B7-A29D0A215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94EEE86-8D76-4D33-9CAA-CBA77D8D83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3CBB42D-FE10-4B94-8F6C-B379C0F1E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2B2C2-062E-481A-A832-3632B1D66B5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553412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8941C915-414D-4468-8207-2CA4E9553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A7434F2-ED01-4B75-A171-B5EE94B82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C875AA6-2342-4114-81A6-DF0DE5C814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7A1EAFC-9A95-4F3B-9F51-FE5ECC79B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9B05808-42B3-4B16-A82E-09EF8CEC8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F54B2-35D5-43E4-AA98-B55B0453255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156874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E1A818-02AD-4D05-8F4F-540C53FD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>
            <a:extLst>
              <a:ext uri="{FF2B5EF4-FFF2-40B4-BE49-F238E27FC236}">
                <a16:creationId xmlns:a16="http://schemas.microsoft.com/office/drawing/2014/main" id="{CBAE59F9-DAAD-4A11-A73B-D186CB50D985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61988" y="1905000"/>
            <a:ext cx="77724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BFA1585C-63FF-40FF-812C-C6772C890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735946E-6F38-4EA0-A030-3F6B26FE4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049AD4B-209F-40AE-A326-838E0691B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E846-9689-4C19-ADB4-8CADE39E80C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549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3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1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41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9C0B553A-636B-4C66-8B66-315D90426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Mintacím szerkesztése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629F69A7-ED8C-4101-B01F-54498DBB8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Mintaszöveg szerkesztése</a:t>
            </a:r>
          </a:p>
          <a:p>
            <a:pPr lvl="1"/>
            <a:r>
              <a:rPr lang="en-US" altLang="hu-HU"/>
              <a:t>Második szint</a:t>
            </a:r>
          </a:p>
          <a:p>
            <a:pPr lvl="2"/>
            <a:r>
              <a:rPr lang="en-US" altLang="hu-HU"/>
              <a:t>Harmadik szint</a:t>
            </a:r>
          </a:p>
          <a:p>
            <a:pPr lvl="3"/>
            <a:r>
              <a:rPr lang="en-US" altLang="hu-HU"/>
              <a:t>Negyedik szint</a:t>
            </a:r>
          </a:p>
          <a:p>
            <a:pPr lvl="4"/>
            <a:r>
              <a:rPr lang="en-US" altLang="hu-HU"/>
              <a:t>Ötödik szint</a:t>
            </a:r>
          </a:p>
        </p:txBody>
      </p:sp>
      <p:sp>
        <p:nvSpPr>
          <p:cNvPr id="203780" name="Rectangle 4">
            <a:extLst>
              <a:ext uri="{FF2B5EF4-FFF2-40B4-BE49-F238E27FC236}">
                <a16:creationId xmlns:a16="http://schemas.microsoft.com/office/drawing/2014/main" id="{15C58ED6-7F22-4620-BEE9-CFBFCCFFC5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hu-HU"/>
          </a:p>
        </p:txBody>
      </p:sp>
      <p:sp>
        <p:nvSpPr>
          <p:cNvPr id="203781" name="Rectangle 5">
            <a:extLst>
              <a:ext uri="{FF2B5EF4-FFF2-40B4-BE49-F238E27FC236}">
                <a16:creationId xmlns:a16="http://schemas.microsoft.com/office/drawing/2014/main" id="{3E70EE5F-7297-4356-8766-5773740F59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hu-HU"/>
          </a:p>
        </p:txBody>
      </p:sp>
      <p:sp>
        <p:nvSpPr>
          <p:cNvPr id="203782" name="Rectangle 6">
            <a:extLst>
              <a:ext uri="{FF2B5EF4-FFF2-40B4-BE49-F238E27FC236}">
                <a16:creationId xmlns:a16="http://schemas.microsoft.com/office/drawing/2014/main" id="{151E9BE5-9BDE-4CB2-AF24-CD5E4A418C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3AC19F-3626-494B-8581-E6A866FF5B9E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2392491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AE2CA0C7-B298-4492-9002-557688A7A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72602530-40DB-4B5D-9655-A8022CCB5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94E9CF6C-CBE1-4BEF-9F0A-C7E5F582CF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hu-HU" altLang="hu-HU"/>
          </a:p>
        </p:txBody>
      </p:sp>
      <p:sp>
        <p:nvSpPr>
          <p:cNvPr id="158725" name="Rectangle 5">
            <a:extLst>
              <a:ext uri="{FF2B5EF4-FFF2-40B4-BE49-F238E27FC236}">
                <a16:creationId xmlns:a16="http://schemas.microsoft.com/office/drawing/2014/main" id="{B9C2154C-7D1D-4AC1-9AB3-1374179AA5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hu-HU" altLang="hu-HU"/>
          </a:p>
        </p:txBody>
      </p:sp>
      <p:sp>
        <p:nvSpPr>
          <p:cNvPr id="158726" name="Rectangle 6">
            <a:extLst>
              <a:ext uri="{FF2B5EF4-FFF2-40B4-BE49-F238E27FC236}">
                <a16:creationId xmlns:a16="http://schemas.microsoft.com/office/drawing/2014/main" id="{7981A639-9254-46AD-B52E-5804D8B3C2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AC1304E-6DC4-4D02-BB32-40278E1ABBF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381288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spd="slow">
    <p:checker dir="vert"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88682A3-924C-4B9E-BA73-7F8C4594F866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/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0CD892E1-7E75-4E11-8291-F7ED57430CB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2F811207-9323-41F1-BBDD-14665A5D2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46B23568-2722-458F-8FCD-D6488AA3E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5562EF8F-CDF1-4695-8638-DEF2D3059C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037" name="AutoShape 7" descr="Green marble">
                <a:extLst>
                  <a:ext uri="{FF2B5EF4-FFF2-40B4-BE49-F238E27FC236}">
                    <a16:creationId xmlns:a16="http://schemas.microsoft.com/office/drawing/2014/main" id="{15BA95BA-311B-4C95-BE50-972C1FFCA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4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hu-HU" altLang="hu-HU"/>
              </a:p>
            </p:txBody>
          </p:sp>
          <p:sp>
            <p:nvSpPr>
              <p:cNvPr id="1038" name="Freeform 8">
                <a:extLst>
                  <a:ext uri="{FF2B5EF4-FFF2-40B4-BE49-F238E27FC236}">
                    <a16:creationId xmlns:a16="http://schemas.microsoft.com/office/drawing/2014/main" id="{6CE8C9A6-80D8-4FE3-8E5A-1FFD3EDAF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39" name="Freeform 9">
                <a:extLst>
                  <a:ext uri="{FF2B5EF4-FFF2-40B4-BE49-F238E27FC236}">
                    <a16:creationId xmlns:a16="http://schemas.microsoft.com/office/drawing/2014/main" id="{5EC57CF4-5086-458C-8FDA-C1B34298B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40" name="Freeform 10">
                <a:extLst>
                  <a:ext uri="{FF2B5EF4-FFF2-40B4-BE49-F238E27FC236}">
                    <a16:creationId xmlns:a16="http://schemas.microsoft.com/office/drawing/2014/main" id="{D6B850FB-122E-49D8-9C08-2727C992A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3563" name="Rectangle 11">
              <a:extLst>
                <a:ext uri="{FF2B5EF4-FFF2-40B4-BE49-F238E27FC236}">
                  <a16:creationId xmlns:a16="http://schemas.microsoft.com/office/drawing/2014/main" id="{799FF474-55C5-457A-915D-F08785094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hu-HU"/>
            </a:p>
          </p:txBody>
        </p:sp>
      </p:grpSp>
      <p:sp>
        <p:nvSpPr>
          <p:cNvPr id="1028" name="Rectangle 12">
            <a:extLst>
              <a:ext uri="{FF2B5EF4-FFF2-40B4-BE49-F238E27FC236}">
                <a16:creationId xmlns:a16="http://schemas.microsoft.com/office/drawing/2014/main" id="{7F5C8731-3378-4EEE-9A70-F369A1194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9" name="Rectangle 13">
            <a:extLst>
              <a:ext uri="{FF2B5EF4-FFF2-40B4-BE49-F238E27FC236}">
                <a16:creationId xmlns:a16="http://schemas.microsoft.com/office/drawing/2014/main" id="{A719831A-D059-4053-807A-CC0EDD3BE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23566" name="Rectangle 14">
            <a:extLst>
              <a:ext uri="{FF2B5EF4-FFF2-40B4-BE49-F238E27FC236}">
                <a16:creationId xmlns:a16="http://schemas.microsoft.com/office/drawing/2014/main" id="{63E7B547-5927-4589-B896-78C01D3DE3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3567" name="Rectangle 15">
            <a:extLst>
              <a:ext uri="{FF2B5EF4-FFF2-40B4-BE49-F238E27FC236}">
                <a16:creationId xmlns:a16="http://schemas.microsoft.com/office/drawing/2014/main" id="{5743B014-E91F-4263-848E-75C7C6F693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3568" name="Rectangle 16">
            <a:extLst>
              <a:ext uri="{FF2B5EF4-FFF2-40B4-BE49-F238E27FC236}">
                <a16:creationId xmlns:a16="http://schemas.microsoft.com/office/drawing/2014/main" id="{2360EDF2-7746-4D86-ABAB-9C3A503BA4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1CCA467C-9145-4002-B575-AD1CDDF06F4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716744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Ú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5.vml"/><Relationship Id="rId5" Type="http://schemas.openxmlformats.org/officeDocument/2006/relationships/hyperlink" Target="http://www.theosophy.world/" TargetMode="Externa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ozofia.hu/" TargetMode="External"/><Relationship Id="rId2" Type="http://schemas.openxmlformats.org/officeDocument/2006/relationships/hyperlink" Target="mailto:info@teozofia.h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79" y="0"/>
            <a:ext cx="9044609" cy="1143000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>
                <a:solidFill>
                  <a:srgbClr val="002060"/>
                </a:solidFill>
              </a:rPr>
              <a:t>A hét teremtő sugár elmélete és megnyilvánulása a természetben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5BFD128-1424-489D-83D9-ABFDB579FFCA}"/>
              </a:ext>
            </a:extLst>
          </p:cNvPr>
          <p:cNvSpPr/>
          <p:nvPr/>
        </p:nvSpPr>
        <p:spPr>
          <a:xfrm>
            <a:off x="134549" y="4976336"/>
            <a:ext cx="8810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hu-H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A Hét Lény a Napban a Hét Szent Egy, akik önmagukból születtek az Anya-szubsztancia öntőformájában bennrejlő erőtől. Ők küldik ki a Sugaraknak nevezett a hét legfőbb erőt, amelyek a </a:t>
            </a:r>
            <a:r>
              <a:rPr lang="hu-HU" sz="20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Pralaya</a:t>
            </a:r>
            <a:r>
              <a:rPr lang="hu-H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 kezdetén hét új Nappá összpontosulnak a következő Manvantara idejére. Azt az energiát, amelyből ők megszületnek a tudatos létezésbe minden Napban, sokan </a:t>
            </a:r>
            <a:r>
              <a:rPr lang="hu-HU" sz="20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Vishnu-nak</a:t>
            </a:r>
            <a:r>
              <a:rPr lang="hu-H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 nevezik, ami az Abszolút Lélegzete. (Titkos Tanítás)</a:t>
            </a:r>
          </a:p>
        </p:txBody>
      </p:sp>
      <p:pic>
        <p:nvPicPr>
          <p:cNvPr id="6" name="Kép 5" descr="A képen világos, kültéri látható&#10;&#10;Ez egy automatikusan létrehozott leírás.">
            <a:extLst>
              <a:ext uri="{FF2B5EF4-FFF2-40B4-BE49-F238E27FC236}">
                <a16:creationId xmlns:a16="http://schemas.microsoft.com/office/drawing/2014/main" id="{009A7BFA-E3A7-4D02-A383-F53FCA79A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" y="1142999"/>
            <a:ext cx="9123041" cy="39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20818EB-7082-43D9-9010-C577D2D0B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228600"/>
            <a:ext cx="7227887" cy="1447800"/>
          </a:xfrm>
        </p:spPr>
        <p:txBody>
          <a:bodyPr/>
          <a:lstStyle/>
          <a:p>
            <a:pPr eaLnBrk="1" hangingPunct="1"/>
            <a:r>
              <a:rPr lang="hu-HU" altLang="hu-HU" sz="4000" b="1">
                <a:solidFill>
                  <a:srgbClr val="FFFF00"/>
                </a:solidFill>
              </a:rPr>
              <a:t>A 7 PRINCÍPIUM (ALAPELV)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8BC6168-3019-4E60-980D-4512860B8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/>
          </a:p>
        </p:txBody>
      </p:sp>
      <p:graphicFrame>
        <p:nvGraphicFramePr>
          <p:cNvPr id="27730" name="Group 82">
            <a:extLst>
              <a:ext uri="{FF2B5EF4-FFF2-40B4-BE49-F238E27FC236}">
                <a16:creationId xmlns:a16="http://schemas.microsoft.com/office/drawing/2014/main" id="{92E852AA-5526-44E1-B9A5-FF81EEBB8053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628775"/>
          <a:ext cx="8642350" cy="4954728"/>
        </p:xfrm>
        <a:graphic>
          <a:graphicData uri="http://schemas.openxmlformats.org/drawingml/2006/table">
            <a:tbl>
              <a:tblPr/>
              <a:tblGrid>
                <a:gridCol w="4322763">
                  <a:extLst>
                    <a:ext uri="{9D8B030D-6E8A-4147-A177-3AD203B41FA5}">
                      <a16:colId xmlns:a16="http://schemas.microsoft.com/office/drawing/2014/main" val="596527690"/>
                    </a:ext>
                  </a:extLst>
                </a:gridCol>
                <a:gridCol w="4319587">
                  <a:extLst>
                    <a:ext uri="{9D8B030D-6E8A-4147-A177-3AD203B41FA5}">
                      <a16:colId xmlns:a16="http://schemas.microsoft.com/office/drawing/2014/main" val="1732010314"/>
                    </a:ext>
                  </a:extLst>
                </a:gridCol>
              </a:tblGrid>
              <a:tr h="761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PRINCIPIUMOK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ISTEN TULAJDONSÁGAI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AZ EMBERISÉG ESZMÉNYEI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710729"/>
                  </a:ext>
                </a:extLst>
              </a:tr>
              <a:tr h="614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1. ICHCHHA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SZABADSÁG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661339"/>
                  </a:ext>
                </a:extLst>
              </a:tr>
              <a:tr h="611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2. JNÁNA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EGYSÉG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59388"/>
                  </a:ext>
                </a:extLst>
              </a:tr>
              <a:tr h="611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3. KRIYA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MEGÉRTÉS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771353"/>
                  </a:ext>
                </a:extLst>
              </a:tr>
              <a:tr h="6126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4. MÁYA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HARMÓNIA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696031"/>
                  </a:ext>
                </a:extLst>
              </a:tr>
              <a:tr h="6126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5. SATTVA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D2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IGAZSÁG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D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0059"/>
                  </a:ext>
                </a:extLst>
              </a:tr>
              <a:tr h="6126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6. RAJAS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JÓSÁG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585590"/>
                  </a:ext>
                </a:extLst>
              </a:tr>
              <a:tr h="5180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7. TAMAS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SZÉPSÉG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1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2A736F7-7B3C-4CAF-8064-1B4B45867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b="1"/>
              <a:t>BEFELÉ ÉS KIFELÉ </a:t>
            </a:r>
            <a:br>
              <a:rPr lang="hu-HU" altLang="hu-HU" sz="3600" b="1"/>
            </a:br>
            <a:r>
              <a:rPr lang="hu-HU" altLang="hu-HU" sz="3600" b="1"/>
              <a:t>                   KERESŐ ÖSVÉNYEK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2616664-FA4A-4476-BE8C-83A4E1113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hu-HU" altLang="hu-HU"/>
          </a:p>
        </p:txBody>
      </p:sp>
      <p:graphicFrame>
        <p:nvGraphicFramePr>
          <p:cNvPr id="30770" name="Group 50">
            <a:extLst>
              <a:ext uri="{FF2B5EF4-FFF2-40B4-BE49-F238E27FC236}">
                <a16:creationId xmlns:a16="http://schemas.microsoft.com/office/drawing/2014/main" id="{96AB4059-6C88-489E-8617-B1CA8DF3DFD6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628775"/>
          <a:ext cx="8424863" cy="4848225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:a16="http://schemas.microsoft.com/office/drawing/2014/main" val="936690261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857846264"/>
                    </a:ext>
                  </a:extLst>
                </a:gridCol>
                <a:gridCol w="1684337">
                  <a:extLst>
                    <a:ext uri="{9D8B030D-6E8A-4147-A177-3AD203B41FA5}">
                      <a16:colId xmlns:a16="http://schemas.microsoft.com/office/drawing/2014/main" val="2664901170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4009903056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1680548503"/>
                    </a:ext>
                  </a:extLst>
                </a:gridCol>
              </a:tblGrid>
              <a:tr h="158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SZABADSÁG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IGAZSÁG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TUDOMÁNY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C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84217"/>
                  </a:ext>
                </a:extLst>
              </a:tr>
              <a:tr h="163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EGYSÉG,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EMBER-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BARÁTSÁG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HARMÓNIA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JÓSÁG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VALLÁS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309720"/>
                  </a:ext>
                </a:extLst>
              </a:tr>
              <a:tr h="163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MEGÉRTÉS,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FILOZÓFIA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SZÉPSÉG, MŰVÉSZET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5772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538E70-4585-4711-BAED-81FB405BE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b="1"/>
              <a:t>A SUGARAKNAK MEGFELELŐ EMBERTÍPUSOK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43A4FA5-E785-4C57-A9BA-2C5081603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hu-HU" altLang="hu-HU"/>
          </a:p>
        </p:txBody>
      </p:sp>
      <p:graphicFrame>
        <p:nvGraphicFramePr>
          <p:cNvPr id="111654" name="Group 38">
            <a:extLst>
              <a:ext uri="{FF2B5EF4-FFF2-40B4-BE49-F238E27FC236}">
                <a16:creationId xmlns:a16="http://schemas.microsoft.com/office/drawing/2014/main" id="{3A762174-75CC-4540-AA2F-46CC03278161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700213"/>
          <a:ext cx="8424863" cy="5151437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:a16="http://schemas.microsoft.com/office/drawing/2014/main" val="3725577725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514334709"/>
                    </a:ext>
                  </a:extLst>
                </a:gridCol>
                <a:gridCol w="1684337">
                  <a:extLst>
                    <a:ext uri="{9D8B030D-6E8A-4147-A177-3AD203B41FA5}">
                      <a16:colId xmlns:a16="http://schemas.microsoft.com/office/drawing/2014/main" val="3290326724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3539656092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829503802"/>
                    </a:ext>
                  </a:extLst>
                </a:gridCol>
              </a:tblGrid>
              <a:tr h="18593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AKARAT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sng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URALKODÓ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GONDOLAT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TUDÓS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C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114525"/>
                  </a:ext>
                </a:extLst>
              </a:tr>
              <a:tr h="1493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SZERETET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sng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EMBER-SZERETŐ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KÉPZELET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sng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SZÍNÉSZ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SZERETET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VALLÁSOS RAJONGÓ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542968"/>
                  </a:ext>
                </a:extLst>
              </a:tr>
              <a:tr h="17984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GONDOLAT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sng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FILOZÓFUS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AKARAT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FESTŐ-MŰVÉSZ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000" b="1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8973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500">
              <a:srgbClr val="FF0000"/>
            </a:gs>
            <a:gs pos="0">
              <a:srgbClr val="C00000"/>
            </a:gs>
            <a:gs pos="23000">
              <a:srgbClr val="FF2D9B"/>
            </a:gs>
            <a:gs pos="69000">
              <a:srgbClr val="FFC000"/>
            </a:gs>
            <a:gs pos="97000">
              <a:srgbClr val="FFFF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911B36-863F-4837-A0D6-2DE1FECB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499616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hét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dhyan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chohan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vagy arkangyal</a:t>
            </a:r>
          </a:p>
        </p:txBody>
      </p:sp>
      <p:pic>
        <p:nvPicPr>
          <p:cNvPr id="5" name="Tartalom helye 4" descr="A képen szöveg látható&#10;&#10;Ez egy automatikusan létrehozott leírás.">
            <a:extLst>
              <a:ext uri="{FF2B5EF4-FFF2-40B4-BE49-F238E27FC236}">
                <a16:creationId xmlns:a16="http://schemas.microsoft.com/office/drawing/2014/main" id="{9A8D61B6-0DAB-47CA-8DC0-7F6DDF0DA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31093" cy="4128864"/>
          </a:xfr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866FE625-4CC8-41BB-8D85-03F6C26553F2}"/>
              </a:ext>
            </a:extLst>
          </p:cNvPr>
          <p:cNvSpPr/>
          <p:nvPr/>
        </p:nvSpPr>
        <p:spPr>
          <a:xfrm>
            <a:off x="107504" y="1349924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Hét fő csoportja van a… </a:t>
            </a:r>
            <a:r>
              <a:rPr lang="hu-HU" sz="2000" b="1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Dhyan</a:t>
            </a:r>
            <a:r>
              <a:rPr lang="hu-H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hu-HU" sz="2000" b="1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Chohanoknak</a:t>
            </a:r>
            <a:r>
              <a:rPr lang="hu-H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, amely csoportok megtalálhatók és felismerhetők minden vallásban, mert ők az őseredeti Hét Sugár.  (Titkos Tanítás)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825066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1C79A91F-DF6F-438E-9651-F74A62881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altLang="hu-HU">
                <a:solidFill>
                  <a:schemeClr val="tx1"/>
                </a:solidFill>
              </a:rPr>
              <a:t>A 7 sugár </a:t>
            </a:r>
            <a:r>
              <a:rPr lang="en-US" altLang="hu-HU" b="1" i="1">
                <a:solidFill>
                  <a:schemeClr val="tx1"/>
                </a:solidFill>
              </a:rPr>
              <a:t>MESTEREI</a:t>
            </a:r>
            <a:endParaRPr lang="en-US" altLang="hu-HU">
              <a:solidFill>
                <a:schemeClr val="tx1"/>
              </a:solidFill>
            </a:endParaRPr>
          </a:p>
        </p:txBody>
      </p:sp>
      <p:sp>
        <p:nvSpPr>
          <p:cNvPr id="120835" name="AutoShape 3">
            <a:extLst>
              <a:ext uri="{FF2B5EF4-FFF2-40B4-BE49-F238E27FC236}">
                <a16:creationId xmlns:a16="http://schemas.microsoft.com/office/drawing/2014/main" id="{43091C4F-459F-4D24-936B-CC30D6E0A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838200"/>
            <a:ext cx="7924800" cy="76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sugár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Morya Mester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nemzetek és emberiség védője</a:t>
            </a:r>
            <a:endParaRPr kumimoji="0" lang="en-US" altLang="hu-H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Erő, akarat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      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0836" name="AutoShape 4">
            <a:extLst>
              <a:ext uri="{FF2B5EF4-FFF2-40B4-BE49-F238E27FC236}">
                <a16:creationId xmlns:a16="http://schemas.microsoft.com/office/drawing/2014/main" id="{2D5CD0E6-F4D0-496B-B4F7-73D8D7AE7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7924800" cy="762000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sugár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Kuthumi Mester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Vallások és tanítás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Bölcsesség	(korábban: Pythagoras)	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20837" name="AutoShape 5">
            <a:extLst>
              <a:ext uri="{FF2B5EF4-FFF2-40B4-BE49-F238E27FC236}">
                <a16:creationId xmlns:a16="http://schemas.microsoft.com/office/drawing/2014/main" id="{D5665875-A187-415B-ADF9-F285133E3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7924800" cy="762000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sugár		</a:t>
            </a: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Velencei Mester</a:t>
            </a: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Asztrológia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Alkalmazkodóképesség			</a:t>
            </a:r>
          </a:p>
        </p:txBody>
      </p:sp>
      <p:sp>
        <p:nvSpPr>
          <p:cNvPr id="120838" name="AutoShape 6">
            <a:extLst>
              <a:ext uri="{FF2B5EF4-FFF2-40B4-BE49-F238E27FC236}">
                <a16:creationId xmlns:a16="http://schemas.microsoft.com/office/drawing/2014/main" id="{89792DD5-90C0-4F72-8AE8-76ACB8D9D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352800"/>
            <a:ext cx="7924800" cy="762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sugár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Seraphis Mester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Művészetek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Harmónia	</a:t>
            </a: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20839" name="AutoShape 7">
            <a:extLst>
              <a:ext uri="{FF2B5EF4-FFF2-40B4-BE49-F238E27FC236}">
                <a16:creationId xmlns:a16="http://schemas.microsoft.com/office/drawing/2014/main" id="{B1BF2204-3FFA-4AE2-B198-814B7ED5A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191000"/>
            <a:ext cx="7924800" cy="7620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sugár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Hilarion Mester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Természeti erők</a:t>
            </a:r>
            <a:endParaRPr kumimoji="0" lang="en-US" altLang="hu-HU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Tudomány	(Iamblichus a Neo-Platonikus iskolából)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20840" name="AutoShape 8">
            <a:extLst>
              <a:ext uri="{FF2B5EF4-FFF2-40B4-BE49-F238E27FC236}">
                <a16:creationId xmlns:a16="http://schemas.microsoft.com/office/drawing/2014/main" id="{E939846E-CC6D-4DB4-AA69-A0A6199EF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029200"/>
            <a:ext cx="7924800" cy="762000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sugár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Jézus Mester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Szentek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Áhitat		(Tyanai Apollonius, Sri Râmânuja)	</a:t>
            </a:r>
          </a:p>
        </p:txBody>
      </p:sp>
      <p:sp>
        <p:nvSpPr>
          <p:cNvPr id="120841" name="AutoShape 9">
            <a:extLst>
              <a:ext uri="{FF2B5EF4-FFF2-40B4-BE49-F238E27FC236}">
                <a16:creationId xmlns:a16="http://schemas.microsoft.com/office/drawing/2014/main" id="{0F941ECB-6130-428F-B6BB-2ED39409E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867400"/>
            <a:ext cx="7924800" cy="7620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 sugár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Rákóczy Mester</a:t>
            </a:r>
            <a:r>
              <a:rPr kumimoji="0" lang="en-US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Rítusok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Szertartások	(Saint Germain, Roger Bacon, Francis Bacon)	</a:t>
            </a:r>
            <a:endParaRPr kumimoji="0" lang="en-US" altLang="hu-H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0842" name="Object 10">
            <a:extLst>
              <a:ext uri="{FF2B5EF4-FFF2-40B4-BE49-F238E27FC236}">
                <a16:creationId xmlns:a16="http://schemas.microsoft.com/office/drawing/2014/main" id="{427BD0A1-70C4-42B6-B802-17361DDE26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2971800"/>
          <a:ext cx="2259013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Clip" r:id="rId3" imgW="3467160" imgH="5018040" progId="MS_ClipArt_Gallery.2">
                  <p:embed/>
                </p:oleObj>
              </mc:Choice>
              <mc:Fallback>
                <p:oleObj name="Clip" r:id="rId3" imgW="3467160" imgH="5018040" progId="MS_ClipArt_Gallery.2">
                  <p:embed/>
                  <p:pic>
                    <p:nvPicPr>
                      <p:cNvPr id="120842" name="Object 10">
                        <a:extLst>
                          <a:ext uri="{FF2B5EF4-FFF2-40B4-BE49-F238E27FC236}">
                            <a16:creationId xmlns:a16="http://schemas.microsoft.com/office/drawing/2014/main" id="{427BD0A1-70C4-42B6-B802-17361DDE26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971800"/>
                        <a:ext cx="2259013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3" name="Object 11">
            <a:extLst>
              <a:ext uri="{FF2B5EF4-FFF2-40B4-BE49-F238E27FC236}">
                <a16:creationId xmlns:a16="http://schemas.microsoft.com/office/drawing/2014/main" id="{EC39BB5A-F73E-49CE-B60D-AFB7C8945A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72363" y="1447800"/>
          <a:ext cx="2357437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Clip" r:id="rId5" imgW="3467160" imgH="5018040" progId="MS_ClipArt_Gallery.2">
                  <p:embed/>
                </p:oleObj>
              </mc:Choice>
              <mc:Fallback>
                <p:oleObj name="Clip" r:id="rId5" imgW="3467160" imgH="5018040" progId="MS_ClipArt_Gallery.2">
                  <p:embed/>
                  <p:pic>
                    <p:nvPicPr>
                      <p:cNvPr id="120843" name="Object 11">
                        <a:extLst>
                          <a:ext uri="{FF2B5EF4-FFF2-40B4-BE49-F238E27FC236}">
                            <a16:creationId xmlns:a16="http://schemas.microsoft.com/office/drawing/2014/main" id="{EC39BB5A-F73E-49CE-B60D-AFB7C8945A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363" y="1447800"/>
                        <a:ext cx="2357437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F69C03-9EB3-40BF-A3EF-A3440E0B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110"/>
            <a:ext cx="8496944" cy="1499616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sugarak jelképei és a nekik megfelelő drágakövek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78EB56B-5C73-468F-BDBF-651CB6B60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1640" y="1268760"/>
            <a:ext cx="6406112" cy="55861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4122594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67ED87CB-2684-4113-BF9E-ED4073388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207" y="1412776"/>
            <a:ext cx="9266414" cy="360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907909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3000">
              <a:srgbClr val="CCFF99"/>
            </a:gs>
            <a:gs pos="69000">
              <a:srgbClr val="0ECFF6"/>
            </a:gs>
            <a:gs pos="97000">
              <a:srgbClr val="00B0F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>
            <a:extLst>
              <a:ext uri="{FF2B5EF4-FFF2-40B4-BE49-F238E27FC236}">
                <a16:creationId xmlns:a16="http://schemas.microsoft.com/office/drawing/2014/main" id="{D93041D6-5FBC-4B9A-AA42-2B347B298C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020225"/>
              </p:ext>
            </p:extLst>
          </p:nvPr>
        </p:nvGraphicFramePr>
        <p:xfrm>
          <a:off x="859234" y="210889"/>
          <a:ext cx="8161348" cy="624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Document" r:id="rId3" imgW="5746651" imgH="4554517" progId="Word.Document.12">
                  <p:embed/>
                </p:oleObj>
              </mc:Choice>
              <mc:Fallback>
                <p:oleObj name="Document" r:id="rId3" imgW="5746651" imgH="45545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9234" y="210889"/>
                        <a:ext cx="8161348" cy="6242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>
            <a:extLst>
              <a:ext uri="{FF2B5EF4-FFF2-40B4-BE49-F238E27FC236}">
                <a16:creationId xmlns:a16="http://schemas.microsoft.com/office/drawing/2014/main" id="{D3D8DA15-79D8-4F9E-B2D5-FB8657920185}"/>
              </a:ext>
            </a:extLst>
          </p:cNvPr>
          <p:cNvSpPr txBox="1"/>
          <p:nvPr/>
        </p:nvSpPr>
        <p:spPr>
          <a:xfrm>
            <a:off x="755576" y="6453336"/>
            <a:ext cx="826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Alice </a:t>
            </a:r>
            <a:r>
              <a:rPr lang="hu-HU" dirty="0" err="1"/>
              <a:t>Bailey</a:t>
            </a:r>
            <a:r>
              <a:rPr lang="hu-HU" dirty="0"/>
              <a:t>: </a:t>
            </a:r>
            <a:r>
              <a:rPr lang="hu-HU" dirty="0" err="1"/>
              <a:t>Esoteric</a:t>
            </a:r>
            <a:r>
              <a:rPr lang="hu-HU" dirty="0"/>
              <a:t> </a:t>
            </a:r>
            <a:r>
              <a:rPr lang="hu-HU" dirty="0" err="1"/>
              <a:t>Astrology</a:t>
            </a:r>
            <a:r>
              <a:rPr lang="hu-HU" dirty="0"/>
              <a:t> (</a:t>
            </a:r>
            <a:r>
              <a:rPr lang="hu-HU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www.theosophy.world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395192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051132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b="1" dirty="0">
                <a:latin typeface="Calibri" panose="020F0502020204030204" pitchFamily="34" charset="0"/>
              </a:rPr>
              <a:t>Szeretettel várjuk a teozófiai Társulatba!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763688" y="6009290"/>
            <a:ext cx="5544616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hu-HU" b="1" dirty="0">
                <a:solidFill>
                  <a:srgbClr val="FFFF00"/>
                </a:solidFill>
                <a:cs typeface="Times New Roman" panose="02020603050405020304" pitchFamily="18" charset="0"/>
              </a:rPr>
              <a:t>Szabari János 0630/9254-936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hu-HU" b="1" dirty="0">
                <a:solidFill>
                  <a:srgbClr val="FFFF00"/>
                </a:solidFill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info@teozofia.hu</a:t>
            </a:r>
            <a:r>
              <a:rPr kumimoji="0" lang="hu-HU" b="1" dirty="0">
                <a:solidFill>
                  <a:srgbClr val="FFFF00"/>
                </a:solidFill>
                <a:cs typeface="Times New Roman" panose="02020603050405020304" pitchFamily="18" charset="0"/>
              </a:rPr>
              <a:t>         </a:t>
            </a:r>
            <a:r>
              <a:rPr kumimoji="0" lang="hu-HU" b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ww</a:t>
            </a:r>
            <a:r>
              <a:rPr kumimoji="0" lang="hu-HU" b="1" dirty="0">
                <a:solidFill>
                  <a:srgbClr val="FFFF00"/>
                </a:solid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w.teozofia.hu</a:t>
            </a:r>
            <a:endParaRPr kumimoji="0" lang="hu-HU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hu-HU" sz="135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Tartalom helye 4" descr="A képen épület, személy, kültéri, személyek látható&#10;&#10;Ez egy automatikusan létrehozott leírás.">
            <a:extLst>
              <a:ext uri="{FF2B5EF4-FFF2-40B4-BE49-F238E27FC236}">
                <a16:creationId xmlns:a16="http://schemas.microsoft.com/office/drawing/2014/main" id="{31F5C0BA-7A5B-4462-9344-8CEC40897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448938" cy="4752528"/>
          </a:xfrm>
        </p:spPr>
      </p:pic>
    </p:spTree>
    <p:extLst>
      <p:ext uri="{BB962C8B-B14F-4D97-AF65-F5344CB8AC3E}">
        <p14:creationId xmlns:p14="http://schemas.microsoft.com/office/powerpoint/2010/main" val="266745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0066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>
            <a:extLst>
              <a:ext uri="{FF2B5EF4-FFF2-40B4-BE49-F238E27FC236}">
                <a16:creationId xmlns:a16="http://schemas.microsoft.com/office/drawing/2014/main" id="{40DFFBC2-6F1D-41EA-8A31-462B77DB4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962400"/>
            <a:ext cx="194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0" i="1" u="none" strike="noStrike" kern="1200" cap="none" spc="0" normalizeH="0" baseline="0" noProof="0">
                <a:ln>
                  <a:noFill/>
                </a:ln>
                <a:solidFill>
                  <a:srgbClr val="17F9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FESZÜLTSÉG</a:t>
            </a:r>
            <a:endParaRPr kumimoji="0" lang="en-US" altLang="hu-HU" sz="2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FF46A636-E808-4546-9863-DA2643877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1371600"/>
          </a:xfrm>
          <a:solidFill>
            <a:srgbClr val="FFC000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91581" dir="12821404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hu-HU" sz="3600" b="1" i="1" dirty="0">
                <a:solidFill>
                  <a:schemeClr val="bg1"/>
                </a:solidFill>
              </a:rPr>
              <a:t>A</a:t>
            </a:r>
            <a:r>
              <a:rPr lang="en-US" altLang="hu-HU" sz="3600" b="1" dirty="0">
                <a:solidFill>
                  <a:schemeClr val="bg1"/>
                </a:solidFill>
              </a:rPr>
              <a:t>   </a:t>
            </a:r>
            <a:r>
              <a:rPr lang="en-US" altLang="hu-HU" sz="3600" b="1" i="1" dirty="0">
                <a:solidFill>
                  <a:schemeClr val="bg1"/>
                </a:solidFill>
              </a:rPr>
              <a:t>M E G N Y I L V Á N U L T</a:t>
            </a:r>
            <a:r>
              <a:rPr lang="en-US" altLang="hu-HU" sz="3600" b="1" dirty="0">
                <a:solidFill>
                  <a:schemeClr val="bg1"/>
                </a:solidFill>
              </a:rPr>
              <a:t>   </a:t>
            </a:r>
            <a:r>
              <a:rPr lang="en-US" altLang="hu-HU" sz="3600" b="1" i="1" dirty="0">
                <a:solidFill>
                  <a:schemeClr val="bg1"/>
                </a:solidFill>
              </a:rPr>
              <a:t>é s</a:t>
            </a:r>
            <a:br>
              <a:rPr lang="en-US" altLang="hu-HU" sz="3600" b="1" dirty="0">
                <a:solidFill>
                  <a:schemeClr val="bg1"/>
                </a:solidFill>
              </a:rPr>
            </a:br>
            <a:r>
              <a:rPr lang="en-US" altLang="hu-HU" sz="3600" b="1" i="1" dirty="0">
                <a:solidFill>
                  <a:schemeClr val="bg1"/>
                </a:solidFill>
              </a:rPr>
              <a:t>a</a:t>
            </a:r>
            <a:r>
              <a:rPr lang="en-US" altLang="hu-HU" sz="3600" b="1" dirty="0">
                <a:solidFill>
                  <a:schemeClr val="bg1"/>
                </a:solidFill>
              </a:rPr>
              <a:t>   </a:t>
            </a:r>
            <a:r>
              <a:rPr lang="en-US" altLang="hu-HU" sz="3600" b="1" i="1" dirty="0">
                <a:solidFill>
                  <a:schemeClr val="bg1"/>
                </a:solidFill>
              </a:rPr>
              <a:t>M E G N Y I L V Á N U L A T L A N</a:t>
            </a:r>
            <a:endParaRPr lang="en-US" altLang="hu-HU" dirty="0"/>
          </a:p>
        </p:txBody>
      </p:sp>
      <p:sp>
        <p:nvSpPr>
          <p:cNvPr id="240644" name="AutoShape 4">
            <a:extLst>
              <a:ext uri="{FF2B5EF4-FFF2-40B4-BE49-F238E27FC236}">
                <a16:creationId xmlns:a16="http://schemas.microsoft.com/office/drawing/2014/main" id="{CE16C24D-836F-41AC-8487-55B345797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0"/>
            <a:ext cx="3810000" cy="2971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0645" name="AutoShape 5">
            <a:extLst>
              <a:ext uri="{FF2B5EF4-FFF2-40B4-BE49-F238E27FC236}">
                <a16:creationId xmlns:a16="http://schemas.microsoft.com/office/drawing/2014/main" id="{A9F0A4FB-42E9-4090-B5A8-E645E021C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286000"/>
            <a:ext cx="3810000" cy="2971800"/>
          </a:xfrm>
          <a:prstGeom prst="triangle">
            <a:avLst>
              <a:gd name="adj" fmla="val 50000"/>
            </a:avLst>
          </a:prstGeom>
          <a:solidFill>
            <a:srgbClr val="FF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240646" name="AutoShape 6">
            <a:extLst>
              <a:ext uri="{FF2B5EF4-FFF2-40B4-BE49-F238E27FC236}">
                <a16:creationId xmlns:a16="http://schemas.microsoft.com/office/drawing/2014/main" id="{06D7606C-0E47-420C-9E45-84BDA3BBB6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2200" y="2286000"/>
            <a:ext cx="1905000" cy="2971800"/>
          </a:xfrm>
          <a:prstGeom prst="straightConnector1">
            <a:avLst/>
          </a:prstGeom>
          <a:noFill/>
          <a:ln w="127000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647" name="AutoShape 7">
            <a:extLst>
              <a:ext uri="{FF2B5EF4-FFF2-40B4-BE49-F238E27FC236}">
                <a16:creationId xmlns:a16="http://schemas.microsoft.com/office/drawing/2014/main" id="{8CF520C3-1D86-4306-ADB8-296F1E7FBBB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7200" y="2286000"/>
            <a:ext cx="1905000" cy="2971800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40648" name="Object 8">
            <a:extLst>
              <a:ext uri="{FF2B5EF4-FFF2-40B4-BE49-F238E27FC236}">
                <a16:creationId xmlns:a16="http://schemas.microsoft.com/office/drawing/2014/main" id="{F1713CC6-AA3A-442E-98DD-37A2C87C54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4419600"/>
          <a:ext cx="11001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Klip" r:id="rId5" imgW="2478240" imgH="4461120" progId="MS_ClipArt_Gallery.2">
                  <p:embed/>
                </p:oleObj>
              </mc:Choice>
              <mc:Fallback>
                <p:oleObj name="Klip" r:id="rId5" imgW="2478240" imgH="4461120" progId="MS_ClipArt_Gallery.2">
                  <p:embed/>
                  <p:pic>
                    <p:nvPicPr>
                      <p:cNvPr id="240648" name="Object 8">
                        <a:extLst>
                          <a:ext uri="{FF2B5EF4-FFF2-40B4-BE49-F238E27FC236}">
                            <a16:creationId xmlns:a16="http://schemas.microsoft.com/office/drawing/2014/main" id="{F1713CC6-AA3A-442E-98DD-37A2C87C54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1100138" cy="1676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0649" name="AutoShape 9">
            <a:extLst>
              <a:ext uri="{FF2B5EF4-FFF2-40B4-BE49-F238E27FC236}">
                <a16:creationId xmlns:a16="http://schemas.microsoft.com/office/drawing/2014/main" id="{27D064C1-C4CB-40A4-8A44-E0130B21E6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100" y="5253038"/>
            <a:ext cx="1395413" cy="6350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650" name="AutoShape 10">
            <a:extLst>
              <a:ext uri="{FF2B5EF4-FFF2-40B4-BE49-F238E27FC236}">
                <a16:creationId xmlns:a16="http://schemas.microsoft.com/office/drawing/2014/main" id="{3A3F41A4-749F-41E2-9C74-F86B08800A8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71800" y="5257800"/>
            <a:ext cx="1338263" cy="0"/>
          </a:xfrm>
          <a:prstGeom prst="straightConnector1">
            <a:avLst/>
          </a:prstGeom>
          <a:noFill/>
          <a:ln w="127000">
            <a:solidFill>
              <a:srgbClr val="99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651" name="AutoShape 11">
            <a:extLst>
              <a:ext uri="{FF2B5EF4-FFF2-40B4-BE49-F238E27FC236}">
                <a16:creationId xmlns:a16="http://schemas.microsoft.com/office/drawing/2014/main" id="{5D45B1F0-C7E7-4BAF-B963-C3EC70F8BD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05600" y="2286000"/>
            <a:ext cx="1905000" cy="2971800"/>
          </a:xfrm>
          <a:prstGeom prst="straightConnector1">
            <a:avLst/>
          </a:prstGeom>
          <a:noFill/>
          <a:ln w="127000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652" name="AutoShape 12">
            <a:extLst>
              <a:ext uri="{FF2B5EF4-FFF2-40B4-BE49-F238E27FC236}">
                <a16:creationId xmlns:a16="http://schemas.microsoft.com/office/drawing/2014/main" id="{63C1DE0F-EFB5-4A8B-B115-501715D16EE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800600" y="2286000"/>
            <a:ext cx="1905000" cy="2971800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0653" name="AutoShape 13">
            <a:extLst>
              <a:ext uri="{FF2B5EF4-FFF2-40B4-BE49-F238E27FC236}">
                <a16:creationId xmlns:a16="http://schemas.microsoft.com/office/drawing/2014/main" id="{D08B59A6-172F-46EF-B7CA-57F715AF6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419600"/>
            <a:ext cx="1752600" cy="1676400"/>
          </a:xfrm>
          <a:prstGeom prst="star32">
            <a:avLst>
              <a:gd name="adj" fmla="val 31069"/>
            </a:avLst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240654" name="AutoShape 14">
            <a:extLst>
              <a:ext uri="{FF2B5EF4-FFF2-40B4-BE49-F238E27FC236}">
                <a16:creationId xmlns:a16="http://schemas.microsoft.com/office/drawing/2014/main" id="{504F34E4-0FC5-468C-8EFD-113E6D0A807E}"/>
              </a:ext>
            </a:extLst>
          </p:cNvPr>
          <p:cNvCxnSpPr>
            <a:cxnSpLocks noChangeShapeType="1"/>
            <a:endCxn id="240653" idx="3"/>
          </p:cNvCxnSpPr>
          <p:nvPr/>
        </p:nvCxnSpPr>
        <p:spPr bwMode="auto">
          <a:xfrm flipH="1">
            <a:off x="7543800" y="5257800"/>
            <a:ext cx="1109663" cy="0"/>
          </a:xfrm>
          <a:prstGeom prst="straightConnector1">
            <a:avLst/>
          </a:prstGeom>
          <a:noFill/>
          <a:ln w="127000">
            <a:solidFill>
              <a:srgbClr val="99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655" name="AutoShape 15">
            <a:extLst>
              <a:ext uri="{FF2B5EF4-FFF2-40B4-BE49-F238E27FC236}">
                <a16:creationId xmlns:a16="http://schemas.microsoft.com/office/drawing/2014/main" id="{2C87EB1C-1AC7-4003-8577-2BEA0501525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52975" y="5254625"/>
            <a:ext cx="990600" cy="7938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0656" name="Text Box 16">
            <a:extLst>
              <a:ext uri="{FF2B5EF4-FFF2-40B4-BE49-F238E27FC236}">
                <a16:creationId xmlns:a16="http://schemas.microsoft.com/office/drawing/2014/main" id="{4D5AA898-C414-4760-9D44-EB334B24E8C2}"/>
              </a:ext>
            </a:extLst>
          </p:cNvPr>
          <p:cNvSpPr txBox="1">
            <a:spLocks noChangeArrowheads="1"/>
          </p:cNvSpPr>
          <p:nvPr/>
        </p:nvSpPr>
        <p:spPr bwMode="auto">
          <a:xfrm rot="-3500557">
            <a:off x="457995" y="3606006"/>
            <a:ext cx="1319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POZITÍV</a:t>
            </a:r>
            <a:endParaRPr kumimoji="0" lang="en-US" altLang="hu-HU" sz="2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0657" name="Text Box 17">
            <a:extLst>
              <a:ext uri="{FF2B5EF4-FFF2-40B4-BE49-F238E27FC236}">
                <a16:creationId xmlns:a16="http://schemas.microsoft.com/office/drawing/2014/main" id="{9C525059-B9F8-453A-BF15-03E0DB9E6722}"/>
              </a:ext>
            </a:extLst>
          </p:cNvPr>
          <p:cNvSpPr txBox="1">
            <a:spLocks noChangeArrowheads="1"/>
          </p:cNvSpPr>
          <p:nvPr/>
        </p:nvSpPr>
        <p:spPr bwMode="auto">
          <a:xfrm rot="-3500557">
            <a:off x="4716463" y="3405187"/>
            <a:ext cx="161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SZELLEM</a:t>
            </a:r>
            <a:endParaRPr kumimoji="0" lang="en-US" altLang="hu-HU" sz="2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0658" name="Text Box 18">
            <a:extLst>
              <a:ext uri="{FF2B5EF4-FFF2-40B4-BE49-F238E27FC236}">
                <a16:creationId xmlns:a16="http://schemas.microsoft.com/office/drawing/2014/main" id="{666BAD87-029D-4B31-AF4B-F53981A99E61}"/>
              </a:ext>
            </a:extLst>
          </p:cNvPr>
          <p:cNvSpPr txBox="1">
            <a:spLocks noChangeArrowheads="1"/>
          </p:cNvSpPr>
          <p:nvPr/>
        </p:nvSpPr>
        <p:spPr bwMode="auto">
          <a:xfrm rot="3423634">
            <a:off x="2978150" y="3724275"/>
            <a:ext cx="145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NEGATÍV</a:t>
            </a:r>
            <a:endParaRPr kumimoji="0" lang="en-US" altLang="hu-HU" sz="2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0659" name="Text Box 19">
            <a:extLst>
              <a:ext uri="{FF2B5EF4-FFF2-40B4-BE49-F238E27FC236}">
                <a16:creationId xmlns:a16="http://schemas.microsoft.com/office/drawing/2014/main" id="{7A496717-06C6-4C57-B37D-B1A6422D485D}"/>
              </a:ext>
            </a:extLst>
          </p:cNvPr>
          <p:cNvSpPr txBox="1">
            <a:spLocks noChangeArrowheads="1"/>
          </p:cNvSpPr>
          <p:nvPr/>
        </p:nvSpPr>
        <p:spPr bwMode="auto">
          <a:xfrm rot="3423634">
            <a:off x="7462838" y="376555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ANYAG</a:t>
            </a:r>
            <a:endParaRPr kumimoji="0" lang="en-US" altLang="hu-HU" sz="2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0660" name="Text Box 20">
            <a:extLst>
              <a:ext uri="{FF2B5EF4-FFF2-40B4-BE49-F238E27FC236}">
                <a16:creationId xmlns:a16="http://schemas.microsoft.com/office/drawing/2014/main" id="{AB2A79A2-D18A-42B9-92F3-EB22B3479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1563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hu-HU" altLang="hu-HU" sz="20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VILÁGÍTÁS</a:t>
            </a:r>
            <a:endParaRPr kumimoji="0" lang="hu-HU" altLang="hu-HU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0661" name="Text Box 21">
            <a:extLst>
              <a:ext uri="{FF2B5EF4-FFF2-40B4-BE49-F238E27FC236}">
                <a16:creationId xmlns:a16="http://schemas.microsoft.com/office/drawing/2014/main" id="{36339E57-9E65-4020-870E-EF995D028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0801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TUDATOSSÁG</a:t>
            </a:r>
            <a:endParaRPr kumimoji="0" lang="en-US" altLang="hu-HU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0662" name="WordArt 22">
            <a:extLst>
              <a:ext uri="{FF2B5EF4-FFF2-40B4-BE49-F238E27FC236}">
                <a16:creationId xmlns:a16="http://schemas.microsoft.com/office/drawing/2014/main" id="{3047D92E-50E0-41B3-B2AE-51FB8AF4EF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1905000"/>
            <a:ext cx="31242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32929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L E K T R O M O S S Á G </a:t>
            </a:r>
            <a:endParaRPr kumimoji="0" lang="hu-HU" sz="2800" b="1" i="0" u="none" strike="noStrike" kern="1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0663" name="WordArt 23">
            <a:extLst>
              <a:ext uri="{FF2B5EF4-FFF2-40B4-BE49-F238E27FC236}">
                <a16:creationId xmlns:a16="http://schemas.microsoft.com/office/drawing/2014/main" id="{3895BB37-432D-4BD0-8EBF-7798671DC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5000" y="1905000"/>
            <a:ext cx="20955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442592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É G T E L E N</a:t>
            </a:r>
            <a:endParaRPr kumimoji="0" lang="hu-HU" sz="2800" b="1" i="0" u="none" strike="noStrike" kern="10" cap="none" spc="0" normalizeH="0" baseline="0" noProof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0664" name="AutoShape 24">
            <a:extLst>
              <a:ext uri="{FF2B5EF4-FFF2-40B4-BE49-F238E27FC236}">
                <a16:creationId xmlns:a16="http://schemas.microsoft.com/office/drawing/2014/main" id="{C1C3DF35-E19B-42D7-A3FB-C1A5DA4045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2200" y="2286000"/>
            <a:ext cx="1905000" cy="2971800"/>
          </a:xfrm>
          <a:prstGeom prst="straightConnector1">
            <a:avLst/>
          </a:prstGeom>
          <a:noFill/>
          <a:ln w="127000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0066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AutoShape 2">
            <a:extLst>
              <a:ext uri="{FF2B5EF4-FFF2-40B4-BE49-F238E27FC236}">
                <a16:creationId xmlns:a16="http://schemas.microsoft.com/office/drawing/2014/main" id="{B44AC385-D942-4A79-8B26-9DA007B8C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54563"/>
            <a:ext cx="1828800" cy="1036637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  <a:effectLst>
            <a:prstShdw prst="shdw18" dist="17961" dir="135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Fohat</a:t>
            </a:r>
            <a:endParaRPr kumimoji="0" lang="hu-HU" altLang="hu-H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(kozmikus</a:t>
            </a:r>
            <a:b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elektromosság)</a:t>
            </a:r>
            <a:endParaRPr kumimoji="0" lang="en-US" altLang="hu-H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9EBE568A-F9EE-459D-85E2-B2E9FD641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762000"/>
          </a:xfrm>
          <a:gradFill rotWithShape="0">
            <a:gsLst>
              <a:gs pos="0">
                <a:schemeClr val="accent2"/>
              </a:gs>
              <a:gs pos="100000">
                <a:srgbClr val="0099FF"/>
              </a:gs>
            </a:gsLst>
            <a:lin ang="0" scaled="1"/>
          </a:gradFill>
        </p:spPr>
        <p:txBody>
          <a:bodyPr/>
          <a:lstStyle/>
          <a:p>
            <a:r>
              <a:rPr lang="hu-HU" altLang="hu-HU" sz="3600" b="1" i="1">
                <a:solidFill>
                  <a:schemeClr val="bg1"/>
                </a:solidFill>
              </a:rPr>
              <a:t>A   N A P - L O G O S Z   E R Ő I</a:t>
            </a:r>
            <a:endParaRPr lang="en-US" altLang="hu-HU"/>
          </a:p>
        </p:txBody>
      </p:sp>
      <p:graphicFrame>
        <p:nvGraphicFramePr>
          <p:cNvPr id="242692" name="Object 4">
            <a:extLst>
              <a:ext uri="{FF2B5EF4-FFF2-40B4-BE49-F238E27FC236}">
                <a16:creationId xmlns:a16="http://schemas.microsoft.com/office/drawing/2014/main" id="{C983A0D1-8439-4CD7-A074-BD5BDC8D0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1268413"/>
          <a:ext cx="111442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Klip" r:id="rId4" imgW="745200" imgH="699120" progId="MS_ClipArt_Gallery.2">
                  <p:embed/>
                </p:oleObj>
              </mc:Choice>
              <mc:Fallback>
                <p:oleObj name="Klip" r:id="rId4" imgW="745200" imgH="699120" progId="MS_ClipArt_Gallery.2">
                  <p:embed/>
                  <p:pic>
                    <p:nvPicPr>
                      <p:cNvPr id="242692" name="Object 4">
                        <a:extLst>
                          <a:ext uri="{FF2B5EF4-FFF2-40B4-BE49-F238E27FC236}">
                            <a16:creationId xmlns:a16="http://schemas.microsoft.com/office/drawing/2014/main" id="{C983A0D1-8439-4CD7-A074-BD5BDC8D03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268413"/>
                        <a:ext cx="1114425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3" name="AutoShape 5">
            <a:extLst>
              <a:ext uri="{FF2B5EF4-FFF2-40B4-BE49-F238E27FC236}">
                <a16:creationId xmlns:a16="http://schemas.microsoft.com/office/drawing/2014/main" id="{D9348CDA-9587-4FFA-95DC-72D940608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457200" cy="457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hu-H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2694" name="AutoShape 6">
            <a:extLst>
              <a:ext uri="{FF2B5EF4-FFF2-40B4-BE49-F238E27FC236}">
                <a16:creationId xmlns:a16="http://schemas.microsoft.com/office/drawing/2014/main" id="{7C681BF5-F8F0-48C0-8FEC-7A94DFA8B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956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en-US" altLang="hu-H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2695" name="AutoShape 7">
            <a:extLst>
              <a:ext uri="{FF2B5EF4-FFF2-40B4-BE49-F238E27FC236}">
                <a16:creationId xmlns:a16="http://schemas.microsoft.com/office/drawing/2014/main" id="{C799EED0-FD24-4639-A3F2-3711378C5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95600"/>
            <a:ext cx="457200" cy="457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42696" name="AutoShape 8">
            <a:extLst>
              <a:ext uri="{FF2B5EF4-FFF2-40B4-BE49-F238E27FC236}">
                <a16:creationId xmlns:a16="http://schemas.microsoft.com/office/drawing/2014/main" id="{68C7F23E-47BE-4D11-AE32-C5C873E1D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800600"/>
            <a:ext cx="1447800" cy="9906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Prána</a:t>
            </a:r>
            <a:endParaRPr kumimoji="0" lang="en-US" altLang="hu-H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(életerő)</a:t>
            </a:r>
            <a:endParaRPr kumimoji="0" lang="en-US" altLang="hu-H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42697" name="AutoShape 9">
            <a:extLst>
              <a:ext uri="{FF2B5EF4-FFF2-40B4-BE49-F238E27FC236}">
                <a16:creationId xmlns:a16="http://schemas.microsoft.com/office/drawing/2014/main" id="{785A9B56-034E-4AD2-A9CF-270F63B52C89}"/>
              </a:ext>
            </a:extLst>
          </p:cNvPr>
          <p:cNvCxnSpPr>
            <a:cxnSpLocks noChangeShapeType="1"/>
            <a:stCxn id="242693" idx="3"/>
            <a:endCxn id="242690" idx="0"/>
          </p:cNvCxnSpPr>
          <p:nvPr/>
        </p:nvCxnSpPr>
        <p:spPr bwMode="auto">
          <a:xfrm flipH="1">
            <a:off x="2438400" y="3286125"/>
            <a:ext cx="1209675" cy="1468438"/>
          </a:xfrm>
          <a:prstGeom prst="straightConnector1">
            <a:avLst/>
          </a:prstGeom>
          <a:noFill/>
          <a:ln w="8255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8" dist="17961" dir="135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2698" name="AutoShape 10">
            <a:extLst>
              <a:ext uri="{FF2B5EF4-FFF2-40B4-BE49-F238E27FC236}">
                <a16:creationId xmlns:a16="http://schemas.microsoft.com/office/drawing/2014/main" id="{CEAEAF2E-3B2D-4892-B273-E033537048A2}"/>
              </a:ext>
            </a:extLst>
          </p:cNvPr>
          <p:cNvCxnSpPr>
            <a:cxnSpLocks noChangeShapeType="1"/>
            <a:stCxn id="242694" idx="4"/>
          </p:cNvCxnSpPr>
          <p:nvPr/>
        </p:nvCxnSpPr>
        <p:spPr bwMode="auto">
          <a:xfrm>
            <a:off x="4572000" y="3352800"/>
            <a:ext cx="1588" cy="1447800"/>
          </a:xfrm>
          <a:prstGeom prst="straightConnector1">
            <a:avLst/>
          </a:prstGeom>
          <a:noFill/>
          <a:ln w="82550">
            <a:solidFill>
              <a:schemeClr val="accent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2699" name="Text Box 11">
            <a:extLst>
              <a:ext uri="{FF2B5EF4-FFF2-40B4-BE49-F238E27FC236}">
                <a16:creationId xmlns:a16="http://schemas.microsoft.com/office/drawing/2014/main" id="{69E9B78B-676B-40DD-ADB0-5BB9BAFEB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76475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Nap-Logosz működése</a:t>
            </a:r>
            <a:endParaRPr kumimoji="0" lang="en-US" altLang="hu-HU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700" name="AutoShape 12">
            <a:extLst>
              <a:ext uri="{FF2B5EF4-FFF2-40B4-BE49-F238E27FC236}">
                <a16:creationId xmlns:a16="http://schemas.microsoft.com/office/drawing/2014/main" id="{E79ACC22-0626-4E33-836B-C7CC9C200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806950"/>
            <a:ext cx="1295400" cy="98425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  <a:effectLst>
            <a:prstShdw prst="shdw18" dist="17961" dir="13500000">
              <a:srgbClr val="FF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hu-HU" sz="1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hu-HU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Kundalini</a:t>
            </a:r>
            <a:endParaRPr kumimoji="0" lang="en-US" altLang="hu-HU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(kígyótűz)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u-H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42701" name="AutoShape 13">
            <a:extLst>
              <a:ext uri="{FF2B5EF4-FFF2-40B4-BE49-F238E27FC236}">
                <a16:creationId xmlns:a16="http://schemas.microsoft.com/office/drawing/2014/main" id="{F889D329-2159-4238-843C-7397863C58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6400" y="3276600"/>
            <a:ext cx="1171575" cy="1520825"/>
          </a:xfrm>
          <a:prstGeom prst="straightConnector1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DEB8157C-7C76-4352-9184-5A8BB793989F}"/>
              </a:ext>
            </a:extLst>
          </p:cNvPr>
          <p:cNvSpPr txBox="1"/>
          <p:nvPr/>
        </p:nvSpPr>
        <p:spPr>
          <a:xfrm>
            <a:off x="1558529" y="5791200"/>
            <a:ext cx="1794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hu-HU" sz="1800" b="1" dirty="0">
                <a:solidFill>
                  <a:srgbClr val="FFFF00"/>
                </a:solidFill>
                <a:latin typeface="Times New Roman"/>
              </a:rPr>
              <a:t>Atya, Akarat, </a:t>
            </a:r>
            <a:r>
              <a:rPr kumimoji="0" lang="hu-HU" sz="1800" b="1" dirty="0" err="1">
                <a:solidFill>
                  <a:srgbClr val="FFFF00"/>
                </a:solidFill>
                <a:latin typeface="Times New Roman"/>
              </a:rPr>
              <a:t>Shiva</a:t>
            </a:r>
            <a:r>
              <a:rPr kumimoji="0" lang="hu-HU" sz="1800" b="1" dirty="0">
                <a:solidFill>
                  <a:srgbClr val="FFFF00"/>
                </a:solidFill>
                <a:latin typeface="Times New Roman"/>
              </a:rPr>
              <a:t>, Osiris, </a:t>
            </a:r>
            <a:r>
              <a:rPr kumimoji="0" lang="hu-HU" sz="1800" b="1" dirty="0" err="1">
                <a:solidFill>
                  <a:srgbClr val="FFFF00"/>
                </a:solidFill>
                <a:latin typeface="Times New Roman"/>
              </a:rPr>
              <a:t>Ahura</a:t>
            </a:r>
            <a:r>
              <a:rPr kumimoji="0" lang="hu-HU" sz="1800" b="1" dirty="0">
                <a:solidFill>
                  <a:srgbClr val="FFFF00"/>
                </a:solidFill>
                <a:latin typeface="Times New Roman"/>
              </a:rPr>
              <a:t>, Zeusz</a:t>
            </a:r>
            <a:endParaRPr kumimoji="0" lang="hu-HU" sz="1100" b="1" dirty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F6AC8802-5D1A-4D25-AACE-A79E9F2E1781}"/>
              </a:ext>
            </a:extLst>
          </p:cNvPr>
          <p:cNvSpPr txBox="1"/>
          <p:nvPr/>
        </p:nvSpPr>
        <p:spPr>
          <a:xfrm>
            <a:off x="3514235" y="5740698"/>
            <a:ext cx="2261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hu-HU" sz="1800" b="1" dirty="0">
                <a:solidFill>
                  <a:srgbClr val="FFFF00"/>
                </a:solidFill>
                <a:latin typeface="Times New Roman"/>
              </a:rPr>
              <a:t>Fiú, Bölcsesség-Szeretet, </a:t>
            </a:r>
            <a:r>
              <a:rPr kumimoji="0" lang="hu-HU" sz="1800" b="1" dirty="0" err="1">
                <a:solidFill>
                  <a:srgbClr val="FFFF00"/>
                </a:solidFill>
                <a:latin typeface="Times New Roman"/>
              </a:rPr>
              <a:t>Vishnu</a:t>
            </a:r>
            <a:r>
              <a:rPr kumimoji="0" lang="hu-HU" sz="1800" b="1" dirty="0">
                <a:solidFill>
                  <a:srgbClr val="FFFF00"/>
                </a:solidFill>
                <a:latin typeface="Times New Roman"/>
              </a:rPr>
              <a:t>, </a:t>
            </a:r>
            <a:r>
              <a:rPr kumimoji="0" lang="hu-HU" sz="1800" b="1" dirty="0" err="1">
                <a:solidFill>
                  <a:srgbClr val="FFFF00"/>
                </a:solidFill>
                <a:latin typeface="Times New Roman"/>
              </a:rPr>
              <a:t>Thot</a:t>
            </a:r>
            <a:r>
              <a:rPr kumimoji="0" lang="hu-HU" sz="1800" b="1" dirty="0">
                <a:solidFill>
                  <a:srgbClr val="FFFF00"/>
                </a:solidFill>
                <a:latin typeface="Times New Roman"/>
              </a:rPr>
              <a:t>, </a:t>
            </a:r>
            <a:r>
              <a:rPr kumimoji="0" lang="hu-HU" sz="1800" b="1" dirty="0" err="1">
                <a:solidFill>
                  <a:srgbClr val="FFFF00"/>
                </a:solidFill>
                <a:latin typeface="Times New Roman"/>
              </a:rPr>
              <a:t>Ahura</a:t>
            </a:r>
            <a:r>
              <a:rPr kumimoji="0" lang="hu-HU" sz="1800" b="1" dirty="0">
                <a:solidFill>
                  <a:srgbClr val="FFFF00"/>
                </a:solidFill>
                <a:latin typeface="Times New Roman"/>
              </a:rPr>
              <a:t>-Mazda, Hermész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DF7AD10-0436-4EDB-AEBE-70CBB6EA6963}"/>
              </a:ext>
            </a:extLst>
          </p:cNvPr>
          <p:cNvSpPr txBox="1"/>
          <p:nvPr/>
        </p:nvSpPr>
        <p:spPr>
          <a:xfrm>
            <a:off x="5793445" y="5740698"/>
            <a:ext cx="2021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hu-HU" sz="1800" b="1" dirty="0">
                <a:solidFill>
                  <a:srgbClr val="FFFF00"/>
                </a:solidFill>
                <a:latin typeface="Times New Roman"/>
              </a:rPr>
              <a:t>Anya (Szentlélek), Tevékenység, Brahma, Isis, Mazda, Héra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CC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5A2A6AB3-8686-4F7E-B17F-4CAD534D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8534400" cy="42672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802164B5-AF6B-405A-8F41-C0D94D6F0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09800"/>
            <a:ext cx="8534400" cy="36512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40" name="Rectangle 4">
            <a:extLst>
              <a:ext uri="{FF2B5EF4-FFF2-40B4-BE49-F238E27FC236}">
                <a16:creationId xmlns:a16="http://schemas.microsoft.com/office/drawing/2014/main" id="{4F8368BA-6CD8-4404-AD66-444BBFC70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19400"/>
            <a:ext cx="8534400" cy="305435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41" name="Rectangle 5">
            <a:extLst>
              <a:ext uri="{FF2B5EF4-FFF2-40B4-BE49-F238E27FC236}">
                <a16:creationId xmlns:a16="http://schemas.microsoft.com/office/drawing/2014/main" id="{2E20A48E-D72B-44BD-A09E-B8B42E658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429000"/>
            <a:ext cx="8534400" cy="243205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42" name="Rectangle 6">
            <a:extLst>
              <a:ext uri="{FF2B5EF4-FFF2-40B4-BE49-F238E27FC236}">
                <a16:creationId xmlns:a16="http://schemas.microsoft.com/office/drawing/2014/main" id="{F38B23FD-977D-4DD8-9665-750932C89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38600"/>
            <a:ext cx="8534400" cy="1822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43" name="Rectangle 7">
            <a:extLst>
              <a:ext uri="{FF2B5EF4-FFF2-40B4-BE49-F238E27FC236}">
                <a16:creationId xmlns:a16="http://schemas.microsoft.com/office/drawing/2014/main" id="{EE2B3F01-9D46-4487-BF26-93F09CA14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648200"/>
            <a:ext cx="8534400" cy="12192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44" name="Rectangle 8">
            <a:extLst>
              <a:ext uri="{FF2B5EF4-FFF2-40B4-BE49-F238E27FC236}">
                <a16:creationId xmlns:a16="http://schemas.microsoft.com/office/drawing/2014/main" id="{3A421DA2-1FB0-4768-929F-F024BF261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257800"/>
            <a:ext cx="8534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45" name="AutoShape 9">
            <a:extLst>
              <a:ext uri="{FF2B5EF4-FFF2-40B4-BE49-F238E27FC236}">
                <a16:creationId xmlns:a16="http://schemas.microsoft.com/office/drawing/2014/main" id="{ACD12972-C8DB-41FC-BEC6-F47F7C11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0"/>
            <a:ext cx="1847850" cy="1485900"/>
          </a:xfrm>
          <a:prstGeom prst="triangle">
            <a:avLst>
              <a:gd name="adj" fmla="val 48810"/>
            </a:avLst>
          </a:prstGeom>
          <a:solidFill>
            <a:schemeClr val="hlink"/>
          </a:solidFill>
          <a:ln w="76200" cmpd="tri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46" name="AutoShape 10">
            <a:extLst>
              <a:ext uri="{FF2B5EF4-FFF2-40B4-BE49-F238E27FC236}">
                <a16:creationId xmlns:a16="http://schemas.microsoft.com/office/drawing/2014/main" id="{7014CC06-786D-4459-9810-774D70ACD8A3}"/>
              </a:ext>
            </a:extLst>
          </p:cNvPr>
          <p:cNvSpPr>
            <a:spLocks noChangeArrowheads="1"/>
          </p:cNvSpPr>
          <p:nvPr/>
        </p:nvSpPr>
        <p:spPr bwMode="auto">
          <a:xfrm rot="-2693274">
            <a:off x="4267200" y="914400"/>
            <a:ext cx="533400" cy="5334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47" name="AutoShape 11">
            <a:extLst>
              <a:ext uri="{FF2B5EF4-FFF2-40B4-BE49-F238E27FC236}">
                <a16:creationId xmlns:a16="http://schemas.microsoft.com/office/drawing/2014/main" id="{592915B0-FA7C-47F8-9C13-94AEE25AD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886200"/>
            <a:ext cx="685800" cy="609600"/>
          </a:xfrm>
          <a:custGeom>
            <a:avLst/>
            <a:gdLst>
              <a:gd name="G0" fmla="+- 2400 0 0"/>
              <a:gd name="G1" fmla="+- 21600 0 2400"/>
              <a:gd name="G2" fmla="+- 21600 0 2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00" y="10800"/>
                </a:moveTo>
                <a:cubicBezTo>
                  <a:pt x="2400" y="15439"/>
                  <a:pt x="6161" y="19200"/>
                  <a:pt x="10800" y="19200"/>
                </a:cubicBezTo>
                <a:cubicBezTo>
                  <a:pt x="15439" y="19200"/>
                  <a:pt x="19200" y="15439"/>
                  <a:pt x="19200" y="10800"/>
                </a:cubicBezTo>
                <a:cubicBezTo>
                  <a:pt x="19200" y="6161"/>
                  <a:pt x="15439" y="2400"/>
                  <a:pt x="10800" y="2400"/>
                </a:cubicBezTo>
                <a:cubicBezTo>
                  <a:pt x="6161" y="2400"/>
                  <a:pt x="2400" y="6161"/>
                  <a:pt x="2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48" name="AutoShape 12">
            <a:extLst>
              <a:ext uri="{FF2B5EF4-FFF2-40B4-BE49-F238E27FC236}">
                <a16:creationId xmlns:a16="http://schemas.microsoft.com/office/drawing/2014/main" id="{C8FC0099-B1F8-4BBD-814A-B9A9243E7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8600"/>
            <a:ext cx="533400" cy="533400"/>
          </a:xfrm>
          <a:custGeom>
            <a:avLst/>
            <a:gdLst>
              <a:gd name="G0" fmla="+- 2829 0 0"/>
              <a:gd name="G1" fmla="+- 21600 0 2829"/>
              <a:gd name="G2" fmla="+- 21600 0 2829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29" y="10800"/>
                </a:moveTo>
                <a:cubicBezTo>
                  <a:pt x="2829" y="15202"/>
                  <a:pt x="6398" y="18771"/>
                  <a:pt x="10800" y="18771"/>
                </a:cubicBezTo>
                <a:cubicBezTo>
                  <a:pt x="15202" y="18771"/>
                  <a:pt x="18771" y="15202"/>
                  <a:pt x="18771" y="10800"/>
                </a:cubicBezTo>
                <a:cubicBezTo>
                  <a:pt x="18771" y="6398"/>
                  <a:pt x="15202" y="2829"/>
                  <a:pt x="10800" y="2829"/>
                </a:cubicBezTo>
                <a:cubicBezTo>
                  <a:pt x="6398" y="2829"/>
                  <a:pt x="2829" y="6398"/>
                  <a:pt x="2829" y="10800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49" name="Line 13">
            <a:extLst>
              <a:ext uri="{FF2B5EF4-FFF2-40B4-BE49-F238E27FC236}">
                <a16:creationId xmlns:a16="http://schemas.microsoft.com/office/drawing/2014/main" id="{2BF5156E-4492-4EDD-B885-30728F274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267200"/>
            <a:ext cx="7086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50" name="Oval 14">
            <a:extLst>
              <a:ext uri="{FF2B5EF4-FFF2-40B4-BE49-F238E27FC236}">
                <a16:creationId xmlns:a16="http://schemas.microsoft.com/office/drawing/2014/main" id="{AADECFE0-7EF5-4BF9-BAA2-33B026574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400050"/>
            <a:ext cx="198438" cy="185738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51" name="AutoShape 15">
            <a:extLst>
              <a:ext uri="{FF2B5EF4-FFF2-40B4-BE49-F238E27FC236}">
                <a16:creationId xmlns:a16="http://schemas.microsoft.com/office/drawing/2014/main" id="{F1BC858E-E137-41FB-8106-AEC7F2C6367F}"/>
              </a:ext>
            </a:extLst>
          </p:cNvPr>
          <p:cNvSpPr>
            <a:spLocks noChangeArrowheads="1"/>
          </p:cNvSpPr>
          <p:nvPr/>
        </p:nvSpPr>
        <p:spPr bwMode="auto">
          <a:xfrm rot="-2693274">
            <a:off x="5029200" y="914400"/>
            <a:ext cx="533400" cy="5334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52" name="AutoShape 16">
            <a:extLst>
              <a:ext uri="{FF2B5EF4-FFF2-40B4-BE49-F238E27FC236}">
                <a16:creationId xmlns:a16="http://schemas.microsoft.com/office/drawing/2014/main" id="{3BC1B8FA-B247-416A-85ED-88C2DB53A472}"/>
              </a:ext>
            </a:extLst>
          </p:cNvPr>
          <p:cNvSpPr>
            <a:spLocks noChangeArrowheads="1"/>
          </p:cNvSpPr>
          <p:nvPr/>
        </p:nvSpPr>
        <p:spPr bwMode="auto">
          <a:xfrm rot="-8093274">
            <a:off x="5029200" y="914400"/>
            <a:ext cx="533400" cy="5334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53" name="AutoShape 17">
            <a:extLst>
              <a:ext uri="{FF2B5EF4-FFF2-40B4-BE49-F238E27FC236}">
                <a16:creationId xmlns:a16="http://schemas.microsoft.com/office/drawing/2014/main" id="{E2EB7182-9462-4EAE-9291-0F50F496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50" y="395605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54" name="Text Box 18">
            <a:extLst>
              <a:ext uri="{FF2B5EF4-FFF2-40B4-BE49-F238E27FC236}">
                <a16:creationId xmlns:a16="http://schemas.microsoft.com/office/drawing/2014/main" id="{21ABF41E-B614-45B0-9A6E-977D39362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593850"/>
            <a:ext cx="1581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ADI</a:t>
            </a: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(ISTENI) VILÁG</a:t>
            </a:r>
            <a:endParaRPr kumimoji="0" lang="en-US" altLang="hu-HU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4755" name="Text Box 19">
            <a:extLst>
              <a:ext uri="{FF2B5EF4-FFF2-40B4-BE49-F238E27FC236}">
                <a16:creationId xmlns:a16="http://schemas.microsoft.com/office/drawing/2014/main" id="{28E33924-013F-48AF-8092-ED5F8C450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2222500"/>
            <a:ext cx="2209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ANUPADAKA</a:t>
            </a: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MONÁDI) VILÁG</a:t>
            </a:r>
            <a:endParaRPr kumimoji="0" lang="en-US" altLang="hu-H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4756" name="Text Box 20">
            <a:extLst>
              <a:ext uri="{FF2B5EF4-FFF2-40B4-BE49-F238E27FC236}">
                <a16:creationId xmlns:a16="http://schemas.microsoft.com/office/drawing/2014/main" id="{B74D20D0-01D1-434B-8405-E85051B8B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2825750"/>
            <a:ext cx="1905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ATMIKUS</a:t>
            </a: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(NIRVÁNI) VILÁG</a:t>
            </a:r>
            <a:endParaRPr kumimoji="0" lang="en-US" altLang="hu-HU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4757" name="Text Box 21">
            <a:extLst>
              <a:ext uri="{FF2B5EF4-FFF2-40B4-BE49-F238E27FC236}">
                <a16:creationId xmlns:a16="http://schemas.microsoft.com/office/drawing/2014/main" id="{AABA84DA-E7FD-485C-94EB-7E5D11CE8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3448050"/>
            <a:ext cx="1555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BUDDHIKUS</a:t>
            </a: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VILÁG</a:t>
            </a:r>
            <a:endParaRPr kumimoji="0" lang="en-US" altLang="hu-H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4758" name="Text Box 22">
            <a:extLst>
              <a:ext uri="{FF2B5EF4-FFF2-40B4-BE49-F238E27FC236}">
                <a16:creationId xmlns:a16="http://schemas.microsoft.com/office/drawing/2014/main" id="{84F0E94C-BFD3-4D70-8423-E0C401E13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4044950"/>
            <a:ext cx="1282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MENTÁLIS</a:t>
            </a: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VILÁG</a:t>
            </a:r>
          </a:p>
        </p:txBody>
      </p:sp>
      <p:sp>
        <p:nvSpPr>
          <p:cNvPr id="244759" name="Text Box 23">
            <a:extLst>
              <a:ext uri="{FF2B5EF4-FFF2-40B4-BE49-F238E27FC236}">
                <a16:creationId xmlns:a16="http://schemas.microsoft.com/office/drawing/2014/main" id="{62298A0E-A2BA-4796-B8BB-40442F08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660900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ASZTRÁLIS</a:t>
            </a: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VILÁG</a:t>
            </a:r>
            <a:endParaRPr kumimoji="0" lang="en-US" altLang="hu-H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4760" name="Text Box 24">
            <a:extLst>
              <a:ext uri="{FF2B5EF4-FFF2-40B4-BE49-F238E27FC236}">
                <a16:creationId xmlns:a16="http://schemas.microsoft.com/office/drawing/2014/main" id="{B066CA75-185E-4ED0-AA75-AC9B5AC65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5264150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FIZIKAI </a:t>
            </a: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VILÁG</a:t>
            </a:r>
            <a:endParaRPr kumimoji="0" lang="hu-HU" altLang="hu-HU" sz="1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4761" name="Text Box 25">
            <a:extLst>
              <a:ext uri="{FF2B5EF4-FFF2-40B4-BE49-F238E27FC236}">
                <a16:creationId xmlns:a16="http://schemas.microsoft.com/office/drawing/2014/main" id="{3D7B9C73-FAFD-4EB7-B234-6E6FCF48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24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ELSŐ</a:t>
            </a:r>
            <a:b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(AKARAT)</a:t>
            </a:r>
            <a:endParaRPr kumimoji="0" lang="en-US" altLang="hu-H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4762" name="Text Box 26">
            <a:extLst>
              <a:ext uri="{FF2B5EF4-FFF2-40B4-BE49-F238E27FC236}">
                <a16:creationId xmlns:a16="http://schemas.microsoft.com/office/drawing/2014/main" id="{CA0ED169-E086-4F50-B90F-5CDAAC89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62000"/>
            <a:ext cx="175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MÁSODIK   (BÖLCSESSÉG)</a:t>
            </a:r>
            <a:endParaRPr kumimoji="0" lang="hu-HU" altLang="hu-H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4763" name="Text Box 27">
            <a:extLst>
              <a:ext uri="{FF2B5EF4-FFF2-40B4-BE49-F238E27FC236}">
                <a16:creationId xmlns:a16="http://schemas.microsoft.com/office/drawing/2014/main" id="{B9BAC760-444A-4BBF-8E44-B12C2A592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762000"/>
            <a:ext cx="1905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HARMADIK   (TEVÉKENYSÉG)</a:t>
            </a:r>
            <a:endParaRPr kumimoji="0" lang="en-US" altLang="hu-H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4764" name="Line 28">
            <a:extLst>
              <a:ext uri="{FF2B5EF4-FFF2-40B4-BE49-F238E27FC236}">
                <a16:creationId xmlns:a16="http://schemas.microsoft.com/office/drawing/2014/main" id="{BCF43967-3E88-4498-A9E6-45B713541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124200"/>
            <a:ext cx="7086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65" name="AutoShape 29">
            <a:extLst>
              <a:ext uri="{FF2B5EF4-FFF2-40B4-BE49-F238E27FC236}">
                <a16:creationId xmlns:a16="http://schemas.microsoft.com/office/drawing/2014/main" id="{E4E9EFB5-3C6E-4BFE-9C7A-B05812563B12}"/>
              </a:ext>
            </a:extLst>
          </p:cNvPr>
          <p:cNvSpPr>
            <a:spLocks noChangeArrowheads="1"/>
          </p:cNvSpPr>
          <p:nvPr/>
        </p:nvSpPr>
        <p:spPr bwMode="auto">
          <a:xfrm rot="20217257" flipH="1">
            <a:off x="5867400" y="247650"/>
            <a:ext cx="800100" cy="3654425"/>
          </a:xfrm>
          <a:prstGeom prst="moon">
            <a:avLst>
              <a:gd name="adj" fmla="val 35718"/>
            </a:avLst>
          </a:prstGeom>
          <a:gradFill rotWithShape="0">
            <a:gsLst>
              <a:gs pos="0">
                <a:srgbClr val="CC00FF"/>
              </a:gs>
              <a:gs pos="50000">
                <a:srgbClr val="FFFFFF"/>
              </a:gs>
              <a:gs pos="100000">
                <a:srgbClr val="CC00FF"/>
              </a:gs>
            </a:gsLst>
            <a:lin ang="5400000" scaled="1"/>
          </a:gradFill>
          <a:ln w="9525">
            <a:solidFill>
              <a:srgbClr val="CC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66" name="AutoShape 30">
            <a:extLst>
              <a:ext uri="{FF2B5EF4-FFF2-40B4-BE49-F238E27FC236}">
                <a16:creationId xmlns:a16="http://schemas.microsoft.com/office/drawing/2014/main" id="{82673ACB-5E75-4FDA-83FA-F759944BE245}"/>
              </a:ext>
            </a:extLst>
          </p:cNvPr>
          <p:cNvSpPr>
            <a:spLocks noChangeArrowheads="1"/>
          </p:cNvSpPr>
          <p:nvPr/>
        </p:nvSpPr>
        <p:spPr bwMode="auto">
          <a:xfrm rot="805462">
            <a:off x="6477000" y="3429000"/>
            <a:ext cx="519113" cy="533400"/>
          </a:xfrm>
          <a:prstGeom prst="downArrow">
            <a:avLst>
              <a:gd name="adj1" fmla="val 45491"/>
              <a:gd name="adj2" fmla="val 37628"/>
            </a:avLst>
          </a:prstGeom>
          <a:solidFill>
            <a:srgbClr val="CC00FF"/>
          </a:solidFill>
          <a:ln w="9525">
            <a:solidFill>
              <a:srgbClr val="CC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67" name="AutoShape 31">
            <a:extLst>
              <a:ext uri="{FF2B5EF4-FFF2-40B4-BE49-F238E27FC236}">
                <a16:creationId xmlns:a16="http://schemas.microsoft.com/office/drawing/2014/main" id="{79FE7F4E-9FBF-47F5-850A-8576B8EF7F0D}"/>
              </a:ext>
            </a:extLst>
          </p:cNvPr>
          <p:cNvSpPr>
            <a:spLocks noChangeArrowheads="1"/>
          </p:cNvSpPr>
          <p:nvPr/>
        </p:nvSpPr>
        <p:spPr bwMode="auto">
          <a:xfrm rot="866496">
            <a:off x="2895600" y="990600"/>
            <a:ext cx="1066800" cy="4116388"/>
          </a:xfrm>
          <a:prstGeom prst="moon">
            <a:avLst>
              <a:gd name="adj" fmla="val 23213"/>
            </a:avLst>
          </a:prstGeom>
          <a:gradFill rotWithShape="0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68" name="AutoShape 32">
            <a:extLst>
              <a:ext uri="{FF2B5EF4-FFF2-40B4-BE49-F238E27FC236}">
                <a16:creationId xmlns:a16="http://schemas.microsoft.com/office/drawing/2014/main" id="{463E7016-143A-4970-B90F-90DFD8E101B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29100" y="3124200"/>
            <a:ext cx="1319213" cy="4062413"/>
          </a:xfrm>
          <a:prstGeom prst="curvedRightArrow">
            <a:avLst>
              <a:gd name="adj1" fmla="val 19931"/>
              <a:gd name="adj2" fmla="val 59593"/>
              <a:gd name="adj3" fmla="val 15528"/>
            </a:avLst>
          </a:prstGeom>
          <a:gradFill rotWithShape="0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69" name="Text Box 33">
            <a:extLst>
              <a:ext uri="{FF2B5EF4-FFF2-40B4-BE49-F238E27FC236}">
                <a16:creationId xmlns:a16="http://schemas.microsoft.com/office/drawing/2014/main" id="{DC84F537-C911-4D11-A746-0361CE4BB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95250"/>
            <a:ext cx="270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NAP - LOGOSZ</a:t>
            </a:r>
            <a:endParaRPr kumimoji="0" lang="en-US" altLang="hu-HU" sz="2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4770" name="AutoShape 34">
            <a:extLst>
              <a:ext uri="{FF2B5EF4-FFF2-40B4-BE49-F238E27FC236}">
                <a16:creationId xmlns:a16="http://schemas.microsoft.com/office/drawing/2014/main" id="{C033B0DA-2B38-4682-916F-2F39B2BE289F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895850" y="520065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71" name="Rectangle 35">
            <a:extLst>
              <a:ext uri="{FF2B5EF4-FFF2-40B4-BE49-F238E27FC236}">
                <a16:creationId xmlns:a16="http://schemas.microsoft.com/office/drawing/2014/main" id="{9B84FFD8-DE9A-4C1F-A774-1D5F8609D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1419225"/>
            <a:ext cx="152400" cy="37830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72" name="AutoShape 36">
            <a:extLst>
              <a:ext uri="{FF2B5EF4-FFF2-40B4-BE49-F238E27FC236}">
                <a16:creationId xmlns:a16="http://schemas.microsoft.com/office/drawing/2014/main" id="{D3195216-EC2B-4955-BC4B-80D2F0958455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900613" y="46101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73" name="AutoShape 37">
            <a:extLst>
              <a:ext uri="{FF2B5EF4-FFF2-40B4-BE49-F238E27FC236}">
                <a16:creationId xmlns:a16="http://schemas.microsoft.com/office/drawing/2014/main" id="{4212A271-4DAD-4F1B-A379-DF9C453F621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900613" y="4060825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74" name="AutoShape 38">
            <a:extLst>
              <a:ext uri="{FF2B5EF4-FFF2-40B4-BE49-F238E27FC236}">
                <a16:creationId xmlns:a16="http://schemas.microsoft.com/office/drawing/2014/main" id="{20519DA5-328C-49FA-AABF-2E5697A8B060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876800" y="34290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75" name="AutoShape 39">
            <a:extLst>
              <a:ext uri="{FF2B5EF4-FFF2-40B4-BE49-F238E27FC236}">
                <a16:creationId xmlns:a16="http://schemas.microsoft.com/office/drawing/2014/main" id="{9F00B708-4554-4325-A64C-EE4A4C4F038B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900613" y="27940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76" name="AutoShape 40">
            <a:extLst>
              <a:ext uri="{FF2B5EF4-FFF2-40B4-BE49-F238E27FC236}">
                <a16:creationId xmlns:a16="http://schemas.microsoft.com/office/drawing/2014/main" id="{CA39C1B6-6104-4EBC-A046-24543BAB03C6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895850" y="2217738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77" name="AutoShape 41">
            <a:extLst>
              <a:ext uri="{FF2B5EF4-FFF2-40B4-BE49-F238E27FC236}">
                <a16:creationId xmlns:a16="http://schemas.microsoft.com/office/drawing/2014/main" id="{4A65FDC7-D12E-4CEB-8451-8EB1389A6B1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897438" y="155575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78" name="Text Box 42">
            <a:extLst>
              <a:ext uri="{FF2B5EF4-FFF2-40B4-BE49-F238E27FC236}">
                <a16:creationId xmlns:a16="http://schemas.microsoft.com/office/drawing/2014/main" id="{D554F1E7-7C46-41B0-A9CA-5C106AAFB2BE}"/>
              </a:ext>
            </a:extLst>
          </p:cNvPr>
          <p:cNvSpPr txBox="1">
            <a:spLocks noChangeArrowheads="1"/>
          </p:cNvSpPr>
          <p:nvPr/>
        </p:nvSpPr>
        <p:spPr bwMode="auto">
          <a:xfrm rot="-5387214">
            <a:off x="3481388" y="337343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hu-HU" altLang="hu-H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ELSŐ  KIÁRADÁS</a:t>
            </a:r>
            <a:endParaRPr kumimoji="0" lang="en-US" altLang="hu-H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4779" name="WordArt 43">
            <a:extLst>
              <a:ext uri="{FF2B5EF4-FFF2-40B4-BE49-F238E27FC236}">
                <a16:creationId xmlns:a16="http://schemas.microsoft.com/office/drawing/2014/main" id="{EF336759-042C-42BB-A8C7-45EF316DC6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4852451">
            <a:off x="1642269" y="3002756"/>
            <a:ext cx="2732088" cy="688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513691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MÁSODIK   KIÁRADÁS</a:t>
            </a:r>
          </a:p>
        </p:txBody>
      </p:sp>
      <p:sp>
        <p:nvSpPr>
          <p:cNvPr id="244780" name="WordArt 44">
            <a:extLst>
              <a:ext uri="{FF2B5EF4-FFF2-40B4-BE49-F238E27FC236}">
                <a16:creationId xmlns:a16="http://schemas.microsoft.com/office/drawing/2014/main" id="{C6F5A427-87C9-43B8-80EB-F98F99B90A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4951804">
            <a:off x="5780088" y="2717800"/>
            <a:ext cx="2187575" cy="454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097263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HARMADIK   KIÁRADÁS</a:t>
            </a:r>
          </a:p>
        </p:txBody>
      </p:sp>
      <p:sp>
        <p:nvSpPr>
          <p:cNvPr id="244781" name="Rectangle 45">
            <a:extLst>
              <a:ext uri="{FF2B5EF4-FFF2-40B4-BE49-F238E27FC236}">
                <a16:creationId xmlns:a16="http://schemas.microsoft.com/office/drawing/2014/main" id="{0187073F-0E0D-424F-A790-C39CEFC3E8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172200"/>
            <a:ext cx="9144000" cy="685800"/>
          </a:xfrm>
          <a:gradFill rotWithShape="0">
            <a:gsLst>
              <a:gs pos="0">
                <a:srgbClr val="00CC00"/>
              </a:gs>
              <a:gs pos="50000">
                <a:srgbClr val="66FF33"/>
              </a:gs>
              <a:gs pos="100000">
                <a:srgbClr val="00CC00"/>
              </a:gs>
            </a:gsLst>
            <a:lin ang="0" scaled="1"/>
          </a:gradFill>
        </p:spPr>
        <p:txBody>
          <a:bodyPr/>
          <a:lstStyle/>
          <a:p>
            <a:r>
              <a:rPr lang="hu-HU" altLang="hu-HU" sz="36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  HÁROM   TEREMTŐ   KIÁRADÁS</a:t>
            </a:r>
            <a:endParaRPr lang="en-US" altLang="hu-HU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B4D2D57-2BA1-4DCD-8CE5-09DE6A7E9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altLang="hu-H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ISTEN,</a:t>
            </a:r>
            <a:r>
              <a:rPr lang="hu-HU" altLang="hu-H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altLang="hu-H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 UNIVERZUM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A508E97-E9EB-4E37-873C-C04EFC208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/>
          </a:p>
        </p:txBody>
      </p:sp>
      <p:graphicFrame>
        <p:nvGraphicFramePr>
          <p:cNvPr id="28735" name="Group 63">
            <a:extLst>
              <a:ext uri="{FF2B5EF4-FFF2-40B4-BE49-F238E27FC236}">
                <a16:creationId xmlns:a16="http://schemas.microsoft.com/office/drawing/2014/main" id="{0A589FC3-E8E8-4981-80C8-E898547F07E0}"/>
              </a:ext>
            </a:extLst>
          </p:cNvPr>
          <p:cNvGraphicFramePr>
            <a:graphicFrameLocks noGrp="1"/>
          </p:cNvGraphicFramePr>
          <p:nvPr/>
        </p:nvGraphicFramePr>
        <p:xfrm>
          <a:off x="0" y="1557338"/>
          <a:ext cx="9144000" cy="4976828"/>
        </p:xfrm>
        <a:graphic>
          <a:graphicData uri="http://schemas.openxmlformats.org/drawingml/2006/table">
            <a:tbl>
              <a:tblPr/>
              <a:tblGrid>
                <a:gridCol w="2843213">
                  <a:extLst>
                    <a:ext uri="{9D8B030D-6E8A-4147-A177-3AD203B41FA5}">
                      <a16:colId xmlns:a16="http://schemas.microsoft.com/office/drawing/2014/main" val="15557064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1592289689"/>
                    </a:ext>
                  </a:extLst>
                </a:gridCol>
                <a:gridCol w="2700337">
                  <a:extLst>
                    <a:ext uri="{9D8B030D-6E8A-4147-A177-3AD203B41FA5}">
                      <a16:colId xmlns:a16="http://schemas.microsoft.com/office/drawing/2014/main" val="3382758477"/>
                    </a:ext>
                  </a:extLst>
                </a:gridCol>
              </a:tblGrid>
              <a:tr h="14573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BRAHMA: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SAT (létezés)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VISHNU: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CHIT (tudat)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SHIVA: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ANANDA</a:t>
                      </a:r>
                      <a:r>
                        <a:rPr kumimoji="0" lang="hu-HU" alt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hu-HU" alt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(boldogság)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10935"/>
                  </a:ext>
                </a:extLst>
              </a:tr>
              <a:tr h="13811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A </a:t>
                      </a:r>
                      <a:r>
                        <a:rPr kumimoji="0" lang="hu-HU" altLang="hu-HU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tárgyak</a:t>
                      </a:r>
                      <a:r>
                        <a:rPr kumimoji="0" lang="hu-HU" altLang="hu-H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 világa: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föld, víz, tűz, levegő, éter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 </a:t>
                      </a:r>
                      <a:r>
                        <a:rPr kumimoji="0" lang="hu-HU" altLang="hu-HU" sz="24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tudat </a:t>
                      </a:r>
                      <a:r>
                        <a:rPr kumimoji="0" lang="hu-HU" altLang="hu-H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világa: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atma, buddhi, manasz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Az Én,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a valódi élet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025142"/>
                  </a:ext>
                </a:extLst>
              </a:tr>
              <a:tr h="7302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0" i="0" u="none" strike="noStrike" cap="none" normalizeH="0" baseline="0">
                        <a:ln>
                          <a:noFill/>
                        </a:ln>
                        <a:solidFill>
                          <a:srgbClr val="99FF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A 7 ALKOTÓELEM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874367"/>
                  </a:ext>
                </a:extLst>
              </a:tr>
              <a:tr h="14081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7 TAMAS </a:t>
                      </a: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(anyag)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6 RAJAS </a:t>
                      </a: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(energia)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5 SATTVA </a:t>
                      </a:r>
                      <a:r>
                        <a:rPr kumimoji="0" lang="hu-HU" alt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(törvény)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D26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3 KRIYA</a:t>
                      </a:r>
                      <a:r>
                        <a:rPr kumimoji="0" lang="hu-HU" alt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(manasz) gondolat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2 JNANA </a:t>
                      </a: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(buddhi) szeretet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1 ICHCHHA </a:t>
                      </a: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kumimoji="0" lang="hu-HU" altLang="hu-H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átma</a:t>
                      </a: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) akarat</a:t>
                      </a:r>
                      <a:endParaRPr kumimoji="0" lang="hu-HU" altLang="hu-H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4 MAYA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u-HU" altLang="hu-H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337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B4D2D57-2BA1-4DCD-8CE5-09DE6A7E9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164" y="0"/>
            <a:ext cx="7086600" cy="836712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Vishnu</a:t>
            </a:r>
            <a:r>
              <a:rPr lang="hu-HU" alt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Fiú, </a:t>
            </a:r>
            <a:r>
              <a:rPr lang="hu-HU" alt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Chit</a:t>
            </a:r>
            <a:r>
              <a:rPr lang="hu-HU" alt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 tudat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A508E97-E9EB-4E37-873C-C04EFC208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24" y="980728"/>
            <a:ext cx="9109776" cy="4114800"/>
          </a:xfrm>
        </p:spPr>
        <p:txBody>
          <a:bodyPr/>
          <a:lstStyle/>
          <a:p>
            <a:pPr algn="just" eaLnBrk="1" hangingPunct="1"/>
            <a:r>
              <a:rPr lang="hu-HU" sz="2400" b="1" dirty="0">
                <a:solidFill>
                  <a:srgbClr val="002060"/>
                </a:solidFill>
              </a:rPr>
              <a:t>A tudat három állapota kapcsolja össze az ezekkel rendelkező lényt a három hatalmas világgal – </a:t>
            </a:r>
            <a:r>
              <a:rPr lang="hu-HU" sz="2400" b="1" dirty="0" err="1">
                <a:solidFill>
                  <a:srgbClr val="002060"/>
                </a:solidFill>
              </a:rPr>
              <a:t>ichchhâ</a:t>
            </a:r>
            <a:r>
              <a:rPr lang="hu-HU" sz="2400" b="1" dirty="0">
                <a:solidFill>
                  <a:srgbClr val="002060"/>
                </a:solidFill>
              </a:rPr>
              <a:t> vagyis az akarat az Énnel, </a:t>
            </a:r>
            <a:r>
              <a:rPr lang="hu-HU" sz="2400" b="1" dirty="0" err="1">
                <a:solidFill>
                  <a:srgbClr val="002060"/>
                </a:solidFill>
              </a:rPr>
              <a:t>jnâna</a:t>
            </a:r>
            <a:r>
              <a:rPr lang="hu-HU" sz="2400" b="1" dirty="0">
                <a:solidFill>
                  <a:srgbClr val="002060"/>
                </a:solidFill>
              </a:rPr>
              <a:t> vagyis a bölcsesség magával a tudat világával, és </a:t>
            </a:r>
            <a:r>
              <a:rPr lang="hu-HU" sz="2400" b="1" dirty="0" err="1">
                <a:solidFill>
                  <a:srgbClr val="002060"/>
                </a:solidFill>
              </a:rPr>
              <a:t>kriyâ</a:t>
            </a:r>
            <a:r>
              <a:rPr lang="hu-HU" sz="2400" b="1" dirty="0">
                <a:solidFill>
                  <a:srgbClr val="002060"/>
                </a:solidFill>
              </a:rPr>
              <a:t> vagyis a tevékenység a dolgok vagy a létezés világával. Ezért </a:t>
            </a:r>
            <a:r>
              <a:rPr lang="hu-HU" sz="2400" b="1" dirty="0" err="1">
                <a:solidFill>
                  <a:srgbClr val="002060"/>
                </a:solidFill>
              </a:rPr>
              <a:t>jnâna</a:t>
            </a:r>
            <a:r>
              <a:rPr lang="hu-HU" sz="2400" b="1" dirty="0">
                <a:solidFill>
                  <a:srgbClr val="002060"/>
                </a:solidFill>
              </a:rPr>
              <a:t> a tudat leglényegesebb alkotóeleme.</a:t>
            </a:r>
          </a:p>
          <a:p>
            <a:pPr algn="just" eaLnBrk="1" hangingPunct="1"/>
            <a:r>
              <a:rPr lang="hu-HU" sz="2400" b="1" dirty="0" err="1">
                <a:solidFill>
                  <a:srgbClr val="002060"/>
                </a:solidFill>
              </a:rPr>
              <a:t>Ichchhâ</a:t>
            </a:r>
            <a:r>
              <a:rPr lang="hu-HU" sz="2400" b="1" dirty="0">
                <a:solidFill>
                  <a:srgbClr val="002060"/>
                </a:solidFill>
              </a:rPr>
              <a:t> tudatosságunk Én-</a:t>
            </a:r>
            <a:r>
              <a:rPr lang="hu-HU" sz="2400" b="1" dirty="0" err="1">
                <a:solidFill>
                  <a:srgbClr val="002060"/>
                </a:solidFill>
              </a:rPr>
              <a:t>ünkről</a:t>
            </a:r>
            <a:r>
              <a:rPr lang="hu-HU" sz="2400" b="1" dirty="0">
                <a:solidFill>
                  <a:srgbClr val="002060"/>
                </a:solidFill>
              </a:rPr>
              <a:t>, és ez egyben erő is, ami az akarat. </a:t>
            </a:r>
            <a:r>
              <a:rPr lang="hu-HU" sz="2400" b="1" dirty="0" err="1">
                <a:solidFill>
                  <a:srgbClr val="002060"/>
                </a:solidFill>
              </a:rPr>
              <a:t>Jnâna</a:t>
            </a:r>
            <a:r>
              <a:rPr lang="hu-HU" sz="2400" b="1" dirty="0">
                <a:solidFill>
                  <a:srgbClr val="002060"/>
                </a:solidFill>
              </a:rPr>
              <a:t> tudatosságunk másokról, és egyben erő is, ami a szeretet. </a:t>
            </a:r>
            <a:r>
              <a:rPr lang="hu-HU" sz="2400" b="1" dirty="0" err="1">
                <a:solidFill>
                  <a:srgbClr val="002060"/>
                </a:solidFill>
              </a:rPr>
              <a:t>Kriyâ</a:t>
            </a:r>
            <a:r>
              <a:rPr lang="hu-HU" sz="2400" b="1" dirty="0">
                <a:solidFill>
                  <a:srgbClr val="002060"/>
                </a:solidFill>
              </a:rPr>
              <a:t> pedig tudatosságunk a dolgokról, és egyben erő is, ami a gondolat.</a:t>
            </a:r>
            <a:endParaRPr lang="hu-HU" sz="1800" b="1" dirty="0">
              <a:solidFill>
                <a:srgbClr val="002060"/>
              </a:solidFill>
            </a:endParaRPr>
          </a:p>
          <a:p>
            <a:pPr eaLnBrk="1" hangingPunct="1"/>
            <a:endParaRPr lang="hu-HU" altLang="hu-HU" dirty="0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B7D4542E-8A0A-4859-B562-F12599AE0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18762"/>
              </p:ext>
            </p:extLst>
          </p:nvPr>
        </p:nvGraphicFramePr>
        <p:xfrm>
          <a:off x="1007604" y="4509120"/>
          <a:ext cx="7128792" cy="2160241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val="3287583077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23067820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3840749991"/>
                    </a:ext>
                  </a:extLst>
                </a:gridCol>
              </a:tblGrid>
              <a:tr h="42525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CHIT VAGY TUDAT</a:t>
                      </a:r>
                      <a:endParaRPr lang="hu-H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689351"/>
                  </a:ext>
                </a:extLst>
              </a:tr>
              <a:tr h="425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FORMÁJA</a:t>
                      </a:r>
                      <a:endParaRPr lang="hu-H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TUDOMÁSA VAN</a:t>
                      </a:r>
                      <a:endParaRPr lang="hu-H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MŰKÖDIK, MINT</a:t>
                      </a:r>
                      <a:endParaRPr lang="hu-H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216398"/>
                  </a:ext>
                </a:extLst>
              </a:tr>
              <a:tr h="425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Ichchhâ</a:t>
                      </a:r>
                      <a:endParaRPr lang="hu-H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Én</a:t>
                      </a:r>
                      <a:endParaRPr lang="hu-H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Akarat-erő</a:t>
                      </a:r>
                      <a:endParaRPr lang="hu-H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158507"/>
                  </a:ext>
                </a:extLst>
              </a:tr>
              <a:tr h="425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Jnânâ</a:t>
                      </a:r>
                      <a:endParaRPr lang="hu-H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Mások</a:t>
                      </a:r>
                      <a:endParaRPr lang="hu-H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Szeretet-erő</a:t>
                      </a:r>
                      <a:endParaRPr lang="hu-H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11122"/>
                  </a:ext>
                </a:extLst>
              </a:tr>
              <a:tr h="459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Kriyâ</a:t>
                      </a:r>
                      <a:endParaRPr lang="hu-H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Dolgok vagy tárgyak</a:t>
                      </a:r>
                      <a:endParaRPr lang="hu-H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Gondolat-erő</a:t>
                      </a:r>
                      <a:endParaRPr lang="hu-H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878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08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B4D2D57-2BA1-4DCD-8CE5-09DE6A7E9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144" y="26504"/>
            <a:ext cx="7340252" cy="836712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Brahma, Anya, </a:t>
            </a:r>
            <a:r>
              <a:rPr lang="hu-HU" alt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</a:t>
            </a:r>
            <a:r>
              <a:rPr lang="hu-HU" alt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az anyag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A508E97-E9EB-4E37-873C-C04EFC208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24" y="980728"/>
            <a:ext cx="9109776" cy="5850768"/>
          </a:xfrm>
        </p:spPr>
        <p:txBody>
          <a:bodyPr/>
          <a:lstStyle/>
          <a:p>
            <a:pPr algn="just" eaLnBrk="1" hangingPunct="1"/>
            <a:r>
              <a:rPr lang="hu-HU" sz="2400" b="1" dirty="0">
                <a:solidFill>
                  <a:srgbClr val="002060"/>
                </a:solidFill>
              </a:rPr>
              <a:t>A </a:t>
            </a:r>
            <a:r>
              <a:rPr lang="hu-HU" sz="2400" b="1" dirty="0" err="1">
                <a:solidFill>
                  <a:srgbClr val="002060"/>
                </a:solidFill>
              </a:rPr>
              <a:t>sat</a:t>
            </a:r>
            <a:r>
              <a:rPr lang="hu-HU" sz="2400" b="1" dirty="0">
                <a:solidFill>
                  <a:srgbClr val="002060"/>
                </a:solidFill>
              </a:rPr>
              <a:t> világában is három alapelem ismerhető fel, ezeknek </a:t>
            </a:r>
            <a:r>
              <a:rPr lang="hu-HU" sz="2400" b="1" dirty="0" err="1">
                <a:solidFill>
                  <a:srgbClr val="002060"/>
                </a:solidFill>
              </a:rPr>
              <a:t>tamas</a:t>
            </a:r>
            <a:r>
              <a:rPr lang="hu-HU" sz="2400" b="1" dirty="0">
                <a:solidFill>
                  <a:srgbClr val="002060"/>
                </a:solidFill>
              </a:rPr>
              <a:t>, </a:t>
            </a:r>
            <a:r>
              <a:rPr lang="hu-HU" sz="2400" b="1" dirty="0" err="1">
                <a:solidFill>
                  <a:srgbClr val="002060"/>
                </a:solidFill>
              </a:rPr>
              <a:t>rajas</a:t>
            </a:r>
            <a:r>
              <a:rPr lang="hu-HU" sz="2400" b="1" dirty="0">
                <a:solidFill>
                  <a:srgbClr val="002060"/>
                </a:solidFill>
              </a:rPr>
              <a:t> és </a:t>
            </a:r>
            <a:r>
              <a:rPr lang="hu-HU" sz="2400" b="1" dirty="0" err="1">
                <a:solidFill>
                  <a:srgbClr val="002060"/>
                </a:solidFill>
              </a:rPr>
              <a:t>sattva</a:t>
            </a:r>
            <a:r>
              <a:rPr lang="hu-HU" sz="2400" b="1" dirty="0">
                <a:solidFill>
                  <a:srgbClr val="002060"/>
                </a:solidFill>
              </a:rPr>
              <a:t> a neve, amelyek úgy fordíthatók le, mint anyag, energia és törvény</a:t>
            </a:r>
          </a:p>
          <a:p>
            <a:pPr algn="just" eaLnBrk="1" hangingPunct="1"/>
            <a:r>
              <a:rPr lang="hu-HU" sz="2400" b="1" dirty="0">
                <a:solidFill>
                  <a:srgbClr val="002060"/>
                </a:solidFill>
              </a:rPr>
              <a:t>Ezek az anyag princípiumai, nem tulajdonságok, hanem az anyagi létezés állapotai, és egy test ezeket különböző időpontokban különböző fokozatokban jelenítheti meg.</a:t>
            </a:r>
          </a:p>
          <a:p>
            <a:pPr algn="just" eaLnBrk="1" hangingPunct="1"/>
            <a:r>
              <a:rPr lang="hu-HU" sz="2400" b="1" dirty="0">
                <a:solidFill>
                  <a:srgbClr val="002060"/>
                </a:solidFill>
              </a:rPr>
              <a:t>A sötétség, vagy stabilitás, vagy ellenállás, vagy akadályozás, vagy </a:t>
            </a:r>
            <a:r>
              <a:rPr lang="hu-HU" sz="2400" b="1" u="sng" dirty="0">
                <a:solidFill>
                  <a:srgbClr val="002060"/>
                </a:solidFill>
              </a:rPr>
              <a:t>tehetetlenség</a:t>
            </a:r>
            <a:r>
              <a:rPr lang="hu-HU" sz="2400" b="1" dirty="0">
                <a:solidFill>
                  <a:srgbClr val="002060"/>
                </a:solidFill>
              </a:rPr>
              <a:t> tulajdonságát, amiket a világ tárgyainál megfigyelhetünk, </a:t>
            </a:r>
            <a:r>
              <a:rPr lang="hu-HU" sz="2400" b="1" u="sng" dirty="0" err="1">
                <a:solidFill>
                  <a:srgbClr val="002060"/>
                </a:solidFill>
              </a:rPr>
              <a:t>tamas</a:t>
            </a:r>
            <a:r>
              <a:rPr lang="hu-HU" sz="2400" b="1" dirty="0" err="1">
                <a:solidFill>
                  <a:srgbClr val="002060"/>
                </a:solidFill>
              </a:rPr>
              <a:t>-nak</a:t>
            </a:r>
            <a:r>
              <a:rPr lang="hu-HU" sz="2400" b="1" dirty="0">
                <a:solidFill>
                  <a:srgbClr val="002060"/>
                </a:solidFill>
              </a:rPr>
              <a:t> nevezzük. </a:t>
            </a:r>
            <a:endParaRPr lang="hu-HU" sz="1800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hu-HU" sz="2400" b="1" dirty="0">
                <a:solidFill>
                  <a:srgbClr val="002060"/>
                </a:solidFill>
              </a:rPr>
              <a:t>A szubsztancia második alkotóeleme az anyag </a:t>
            </a:r>
            <a:r>
              <a:rPr lang="hu-HU" sz="2400" b="1" u="sng" dirty="0">
                <a:solidFill>
                  <a:srgbClr val="002060"/>
                </a:solidFill>
              </a:rPr>
              <a:t>energiája</a:t>
            </a:r>
            <a:r>
              <a:rPr lang="hu-HU" sz="2400" b="1" dirty="0">
                <a:solidFill>
                  <a:srgbClr val="002060"/>
                </a:solidFill>
              </a:rPr>
              <a:t>, a </a:t>
            </a:r>
            <a:r>
              <a:rPr lang="hu-HU" sz="2400" b="1" u="sng" dirty="0" err="1">
                <a:solidFill>
                  <a:srgbClr val="002060"/>
                </a:solidFill>
              </a:rPr>
              <a:t>rajas</a:t>
            </a:r>
            <a:r>
              <a:rPr lang="hu-HU" sz="2400" b="1" u="sng" dirty="0">
                <a:solidFill>
                  <a:srgbClr val="002060"/>
                </a:solidFill>
              </a:rPr>
              <a:t>.</a:t>
            </a:r>
          </a:p>
          <a:p>
            <a:pPr algn="just" eaLnBrk="1" hangingPunct="1"/>
            <a:r>
              <a:rPr lang="hu-HU" sz="2400" b="1" dirty="0">
                <a:solidFill>
                  <a:srgbClr val="002060"/>
                </a:solidFill>
              </a:rPr>
              <a:t>Az anyag harmadik lényeges jellemzője a </a:t>
            </a:r>
            <a:r>
              <a:rPr lang="hu-HU" sz="2400" b="1" u="sng" dirty="0">
                <a:solidFill>
                  <a:srgbClr val="002060"/>
                </a:solidFill>
              </a:rPr>
              <a:t>törvény</a:t>
            </a:r>
            <a:r>
              <a:rPr lang="hu-HU" sz="2400" b="1" dirty="0">
                <a:solidFill>
                  <a:srgbClr val="002060"/>
                </a:solidFill>
              </a:rPr>
              <a:t>, a </a:t>
            </a:r>
            <a:r>
              <a:rPr lang="hu-HU" sz="2400" b="1" u="sng" dirty="0" err="1">
                <a:solidFill>
                  <a:srgbClr val="002060"/>
                </a:solidFill>
              </a:rPr>
              <a:t>sattva</a:t>
            </a:r>
            <a:r>
              <a:rPr lang="hu-HU" sz="2400" b="1" dirty="0">
                <a:solidFill>
                  <a:srgbClr val="002060"/>
                </a:solidFill>
              </a:rPr>
              <a:t>. Nem találunk anyagot vagy energiát anélkül, hogy ne jelenne meg valamilyen törvény, ami meghatározza a test tevékenységének természetét és viszonyait más testekhez. </a:t>
            </a:r>
            <a:endParaRPr lang="hu-HU" sz="1800" b="1" u="sng" dirty="0">
              <a:solidFill>
                <a:srgbClr val="002060"/>
              </a:solidFill>
            </a:endParaRPr>
          </a:p>
          <a:p>
            <a:pPr algn="just" eaLnBrk="1" hangingPunct="1"/>
            <a:endParaRPr lang="hu-HU" sz="18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1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B4D2D57-2BA1-4DCD-8CE5-09DE6A7E9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6504"/>
            <a:ext cx="8568952" cy="836712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Shiva</a:t>
            </a:r>
            <a:r>
              <a:rPr lang="hu-HU" alt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Atya, Ananda, a harmónia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A508E97-E9EB-4E37-873C-C04EFC208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24" y="980728"/>
            <a:ext cx="9109776" cy="5850768"/>
          </a:xfrm>
        </p:spPr>
        <p:txBody>
          <a:bodyPr/>
          <a:lstStyle/>
          <a:p>
            <a:pPr algn="just" eaLnBrk="1" hangingPunct="1"/>
            <a:r>
              <a:rPr lang="hu-HU" sz="2400" b="1" dirty="0" err="1">
                <a:solidFill>
                  <a:srgbClr val="002060"/>
                </a:solidFill>
              </a:rPr>
              <a:t>Ânanda</a:t>
            </a:r>
            <a:r>
              <a:rPr lang="hu-HU" sz="2400" b="1" dirty="0">
                <a:solidFill>
                  <a:srgbClr val="002060"/>
                </a:solidFill>
              </a:rPr>
              <a:t> ott van </a:t>
            </a:r>
            <a:r>
              <a:rPr lang="hu-HU" sz="2400" b="1" dirty="0" err="1">
                <a:solidFill>
                  <a:srgbClr val="002060"/>
                </a:solidFill>
              </a:rPr>
              <a:t>sat</a:t>
            </a:r>
            <a:r>
              <a:rPr lang="hu-HU" sz="2400" b="1" dirty="0">
                <a:solidFill>
                  <a:srgbClr val="002060"/>
                </a:solidFill>
              </a:rPr>
              <a:t> és </a:t>
            </a:r>
            <a:r>
              <a:rPr lang="hu-HU" sz="2400" b="1" dirty="0" err="1">
                <a:solidFill>
                  <a:srgbClr val="002060"/>
                </a:solidFill>
              </a:rPr>
              <a:t>chit</a:t>
            </a:r>
            <a:r>
              <a:rPr lang="hu-HU" sz="2400" b="1" dirty="0">
                <a:solidFill>
                  <a:srgbClr val="002060"/>
                </a:solidFill>
              </a:rPr>
              <a:t> mögött, </a:t>
            </a:r>
            <a:r>
              <a:rPr lang="hu-HU" sz="2400" b="1" dirty="0" err="1">
                <a:solidFill>
                  <a:srgbClr val="002060"/>
                </a:solidFill>
              </a:rPr>
              <a:t>Shivában</a:t>
            </a:r>
            <a:r>
              <a:rPr lang="hu-HU" sz="2400" b="1" dirty="0">
                <a:solidFill>
                  <a:srgbClr val="002060"/>
                </a:solidFill>
              </a:rPr>
              <a:t> egyesülnek. A </a:t>
            </a:r>
            <a:r>
              <a:rPr lang="hu-HU" sz="2400" b="1" dirty="0" err="1">
                <a:solidFill>
                  <a:srgbClr val="002060"/>
                </a:solidFill>
              </a:rPr>
              <a:t>chit</a:t>
            </a:r>
            <a:r>
              <a:rPr lang="hu-HU" sz="2400" b="1" dirty="0">
                <a:solidFill>
                  <a:srgbClr val="002060"/>
                </a:solidFill>
              </a:rPr>
              <a:t> és a </a:t>
            </a:r>
            <a:r>
              <a:rPr lang="hu-HU" sz="2400" b="1" dirty="0" err="1">
                <a:solidFill>
                  <a:srgbClr val="002060"/>
                </a:solidFill>
              </a:rPr>
              <a:t>sat</a:t>
            </a:r>
            <a:r>
              <a:rPr lang="hu-HU" sz="2400" b="1" dirty="0">
                <a:solidFill>
                  <a:srgbClr val="002060"/>
                </a:solidFill>
              </a:rPr>
              <a:t> kapcsolata tele van </a:t>
            </a:r>
            <a:r>
              <a:rPr lang="hu-HU" sz="2400" b="1" dirty="0" err="1">
                <a:solidFill>
                  <a:srgbClr val="002060"/>
                </a:solidFill>
              </a:rPr>
              <a:t>ânandá-val</a:t>
            </a:r>
            <a:r>
              <a:rPr lang="hu-HU" sz="2400" b="1" dirty="0">
                <a:solidFill>
                  <a:srgbClr val="002060"/>
                </a:solidFill>
              </a:rPr>
              <a:t>, vagyis boldogsággal, ahogyan minden teremtmény azt bizonyítja, hogy szereti az életét, mivel amit általában életnek nevezünk, az a kettő közötti kölcsönhatás. </a:t>
            </a:r>
          </a:p>
          <a:p>
            <a:pPr algn="just" eaLnBrk="1" hangingPunct="1"/>
            <a:r>
              <a:rPr lang="hu-HU" sz="2400" b="1" dirty="0">
                <a:solidFill>
                  <a:srgbClr val="002060"/>
                </a:solidFill>
              </a:rPr>
              <a:t>Ez a harmónia a </a:t>
            </a:r>
            <a:r>
              <a:rPr lang="hu-HU" sz="2400" b="1" dirty="0" err="1">
                <a:solidFill>
                  <a:srgbClr val="002060"/>
                </a:solidFill>
              </a:rPr>
              <a:t>chit</a:t>
            </a:r>
            <a:r>
              <a:rPr lang="hu-HU" sz="2400" b="1" dirty="0">
                <a:solidFill>
                  <a:srgbClr val="002060"/>
                </a:solidFill>
              </a:rPr>
              <a:t> és a </a:t>
            </a:r>
            <a:r>
              <a:rPr lang="hu-HU" sz="2400" b="1" dirty="0" err="1">
                <a:solidFill>
                  <a:srgbClr val="002060"/>
                </a:solidFill>
              </a:rPr>
              <a:t>sat</a:t>
            </a:r>
            <a:r>
              <a:rPr lang="hu-HU" sz="2400" b="1" dirty="0">
                <a:solidFill>
                  <a:srgbClr val="002060"/>
                </a:solidFill>
              </a:rPr>
              <a:t> között tapasztalataink világában a </a:t>
            </a:r>
            <a:r>
              <a:rPr lang="hu-HU" sz="2400" b="1" dirty="0" err="1">
                <a:solidFill>
                  <a:srgbClr val="002060"/>
                </a:solidFill>
              </a:rPr>
              <a:t>mâyâ</a:t>
            </a:r>
            <a:r>
              <a:rPr lang="hu-HU" sz="2400" b="1" dirty="0">
                <a:solidFill>
                  <a:srgbClr val="002060"/>
                </a:solidFill>
              </a:rPr>
              <a:t>, amiről gyakran káprázatként beszélnek. Nem azért káprázat, mert bármilyen módon valótlanság lenne, hanem mert úgy tekintik, mint az életet, és összetévesztik a valódi élettel, ami az </a:t>
            </a:r>
            <a:r>
              <a:rPr lang="hu-HU" sz="2400" b="1" dirty="0" err="1">
                <a:solidFill>
                  <a:srgbClr val="002060"/>
                </a:solidFill>
              </a:rPr>
              <a:t>ânanda</a:t>
            </a:r>
            <a:r>
              <a:rPr lang="hu-HU" sz="2400" b="1" dirty="0">
                <a:solidFill>
                  <a:srgbClr val="002060"/>
                </a:solidFill>
              </a:rPr>
              <a:t>. </a:t>
            </a:r>
            <a:endParaRPr lang="hu-HU" sz="11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6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47F0354-8C07-4435-9495-6C8DE55B4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sz="4000" b="1"/>
              <a:t>A 7 PRINCÍPIUM (ALAPELV)</a:t>
            </a:r>
          </a:p>
        </p:txBody>
      </p:sp>
      <p:graphicFrame>
        <p:nvGraphicFramePr>
          <p:cNvPr id="6147" name="Object 4">
            <a:extLst>
              <a:ext uri="{FF2B5EF4-FFF2-40B4-BE49-F238E27FC236}">
                <a16:creationId xmlns:a16="http://schemas.microsoft.com/office/drawing/2014/main" id="{B03590B0-BEE9-46EC-8DF4-7108B017C0BE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442263447"/>
              </p:ext>
            </p:extLst>
          </p:nvPr>
        </p:nvGraphicFramePr>
        <p:xfrm>
          <a:off x="0" y="2032024"/>
          <a:ext cx="2590726" cy="300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Picture" r:id="rId3" imgW="1743740" imgH="2014110" progId="Word.Picture.8">
                  <p:embed/>
                </p:oleObj>
              </mc:Choice>
              <mc:Fallback>
                <p:oleObj name="Picture" r:id="rId3" imgW="1743740" imgH="2014110" progId="Word.Picture.8">
                  <p:embed/>
                  <p:pic>
                    <p:nvPicPr>
                      <p:cNvPr id="6147" name="Object 4">
                        <a:extLst>
                          <a:ext uri="{FF2B5EF4-FFF2-40B4-BE49-F238E27FC236}">
                            <a16:creationId xmlns:a16="http://schemas.microsoft.com/office/drawing/2014/main" id="{B03590B0-BEE9-46EC-8DF4-7108B017C0B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32024"/>
                        <a:ext cx="2590726" cy="300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5" name="Group 111">
            <a:extLst>
              <a:ext uri="{FF2B5EF4-FFF2-40B4-BE49-F238E27FC236}">
                <a16:creationId xmlns:a16="http://schemas.microsoft.com/office/drawing/2014/main" id="{66542C30-F510-42BD-8168-5B497103E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43886"/>
              </p:ext>
            </p:extLst>
          </p:nvPr>
        </p:nvGraphicFramePr>
        <p:xfrm>
          <a:off x="2590726" y="1988840"/>
          <a:ext cx="6553274" cy="4533587"/>
        </p:xfrm>
        <a:graphic>
          <a:graphicData uri="http://schemas.openxmlformats.org/drawingml/2006/table">
            <a:tbl>
              <a:tblPr/>
              <a:tblGrid>
                <a:gridCol w="1030532">
                  <a:extLst>
                    <a:ext uri="{9D8B030D-6E8A-4147-A177-3AD203B41FA5}">
                      <a16:colId xmlns:a16="http://schemas.microsoft.com/office/drawing/2014/main" val="180183699"/>
                    </a:ext>
                  </a:extLst>
                </a:gridCol>
                <a:gridCol w="1866061">
                  <a:extLst>
                    <a:ext uri="{9D8B030D-6E8A-4147-A177-3AD203B41FA5}">
                      <a16:colId xmlns:a16="http://schemas.microsoft.com/office/drawing/2014/main" val="195206000"/>
                    </a:ext>
                  </a:extLst>
                </a:gridCol>
                <a:gridCol w="893887">
                  <a:extLst>
                    <a:ext uri="{9D8B030D-6E8A-4147-A177-3AD203B41FA5}">
                      <a16:colId xmlns:a16="http://schemas.microsoft.com/office/drawing/2014/main" val="2982804805"/>
                    </a:ext>
                  </a:extLst>
                </a:gridCol>
                <a:gridCol w="2021210">
                  <a:extLst>
                    <a:ext uri="{9D8B030D-6E8A-4147-A177-3AD203B41FA5}">
                      <a16:colId xmlns:a16="http://schemas.microsoft.com/office/drawing/2014/main" val="3978833167"/>
                    </a:ext>
                  </a:extLst>
                </a:gridCol>
                <a:gridCol w="741584">
                  <a:extLst>
                    <a:ext uri="{9D8B030D-6E8A-4147-A177-3AD203B41FA5}">
                      <a16:colId xmlns:a16="http://schemas.microsoft.com/office/drawing/2014/main" val="1062190778"/>
                    </a:ext>
                  </a:extLst>
                </a:gridCol>
              </a:tblGrid>
              <a:tr h="806074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hu-H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SHIVA</a:t>
                      </a:r>
                      <a:endParaRPr kumimoji="0" lang="en-GB" altLang="hu-H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743057"/>
                  </a:ext>
                </a:extLst>
              </a:tr>
              <a:tr h="1075753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BRAHMA</a:t>
                      </a:r>
                      <a:endParaRPr kumimoji="0" lang="en-GB" altLang="hu-H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kumimoji="0" lang="en-GB" altLang="hu-H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Anyag</a:t>
                      </a:r>
                      <a:endParaRPr kumimoji="0" lang="en-GB" altLang="hu-H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de-DE" alt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MAYA</a:t>
                      </a:r>
                      <a:endParaRPr kumimoji="0" lang="de-DE" altLang="hu-H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0" marR="0" lvl="0" indent="-514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de-DE" altLang="hu-H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Akarat</a:t>
                      </a:r>
                      <a:endParaRPr kumimoji="0" lang="de-DE" altLang="hu-H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VISHNU</a:t>
                      </a:r>
                      <a:endParaRPr kumimoji="0" lang="de-DE" altLang="hu-H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447244"/>
                  </a:ext>
                </a:extLst>
              </a:tr>
              <a:tr h="107427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kumimoji="0" lang="de-DE" altLang="hu-H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Energia</a:t>
                      </a:r>
                      <a:endParaRPr kumimoji="0" lang="de-DE" altLang="hu-H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de-DE" altLang="hu-H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Bölcsesség</a:t>
                      </a:r>
                      <a:endParaRPr kumimoji="0" lang="hu-HU" altLang="hu-H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de-DE" altLang="hu-H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szeretet</a:t>
                      </a:r>
                      <a:r>
                        <a:rPr kumimoji="0" lang="de-DE" alt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de-DE" altLang="hu-H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081893"/>
                  </a:ext>
                </a:extLst>
              </a:tr>
              <a:tr h="107575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de-DE" altLang="hu-H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Törvény</a:t>
                      </a:r>
                      <a:endParaRPr kumimoji="0" lang="de-DE" altLang="hu-H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de-DE" altLang="hu-HU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Tevékenység</a:t>
                      </a:r>
                      <a:r>
                        <a:rPr kumimoji="0" lang="de-DE" altLang="hu-H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de-DE" altLang="hu-HU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gondolat</a:t>
                      </a:r>
                      <a:r>
                        <a:rPr kumimoji="0" lang="de-DE" altLang="hu-H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de-DE" altLang="hu-H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281270"/>
                  </a:ext>
                </a:extLst>
              </a:tr>
            </a:tbl>
          </a:graphicData>
        </a:graphic>
      </p:graphicFrame>
      <p:sp>
        <p:nvSpPr>
          <p:cNvPr id="6172" name="Rectangle 97">
            <a:extLst>
              <a:ext uri="{FF2B5EF4-FFF2-40B4-BE49-F238E27FC236}">
                <a16:creationId xmlns:a16="http://schemas.microsoft.com/office/drawing/2014/main" id="{275D1089-F961-47F4-A567-BA77B9F5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Kondenzcsík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4.xml><?xml version="1.0" encoding="utf-8"?>
<a:theme xmlns:a="http://schemas.openxmlformats.org/drawingml/2006/main" name="Óceán">
  <a:themeElements>
    <a:clrScheme name="Óceá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Óceá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Ó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hu-HU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hu-HU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apértelmezett terv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20303</TotalTime>
  <Words>902</Words>
  <Application>Microsoft Office PowerPoint</Application>
  <PresentationFormat>Diavetítés a képernyőre (4:3 oldalarány)</PresentationFormat>
  <Paragraphs>193</Paragraphs>
  <Slides>18</Slides>
  <Notes>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5</vt:i4>
      </vt:variant>
      <vt:variant>
        <vt:lpstr>Beágyazott OLE kiszolgálók</vt:lpstr>
      </vt:variant>
      <vt:variant>
        <vt:i4>4</vt:i4>
      </vt:variant>
      <vt:variant>
        <vt:lpstr>Diacímek</vt:lpstr>
      </vt:variant>
      <vt:variant>
        <vt:i4>18</vt:i4>
      </vt:variant>
    </vt:vector>
  </HeadingPairs>
  <TitlesOfParts>
    <vt:vector size="37" baseType="lpstr">
      <vt:lpstr>Arial</vt:lpstr>
      <vt:lpstr>Arial Black</vt:lpstr>
      <vt:lpstr>Calibri</vt:lpstr>
      <vt:lpstr>Century Gothic</vt:lpstr>
      <vt:lpstr>Tahoma</vt:lpstr>
      <vt:lpstr>Times New Roman</vt:lpstr>
      <vt:lpstr>Tw Cen MT</vt:lpstr>
      <vt:lpstr>Tw Cen MT Condensed</vt:lpstr>
      <vt:lpstr>Wingdings</vt:lpstr>
      <vt:lpstr>Wingdings 3</vt:lpstr>
      <vt:lpstr>Kondenzcsík</vt:lpstr>
      <vt:lpstr>Alapértelmezett terv</vt:lpstr>
      <vt:lpstr>Integrál</vt:lpstr>
      <vt:lpstr>Óceán</vt:lpstr>
      <vt:lpstr>Default Design</vt:lpstr>
      <vt:lpstr>Klip</vt:lpstr>
      <vt:lpstr>Picture</vt:lpstr>
      <vt:lpstr>Clip</vt:lpstr>
      <vt:lpstr>Document</vt:lpstr>
      <vt:lpstr>A hét teremtő sugár elmélete és megnyilvánulása a természetben</vt:lpstr>
      <vt:lpstr>A   M E G N Y I L V Á N U L T   é s a   M E G N Y I L V Á N U L A T L A N</vt:lpstr>
      <vt:lpstr>A   N A P - L O G O S Z   E R Ő I</vt:lpstr>
      <vt:lpstr>A   HÁROM   TEREMTŐ   KIÁRADÁS</vt:lpstr>
      <vt:lpstr>ISTEN, AZ UNIVERZUM</vt:lpstr>
      <vt:lpstr>Vishnu, Fiú, Chit, a tudat</vt:lpstr>
      <vt:lpstr>Brahma, Anya, Sat, az anyag</vt:lpstr>
      <vt:lpstr>Shiva, Atya, Ananda, a harmónia</vt:lpstr>
      <vt:lpstr>A 7 PRINCÍPIUM (ALAPELV)</vt:lpstr>
      <vt:lpstr>A 7 PRINCÍPIUM (ALAPELV)</vt:lpstr>
      <vt:lpstr>BEFELÉ ÉS KIFELÉ                     KERESŐ ÖSVÉNYEK</vt:lpstr>
      <vt:lpstr>A SUGARAKNAK MEGFELELŐ EMBERTÍPUSOK</vt:lpstr>
      <vt:lpstr>A hét dhyan chohan vagy arkangyal</vt:lpstr>
      <vt:lpstr>A 7 sugár MESTEREI</vt:lpstr>
      <vt:lpstr>A sugarak jelképei és a nekik megfelelő drágakövek</vt:lpstr>
      <vt:lpstr>PowerPoint-bemutató</vt:lpstr>
      <vt:lpstr>PowerPoint-bemutató</vt:lpstr>
      <vt:lpstr>Szeretettel várjuk a teozófiai Társulatba!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7 SUGÁR – A 7 EMBERTÍPUS</dc:title>
  <dc:creator>János Szabari</dc:creator>
  <cp:lastModifiedBy>János Szabari</cp:lastModifiedBy>
  <cp:revision>36</cp:revision>
  <dcterms:created xsi:type="dcterms:W3CDTF">2019-01-09T17:32:50Z</dcterms:created>
  <dcterms:modified xsi:type="dcterms:W3CDTF">2019-01-27T08:07:44Z</dcterms:modified>
</cp:coreProperties>
</file>