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54" r:id="rId2"/>
    <p:sldMasterId id="2147483764" r:id="rId3"/>
    <p:sldMasterId id="2147483867" r:id="rId4"/>
    <p:sldMasterId id="2147483891" r:id="rId5"/>
    <p:sldMasterId id="2147483903" r:id="rId6"/>
    <p:sldMasterId id="2147483915" r:id="rId7"/>
    <p:sldMasterId id="2147483927" r:id="rId8"/>
    <p:sldMasterId id="2147483939" r:id="rId9"/>
    <p:sldMasterId id="2147483951" r:id="rId10"/>
    <p:sldMasterId id="2147483964" r:id="rId11"/>
    <p:sldMasterId id="2147483977" r:id="rId12"/>
    <p:sldMasterId id="2147483989" r:id="rId13"/>
    <p:sldMasterId id="2147484002" r:id="rId14"/>
    <p:sldMasterId id="2147484016" r:id="rId15"/>
    <p:sldMasterId id="2147484029" r:id="rId16"/>
    <p:sldMasterId id="2147484042" r:id="rId17"/>
    <p:sldMasterId id="2147484058" r:id="rId18"/>
  </p:sldMasterIdLst>
  <p:notesMasterIdLst>
    <p:notesMasterId r:id="rId48"/>
  </p:notesMasterIdLst>
  <p:handoutMasterIdLst>
    <p:handoutMasterId r:id="rId49"/>
  </p:handoutMasterIdLst>
  <p:sldIdLst>
    <p:sldId id="262" r:id="rId19"/>
    <p:sldId id="289" r:id="rId20"/>
    <p:sldId id="290" r:id="rId21"/>
    <p:sldId id="271" r:id="rId22"/>
    <p:sldId id="292" r:id="rId23"/>
    <p:sldId id="293" r:id="rId24"/>
    <p:sldId id="307" r:id="rId25"/>
    <p:sldId id="294" r:id="rId26"/>
    <p:sldId id="295" r:id="rId27"/>
    <p:sldId id="296" r:id="rId28"/>
    <p:sldId id="297" r:id="rId29"/>
    <p:sldId id="298" r:id="rId30"/>
    <p:sldId id="272" r:id="rId31"/>
    <p:sldId id="299" r:id="rId32"/>
    <p:sldId id="300" r:id="rId33"/>
    <p:sldId id="306" r:id="rId34"/>
    <p:sldId id="309" r:id="rId35"/>
    <p:sldId id="303" r:id="rId36"/>
    <p:sldId id="301" r:id="rId37"/>
    <p:sldId id="302" r:id="rId38"/>
    <p:sldId id="310" r:id="rId39"/>
    <p:sldId id="311" r:id="rId40"/>
    <p:sldId id="314" r:id="rId41"/>
    <p:sldId id="308" r:id="rId42"/>
    <p:sldId id="305" r:id="rId43"/>
    <p:sldId id="312" r:id="rId44"/>
    <p:sldId id="304" r:id="rId45"/>
    <p:sldId id="313" r:id="rId46"/>
    <p:sldId id="291" r:id="rId47"/>
  </p:sldIdLst>
  <p:sldSz cx="9144000" cy="6858000" type="screen4x3"/>
  <p:notesSz cx="6797675" cy="9926638"/>
  <p:defaultTextStyle>
    <a:defPPr>
      <a:defRPr lang="hu-HU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0066"/>
    <a:srgbClr val="00FF00"/>
    <a:srgbClr val="0000CC"/>
    <a:srgbClr val="FFCCFF"/>
    <a:srgbClr val="99FFCC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8" autoAdjust="0"/>
  </p:normalViewPr>
  <p:slideViewPr>
    <p:cSldViewPr>
      <p:cViewPr varScale="1">
        <p:scale>
          <a:sx n="63" d="100"/>
          <a:sy n="63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 altLang="hu-HU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 altLang="hu-HU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 altLang="hu-HU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7817463E-70D2-42A1-87EF-997AB07DD7B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4332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 alt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 altLang="hu-H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 alt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59D90B6E-F994-4D7E-BDEC-27C7194DBC7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52257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A353E-FA2B-4136-BBC7-27C5965963C1}" type="slidenum">
              <a:rPr lang="hu-HU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159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90500" algn="ctr"/>
            <a:r>
              <a:rPr lang="en-US"/>
              <a:t>Pearson N.,  </a:t>
            </a:r>
            <a:r>
              <a:rPr lang="en-US" i="1"/>
              <a:t>Space, Time and Self,</a:t>
            </a:r>
            <a:r>
              <a:rPr lang="en-US"/>
              <a:t> TPH, 1964, Fig. 3, p. 20</a:t>
            </a:r>
          </a:p>
          <a:p>
            <a:pPr indent="190500" algn="ctr"/>
            <a:endParaRPr lang="en-US"/>
          </a:p>
          <a:p>
            <a:pPr indent="190500" algn="just">
              <a:lnSpc>
                <a:spcPct val="90000"/>
              </a:lnSpc>
            </a:pPr>
            <a:r>
              <a:rPr lang="en-US" sz="1600"/>
              <a:t>Az elektro</a:t>
            </a:r>
            <a:r>
              <a:rPr lang="hu-HU" sz="1600"/>
              <a:t>mossághoz hasonlóan, a kettősség kialakulása önmagában még nem hozza létre a megnyilvánulást. Az csak a hármasságban, a harmadik tényező, a két pólus közti </a:t>
            </a:r>
            <a:r>
              <a:rPr lang="hu-HU" sz="1600" i="1"/>
              <a:t>kapcsolat</a:t>
            </a:r>
            <a:r>
              <a:rPr lang="hu-HU" sz="1600"/>
              <a:t> létrejöttekor alakul ki.</a:t>
            </a:r>
          </a:p>
          <a:p>
            <a:pPr indent="190500" algn="just"/>
            <a:endParaRPr lang="hu-HU" sz="1600"/>
          </a:p>
          <a:p>
            <a:pPr indent="190500" algn="just"/>
            <a:r>
              <a:rPr lang="en-US"/>
              <a:t>.</a:t>
            </a:r>
          </a:p>
          <a:p>
            <a:pPr indent="190500" algn="just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C1848-E69E-4F6E-8E21-EF8FB3191D2B}" type="slidenum">
              <a:rPr lang="hu-HU" altLang="hu-HU"/>
              <a:pPr/>
              <a:t>13</a:t>
            </a:fld>
            <a:endParaRPr lang="hu-HU" altLang="hu-HU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4714875"/>
            <a:ext cx="4683125" cy="4467225"/>
          </a:xfrm>
        </p:spPr>
        <p:txBody>
          <a:bodyPr/>
          <a:lstStyle/>
          <a:p>
            <a:pPr algn="ctr"/>
            <a:r>
              <a:rPr lang="en-US" altLang="hu-HU"/>
              <a:t>Leadbeater C.W.,  </a:t>
            </a:r>
            <a:r>
              <a:rPr lang="en-US" altLang="hu-HU" i="1"/>
              <a:t>Man, Visible and Invisible,</a:t>
            </a:r>
            <a:r>
              <a:rPr lang="en-US" altLang="hu-HU"/>
              <a:t> TPH, 1971, Plate III</a:t>
            </a:r>
          </a:p>
          <a:p>
            <a:endParaRPr lang="en-US" altLang="hu-HU"/>
          </a:p>
          <a:p>
            <a:pPr algn="ctr"/>
            <a:r>
              <a:rPr lang="hu-HU" altLang="hu-HU" sz="1600" b="1"/>
              <a:t>A Hármasság az egyes vallásokban</a:t>
            </a:r>
          </a:p>
          <a:p>
            <a:pPr algn="ctr"/>
            <a:endParaRPr lang="en-US" altLang="hu-HU" sz="1600"/>
          </a:p>
          <a:p>
            <a:r>
              <a:rPr lang="en-US" altLang="hu-HU" sz="1600" i="1" u="sng"/>
              <a:t>VALLÁS		    HÁRMASSÁG	</a:t>
            </a:r>
            <a:endParaRPr lang="en-US" altLang="hu-HU" sz="1600" u="sng"/>
          </a:p>
          <a:p>
            <a:r>
              <a:rPr lang="en-US" altLang="hu-HU" sz="1600"/>
              <a:t>Kereszténység     Atya             Fiú	Szentlélek</a:t>
            </a:r>
          </a:p>
          <a:p>
            <a:r>
              <a:rPr lang="en-US" altLang="hu-HU" sz="1600"/>
              <a:t>Egyptian	          Amun-Ra     Horus	Osiris-Isis</a:t>
            </a:r>
          </a:p>
          <a:p>
            <a:r>
              <a:rPr lang="en-US" altLang="hu-HU" sz="1600"/>
              <a:t>Hebrew	          Kether          Chochmah	Binah</a:t>
            </a:r>
          </a:p>
          <a:p>
            <a:r>
              <a:rPr lang="en-US" altLang="hu-HU" sz="1600"/>
              <a:t>Hindu	          Shiva            Vishnu	Brahma</a:t>
            </a:r>
          </a:p>
          <a:p>
            <a:endParaRPr lang="en-US" altLang="hu-HU" sz="1600"/>
          </a:p>
          <a:p>
            <a:pPr algn="r"/>
            <a:endParaRPr lang="en-US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23501B-B127-4551-85EC-E5A083EE3F98}" type="slidenum">
              <a:rPr lang="hu-HU" altLang="hu-HU">
                <a:solidFill>
                  <a:prstClr val="black"/>
                </a:solidFill>
              </a:rPr>
              <a:pPr eaLnBrk="1" hangingPunct="1"/>
              <a:t>20</a:t>
            </a:fld>
            <a:endParaRPr lang="hu-HU" altLang="hu-HU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297" y="4715153"/>
            <a:ext cx="5287081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hu-HU" smtClean="0"/>
              <a:t>Hodson G., </a:t>
            </a:r>
            <a:r>
              <a:rPr lang="en-US" altLang="hu-HU" i="1" smtClean="0"/>
              <a:t>Lecture Notes, School of the Wisdom, Vol. I, </a:t>
            </a:r>
            <a:r>
              <a:rPr lang="en-US" altLang="hu-HU" smtClean="0"/>
              <a:t>TPH, 1962, p.402</a:t>
            </a:r>
          </a:p>
          <a:p>
            <a:pPr algn="ctr" eaLnBrk="1" hangingPunct="1"/>
            <a:endParaRPr lang="en-US" altLang="hu-HU" smtClean="0"/>
          </a:p>
          <a:p>
            <a:pPr algn="just" eaLnBrk="1" hangingPunct="1"/>
            <a:r>
              <a:rPr lang="en-US" altLang="hu-HU" smtClean="0"/>
              <a:t>        The slide depicts the three Classes of </a:t>
            </a:r>
            <a:r>
              <a:rPr lang="en-US" altLang="hu-HU" b="1" smtClean="0"/>
              <a:t>Divine Beings</a:t>
            </a:r>
            <a:r>
              <a:rPr lang="en-US" altLang="hu-HU" smtClean="0"/>
              <a:t> Who are emanations of the </a:t>
            </a:r>
            <a:r>
              <a:rPr lang="en-US" altLang="hu-HU" b="1" smtClean="0"/>
              <a:t>Solar Logos</a:t>
            </a:r>
            <a:r>
              <a:rPr lang="en-US" altLang="hu-HU" smtClean="0"/>
              <a:t> and assist in the deployment of His Great Plan.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1F497D"/>
              </a:buClr>
            </a:pPr>
            <a:fld id="{B49517DE-1FD9-4645-8A3D-2844095D3400}" type="slidenum">
              <a:rPr lang="hu-HU">
                <a:solidFill>
                  <a:prstClr val="black"/>
                </a:solidFill>
              </a:rPr>
              <a:pPr>
                <a:buClr>
                  <a:srgbClr val="1F497D"/>
                </a:buClr>
              </a:pPr>
              <a:t>28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1F497D"/>
              </a:buClr>
            </a:pPr>
            <a:fld id="{B49517DE-1FD9-4645-8A3D-2844095D3400}" type="slidenum">
              <a:rPr lang="hu-HU">
                <a:solidFill>
                  <a:prstClr val="black"/>
                </a:solidFill>
              </a:rPr>
              <a:pPr>
                <a:buClr>
                  <a:srgbClr val="1F497D"/>
                </a:buClr>
              </a:pPr>
              <a:t>29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altLang="hu-HU" noProof="0" smtClean="0"/>
              <a:t>Klepnutím upravíte styl předlohy nadpisu.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hu-HU" altLang="hu-HU" noProof="0" smtClean="0"/>
              <a:t>Klepnutím upravíte styl předlohy podnadpisu.</a:t>
            </a:r>
          </a:p>
        </p:txBody>
      </p:sp>
      <p:grpSp>
        <p:nvGrpSpPr>
          <p:cNvPr id="334852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34853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4854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hu-HU" sz="2400"/>
            </a:p>
          </p:txBody>
        </p:sp>
      </p:grpSp>
      <p:grpSp>
        <p:nvGrpSpPr>
          <p:cNvPr id="334855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34856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4857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34858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34859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4860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34861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34862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4863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34864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34865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348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9D3BB5-4332-4536-A26C-E0854D7928C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CC2AD-18F4-4D17-94CF-2117BD3554F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18929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818CA-49ED-4037-80E2-EC9E1FE95A0B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96952"/>
      </p:ext>
    </p:extLst>
  </p:cSld>
  <p:clrMapOvr>
    <a:masterClrMapping/>
  </p:clrMapOvr>
  <p:transition spd="slow"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C81A6-E5A9-41F9-BBDF-DFC3125629E8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34566"/>
      </p:ext>
    </p:extLst>
  </p:cSld>
  <p:clrMapOvr>
    <a:masterClrMapping/>
  </p:clrMapOvr>
  <p:transition spd="slow"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EA9F1-D621-482E-8A5A-B69E2EC9C657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63017"/>
      </p:ext>
    </p:extLst>
  </p:cSld>
  <p:clrMapOvr>
    <a:masterClrMapping/>
  </p:clrMapOvr>
  <p:transition spd="slow"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389EF-0756-4E44-89E6-8A9FA46FE82C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78034"/>
      </p:ext>
    </p:extLst>
  </p:cSld>
  <p:clrMapOvr>
    <a:masterClrMapping/>
  </p:clrMapOvr>
  <p:transition spd="slow"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E7528-3C5B-4DE9-8053-60493E5A8C38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30781"/>
      </p:ext>
    </p:extLst>
  </p:cSld>
  <p:clrMapOvr>
    <a:masterClrMapping/>
  </p:clrMapOvr>
  <p:transition spd="slow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4D1CA-88C9-484E-AC2F-409A7F816349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80907"/>
      </p:ext>
    </p:extLst>
  </p:cSld>
  <p:clrMapOvr>
    <a:masterClrMapping/>
  </p:clrMapOvr>
  <p:transition spd="slow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D35B3-874E-484B-AFEB-69DEE0877F62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4158"/>
      </p:ext>
    </p:extLst>
  </p:cSld>
  <p:clrMapOvr>
    <a:masterClrMapping/>
  </p:clrMapOvr>
  <p:transition spd="slow"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DE96F-C19D-4786-BA94-9774C4429753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71958"/>
      </p:ext>
    </p:extLst>
  </p:cSld>
  <p:clrMapOvr>
    <a:masterClrMapping/>
  </p:clrMapOvr>
  <p:transition spd="slow"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65D45-C1C7-49B3-B144-A081E0FD5C39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85690"/>
      </p:ext>
    </p:extLst>
  </p:cSld>
  <p:clrMapOvr>
    <a:masterClrMapping/>
  </p:clrMapOvr>
  <p:transition spd="slow"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B0FC-F1DE-4045-91EB-856110414A18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67369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4890E-0EEB-4248-9452-3B1C93178EF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703024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66D15-4FB6-491A-A306-09244D41CF42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0287"/>
      </p:ext>
    </p:extLst>
  </p:cSld>
  <p:clrMapOvr>
    <a:masterClrMapping/>
  </p:clrMapOvr>
  <p:transition spd="slow"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2362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019CC0-D4AF-4838-9EC4-5DF82DD41772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88793"/>
      </p:ext>
    </p:extLst>
  </p:cSld>
  <p:clrMapOvr>
    <a:masterClrMapping/>
  </p:clrMapOvr>
  <p:transition spd="slow"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A4E3F-E28F-48BB-A05B-D8AF5FDF3E91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442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4F46-CA5B-4022-90C3-58A9F284AAD1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315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56BD-CDA1-47B3-9B53-6E3A35F24E5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816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17075-112F-4C30-9A01-2786F7ADEAFD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857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FDD06-3706-4F3A-865D-F5F805A48AFB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888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79F7-B0E5-41A3-BD9A-E74A8A90F606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530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BACAF-2B09-46D5-90F7-389482045A6D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563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A570-ADB9-48BE-8067-6A13F69EBAFE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2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06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440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40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4408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34408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34409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4409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4409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555DBF-C56F-442F-8FF2-D3453577404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F1E8-6D48-4ADB-9846-D29235ADC821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029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AC9E2-D266-47F9-8303-F7B3432567DF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7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773E-6C1F-4429-8F4E-06F53C479CC9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057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4827-F5B0-4104-A771-B1D33BF3843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234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hu-HU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EAEAEA"/>
                </a:solidFill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262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62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Mintaszöveg szerkesztése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EDB3-47AE-448E-924A-4AB29B63A5AD}" type="slidenum">
              <a:rPr lang="hu-H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300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221E2-B698-4E96-8F7D-F9438EA5253C}" type="slidenum">
              <a:rPr lang="hu-H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753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7D36-E75C-4118-B155-BB9947D7869F}" type="slidenum">
              <a:rPr lang="hu-H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267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E19C0-7C48-4F6A-BA96-4B827198DA37}" type="slidenum">
              <a:rPr lang="hu-H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583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DDFBE-3469-422B-B44B-132F8C2936A8}" type="slidenum">
              <a:rPr lang="hu-H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435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35C54-9976-43C6-812C-D13BA4F832DC}" type="slidenum">
              <a:rPr lang="hu-H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8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16642-EC06-4204-B69A-A5C455CC74F6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806171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26AF-C367-4217-897D-DD7C5A58DB2D}" type="slidenum">
              <a:rPr lang="hu-H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027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34F4D-BB00-48AC-984B-A768DFC177BC}" type="slidenum">
              <a:rPr lang="hu-H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874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49895-183B-446C-B95A-EFB3CE2C56A5}" type="slidenum">
              <a:rPr lang="hu-H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56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3E783-5479-4053-BA64-1A03A148BEB7}" type="slidenum">
              <a:rPr lang="hu-H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148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C96CB-921B-4EE4-B977-C84C4C7C3752}" type="slidenum">
              <a:rPr lang="hu-H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51A3-609B-4AA9-AFE5-05FD181DB99B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4728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D24C-A68E-44A1-8245-516A4734288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02622"/>
      </p:ext>
    </p:extLst>
  </p:cSld>
  <p:clrMapOvr>
    <a:masterClrMapping/>
  </p:clrMapOvr>
  <p:transition spd="slow" advClick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0AD9-11EC-4A7D-9313-F99934B0D74E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33106"/>
      </p:ext>
    </p:extLst>
  </p:cSld>
  <p:clrMapOvr>
    <a:masterClrMapping/>
  </p:clrMapOvr>
  <p:transition spd="slow" advClick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524A-2096-44DD-ADFE-A43F6DBCFBC7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26149"/>
      </p:ext>
    </p:extLst>
  </p:cSld>
  <p:clrMapOvr>
    <a:masterClrMapping/>
  </p:clrMapOvr>
  <p:transition spd="slow" advClick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1806-E1E7-4BEF-BDFD-74BD3ADF63F2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8095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4D6AD-A0F8-4451-BC75-4910AF27A811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458120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0ED1C-F8E6-438E-BF3A-4D3932EDEDF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57256"/>
      </p:ext>
    </p:extLst>
  </p:cSld>
  <p:clrMapOvr>
    <a:masterClrMapping/>
  </p:clrMapOvr>
  <p:transition spd="slow" advClick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519FE-F3A9-42BD-805A-CA4ED5385DC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77792"/>
      </p:ext>
    </p:extLst>
  </p:cSld>
  <p:clrMapOvr>
    <a:masterClrMapping/>
  </p:clrMapOvr>
  <p:transition spd="slow" advClick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F846-8A6F-43DC-B437-42B261BE6752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9525"/>
      </p:ext>
    </p:extLst>
  </p:cSld>
  <p:clrMapOvr>
    <a:masterClrMapping/>
  </p:clrMapOvr>
  <p:transition spd="slow" advClick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6E8B-D443-4ABD-8513-C1FC71EA45C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54143"/>
      </p:ext>
    </p:extLst>
  </p:cSld>
  <p:clrMapOvr>
    <a:masterClrMapping/>
  </p:clrMapOvr>
  <p:transition spd="slow" advClick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0BA8E-8AFC-4B93-BC8D-39E74C06528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79181"/>
      </p:ext>
    </p:extLst>
  </p:cSld>
  <p:clrMapOvr>
    <a:masterClrMapping/>
  </p:clrMapOvr>
  <p:transition spd="slow" advClick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71374-3F01-42E0-9260-54604BB47CD4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646"/>
      </p:ext>
    </p:extLst>
  </p:cSld>
  <p:clrMapOvr>
    <a:masterClrMapping/>
  </p:clrMapOvr>
  <p:transition spd="slow" advClick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0054-07EB-414F-A487-74396BD264A2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391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hu-HU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hu-HU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hu-HU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hu-HU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2775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775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33485-520F-461A-BABD-3246CAA85C81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301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2E90-2790-4A4E-9AF8-58FEE61D9DD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42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E708-A9A1-46B7-8CDB-A0CBD954318F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7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B0276E-02E5-4C2E-9743-C6FC21AF3B20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291868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9F4F3-8A19-42E7-A1B7-683FDE6BBACA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894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72FF9-916B-4B65-AB40-2C1AB799BFE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912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AC6A-81EB-4BA4-8781-63257DD5C5C4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94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3659-3BEC-46FD-B6EA-3BCF1EBC4F0A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756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111E-AE6A-4361-993E-1E99C9D82DD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091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DCCD-AEDC-44C7-94EC-F7618837BB62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503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E265-5148-40B7-A5CC-71FCD0E6289D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339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6F8F7-AFD4-4346-8B1E-14FC1418ADF9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503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84AC-915B-4BA7-A05A-15DDE9E9C1EF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010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4B071-BF36-4CFB-B497-67489F6B4138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4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2CE16C-7D0D-4E7D-84B3-9ECC60E0CC3D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32952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51A3-609B-4AA9-AFE5-05FD181DB99B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3860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D24C-A68E-44A1-8245-516A4734288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41735"/>
      </p:ext>
    </p:extLst>
  </p:cSld>
  <p:clrMapOvr>
    <a:masterClrMapping/>
  </p:clrMapOvr>
  <p:transition spd="slow" advClick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0AD9-11EC-4A7D-9313-F99934B0D74E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97335"/>
      </p:ext>
    </p:extLst>
  </p:cSld>
  <p:clrMapOvr>
    <a:masterClrMapping/>
  </p:clrMapOvr>
  <p:transition spd="slow" advClick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524A-2096-44DD-ADFE-A43F6DBCFBC7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07876"/>
      </p:ext>
    </p:extLst>
  </p:cSld>
  <p:clrMapOvr>
    <a:masterClrMapping/>
  </p:clrMapOvr>
  <p:transition spd="slow" advClick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1806-E1E7-4BEF-BDFD-74BD3ADF63F2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48372"/>
      </p:ext>
    </p:extLst>
  </p:cSld>
  <p:clrMapOvr>
    <a:masterClrMapping/>
  </p:clrMapOvr>
  <p:transition spd="slow" advClick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0ED1C-F8E6-438E-BF3A-4D3932EDEDF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41660"/>
      </p:ext>
    </p:extLst>
  </p:cSld>
  <p:clrMapOvr>
    <a:masterClrMapping/>
  </p:clrMapOvr>
  <p:transition spd="slow" advClick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519FE-F3A9-42BD-805A-CA4ED5385DC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97968"/>
      </p:ext>
    </p:extLst>
  </p:cSld>
  <p:clrMapOvr>
    <a:masterClrMapping/>
  </p:clrMapOvr>
  <p:transition spd="slow" advClick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F846-8A6F-43DC-B437-42B261BE6752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1150"/>
      </p:ext>
    </p:extLst>
  </p:cSld>
  <p:clrMapOvr>
    <a:masterClrMapping/>
  </p:clrMapOvr>
  <p:transition spd="slow" advClick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6E8B-D443-4ABD-8513-C1FC71EA45C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69090"/>
      </p:ext>
    </p:extLst>
  </p:cSld>
  <p:clrMapOvr>
    <a:masterClrMapping/>
  </p:clrMapOvr>
  <p:transition spd="slow" advClick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0BA8E-8AFC-4B93-BC8D-39E74C06528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29869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38CE89-33A4-4BFA-8CF4-E14404D49832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17455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71374-3F01-42E0-9260-54604BB47CD4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38828"/>
      </p:ext>
    </p:extLst>
  </p:cSld>
  <p:clrMapOvr>
    <a:masterClrMapping/>
  </p:clrMapOvr>
  <p:transition spd="slow" advClick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0054-07EB-414F-A487-74396BD264A2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728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A4E3F-E28F-48BB-A05B-D8AF5FDF3E91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647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4F46-CA5B-4022-90C3-58A9F284AAD1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887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56BD-CDA1-47B3-9B53-6E3A35F24E5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642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17075-112F-4C30-9A01-2786F7ADEAFD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734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FDD06-3706-4F3A-865D-F5F805A48AFB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6305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79F7-B0E5-41A3-BD9A-E74A8A90F606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98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BACAF-2B09-46D5-90F7-389482045A6D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332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A570-ADB9-48BE-8067-6A13F69EBAFE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46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6A134-BCCC-4B50-A30F-1D14363B8E26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523376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F1E8-6D48-4ADB-9846-D29235ADC821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731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AC9E2-D266-47F9-8303-F7B3432567DF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709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773E-6C1F-4429-8F4E-06F53C479CC9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476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4827-F5B0-4104-A771-B1D33BF3843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784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379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u-H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u-H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u-H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u-H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u-H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870D15-A6A4-4B02-95AA-ECA90D812629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0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D9539-E809-4D24-BC8D-4118F5DEE6AD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040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988FB4-60F5-463C-B3F7-75242619D496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7917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108116-F70D-4C44-86DB-69D0C1BA042C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8220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2EDD08-7487-4106-85F4-98237FCB518B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860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94C6CF-449B-4CC1-A3AA-F5BEF9638E70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40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F625A4-6569-4ADB-88A9-939B4B58EAE1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0165573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463100-57D3-4C52-9E43-2CA0CD424506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707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3509D2-E30F-4921-BFD2-2F7C421443B8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8787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036E8B-94A4-478A-BB7F-6A77CCF058CA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067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99F014-ED60-4060-BF19-E1DEE5C79348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615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2C0D66-FE98-4D51-BDC9-5F690DD1CD5B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2589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A88F05-69F5-4A8D-A605-AE3B0BA7DEE0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164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8E1176-589C-452D-BAAF-6AA03B524516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585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EA53BC-B329-4B67-BA86-86CDF9CED126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79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52DF40-9CD5-4240-AF8E-3D1566423947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5695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8DCA4E3F-E28F-48BB-A05B-D8AF5FDF3E91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4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50C18-0275-4725-86E2-51740EBADF8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4990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9F3E66-7808-4C6D-B1A1-114E34A36637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41571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8FAB4F46-CA5B-4022-90C3-58A9F284AAD1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814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B0F856BD-CDA1-47B3-9B53-6E3A35F24E5C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2734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92B17075-112F-4C30-9A01-2786F7ADEAFD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6454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03EFDD06-3706-4F3A-865D-F5F805A48AFB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1698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256379F7-B0E5-41A3-BD9A-E74A8A90F606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0395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E82BACAF-2B09-46D5-90F7-389482045A6D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829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BA83A570-ADB9-48BE-8067-6A13F69EBAFE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2441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F32FF1E8-6D48-4ADB-9846-D29235ADC821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0920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496AC9E2-D266-47F9-8303-F7B3432567DF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6371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5834773E-6C1F-4429-8F4E-06F53C479CC9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53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727771-6DD5-45FD-8D02-C905DCA44DBD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2801151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6E1C4827-F5B0-4104-A771-B1D33BF3843C}" type="slidenum">
              <a:rPr lang="hu-H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9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0798EF-198B-4D24-9D6C-45050584C52A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36543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9427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cs-CZ" altLang="hu-HU" sz="2400"/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hu-HU" altLang="hu-HU" noProof="0" smtClean="0"/>
              <a:t>Klepnutím upravíte styl předlohy nadpisu.</a:t>
            </a:r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hu-HU" altLang="hu-HU" noProof="0" smtClean="0"/>
              <a:t>Klepnutím upravíte styl předlohy podnadpisu.</a:t>
            </a:r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5943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5943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CBFC47-2ED4-4271-B978-5D9946246C9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AF616-2B9C-4BD5-A5AD-26BB8747948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3578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DD53C-8A99-4B38-8E65-5CD6E0C2A39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59787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2FED4-FCB1-4F06-B205-05A19590A3B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68005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0DE91-4E7E-457C-87B8-54CC4CABB85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2330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4CE5D-8FF7-4399-BB18-53644CDF189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4694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CAF4E-ABE9-4EF9-99B2-B23AD446DDF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11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144F-8841-4C68-B1A8-5024C86BD98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5161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BFA0C-707F-4849-8D81-6A3A4ED5CF2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37479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383E3-3330-4F48-ACB0-1510366F0B4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6305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42E45-7E5E-4C0E-907A-69029A6180C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0668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1F7EA-3827-42FC-88D7-BC3C4BD476B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2224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8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8128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8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8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8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8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8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8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9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9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9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9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9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9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9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9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9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29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130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48130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8130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8130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8130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8130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6D5DD2-606F-4BF0-8A95-126B06F9C0AA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0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630B0-459D-4009-A513-2C82C3EC1D32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65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2DF1D-3758-439F-BFAF-E327CEA064D8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4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9C0D-97D0-4477-8131-23E8FDB6BCB7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6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60D0-5142-4C55-9607-4629ACE9251A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5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B1387-9C04-4E5A-8AA0-4202AC3C45CA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5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4DC79-61A5-461B-A7BD-EE4F66B7E63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8799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98B2C-CDBA-44C3-A4F1-ECE809CAFBE0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0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43245-E7B5-4B6D-9997-9CAF953FB2B0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27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248B1-5BE5-4EE2-9E03-7E9763C3A696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04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DF560-4DCA-43B6-9C37-14FB0FE6DA84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05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37D6-26F2-4700-AACD-A017BA80EE20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41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741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741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A73809-89A2-43F3-9A59-9ABF394B57B8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44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D70D8-FE78-4B63-A868-6D867316DDEC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00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E1006-F4C8-41A4-9DF1-8564F2E1B95F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8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37C22-6ECB-49C6-AEB6-5665755B9F5F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29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73866-B8EC-4E8C-A9C4-9E7135E05139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7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89980-A260-4523-87D1-26E0808C63E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3965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23339-59C9-4B4A-966D-AEFC101B8B01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30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64D7D-18DE-4534-9B24-39FE87447457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5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38E1F-66F5-48C9-AD77-97CB5D5CA3BE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00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97C5A-5140-4307-BDD0-A16541B44BFC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51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5B34-2238-415A-8670-1A45A5E01D26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95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B2D13-D93E-48B3-96E9-39AA554AFA6B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48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78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35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059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9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BC90F-F300-4CAC-9629-2B4178B6D0C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6682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56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52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33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96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67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51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05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88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472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1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06097-35D4-47A2-ADB0-C6EABC63675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03249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285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27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110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68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676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5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733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91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063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3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308D-7E13-4BF6-96EF-9DA495C0C2F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189259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60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167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350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785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494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55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313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584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5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2E3E8-B248-41A0-8D3C-CC298264881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30126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956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531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904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524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427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439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605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042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004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4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Klepnutím upravíte styl předlohy nadpisu.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Klepnutím upravíte styly předlohy textu.</a:t>
            </a:r>
          </a:p>
          <a:p>
            <a:pPr lvl="1"/>
            <a:r>
              <a:rPr lang="hu-HU" altLang="hu-HU" smtClean="0"/>
              <a:t>Druhá úroveň</a:t>
            </a:r>
          </a:p>
          <a:p>
            <a:pPr lvl="2"/>
            <a:r>
              <a:rPr lang="hu-HU" altLang="hu-HU" smtClean="0"/>
              <a:t>Třetí úroveň</a:t>
            </a:r>
          </a:p>
          <a:p>
            <a:pPr lvl="3"/>
            <a:r>
              <a:rPr lang="hu-HU" altLang="hu-HU" smtClean="0"/>
              <a:t>Čtvrtá úroveň</a:t>
            </a:r>
          </a:p>
          <a:p>
            <a:pPr lvl="4"/>
            <a:r>
              <a:rPr lang="hu-HU" altLang="hu-HU" smtClean="0"/>
              <a:t>Pátá úroveň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hu-HU" altLang="hu-HU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hu-HU" altLang="hu-HU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6B026F88-3E18-41D4-A2D7-7CBCC0FE5CDF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3338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33832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3833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hu-HU" sz="2400"/>
            </a:p>
          </p:txBody>
        </p:sp>
      </p:grpSp>
      <p:grpSp>
        <p:nvGrpSpPr>
          <p:cNvPr id="333834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33835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3836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33837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33838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3839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33840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33841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3842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33843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33844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3845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DD04899-A95D-4538-8EF6-D46C4B215E66}" type="slidenum">
              <a:rPr lang="hu-HU">
                <a:solidFill>
                  <a:srgbClr val="000000"/>
                </a:solidFill>
                <a:latin typeface="Times New Roman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hu-HU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0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66A824E0-C574-4018-B934-1D074F5C8E76}" type="slidenum">
              <a:rPr lang="hu-HU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089819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hu-HU" sz="2400">
              <a:solidFill>
                <a:srgbClr val="EAEAEA"/>
              </a:solidFill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261124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261125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EAEAEA"/>
                </a:solidFill>
                <a:latin typeface="Arial" charset="0"/>
              </a:endParaRPr>
            </a:p>
          </p:txBody>
        </p:sp>
        <p:grpSp>
          <p:nvGrpSpPr>
            <p:cNvPr id="615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26112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6112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6112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6113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sp>
          <p:nvSpPr>
            <p:cNvPr id="26113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614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614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26113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26113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EAEAEA"/>
              </a:solidFill>
            </a:endParaRPr>
          </a:p>
        </p:txBody>
      </p:sp>
      <p:sp>
        <p:nvSpPr>
          <p:cNvPr id="2611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607FF308-E52A-4986-918B-11455BC76D07}" type="slidenum">
              <a:rPr lang="hu-HU">
                <a:solidFill>
                  <a:srgbClr val="EAEAE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hu-H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8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88EB78EA-DB47-43E7-95BF-B766FF62C4B3}" type="slidenum">
              <a:rPr lang="hu-HU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537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</p:sldLayoutIdLst>
  <p:transition spd="slow"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7648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717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764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4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4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4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4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4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4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4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4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4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4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17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64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4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1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1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1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1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765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2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18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7653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3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3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3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3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4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654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718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765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hu-HU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765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hu-HU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765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hu-HU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765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hu-HU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2765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765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765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765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765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A4463D55-D76A-486F-B887-D280BBFCA7E0}" type="slidenum">
              <a:rPr lang="hu-HU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15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88EB78EA-DB47-43E7-95BF-B766FF62C4B3}" type="slidenum">
              <a:rPr lang="hu-HU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724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ransition spd="slow"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66A824E0-C574-4018-B934-1D074F5C8E76}" type="slidenum">
              <a:rPr lang="hu-HU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979248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E2B8886-14AF-40AF-A481-1DD64B2A611D}" type="slidenum">
              <a:rPr lang="hu-HU" altLang="hu-HU" smtClean="0">
                <a:solidFill>
                  <a:srgbClr val="FFFFFF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hu-HU" altLang="hu-HU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277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u-H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u-H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u-H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u-H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u-HU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2072901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66A824E0-C574-4018-B934-1D074F5C8E76}" type="slidenum">
              <a:rPr lang="hu-HU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hu-HU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hu-H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9419640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04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430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30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4306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4306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34306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 altLang="hu-HU"/>
          </a:p>
        </p:txBody>
      </p:sp>
      <p:sp>
        <p:nvSpPr>
          <p:cNvPr id="3430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85B96D1-A0FF-4AEC-8736-D3116B1804F3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34306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cs-CZ" altLang="hu-HU" sz="240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Klepnutím upravíte styl předlohy nadpisu. </a:t>
            </a:r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Klepnutím upravíte styly předlohy textu. </a:t>
            </a:r>
          </a:p>
          <a:p>
            <a:pPr lvl="1"/>
            <a:r>
              <a:rPr lang="hu-HU" altLang="hu-HU" smtClean="0"/>
              <a:t>Druhá úroveň </a:t>
            </a:r>
          </a:p>
          <a:p>
            <a:pPr lvl="2"/>
            <a:r>
              <a:rPr lang="hu-HU" altLang="hu-HU" smtClean="0"/>
              <a:t>Třetí úroveň</a:t>
            </a:r>
          </a:p>
          <a:p>
            <a:pPr lvl="3"/>
            <a:r>
              <a:rPr lang="hu-HU" altLang="hu-HU" smtClean="0"/>
              <a:t>Čtvrtá úroveň</a:t>
            </a:r>
          </a:p>
          <a:p>
            <a:pPr lvl="4"/>
            <a:r>
              <a:rPr lang="hu-HU" altLang="hu-HU" smtClean="0"/>
              <a:t>Pátá úroveň</a:t>
            </a:r>
          </a:p>
          <a:p>
            <a:pPr lvl="4"/>
            <a:endParaRPr lang="hu-HU" altLang="hu-HU" smtClean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endParaRPr lang="hu-HU" altLang="hu-HU"/>
          </a:p>
        </p:txBody>
      </p:sp>
      <p:sp>
        <p:nvSpPr>
          <p:cNvPr id="358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endParaRPr lang="hu-HU" altLang="hu-HU"/>
          </a:p>
        </p:txBody>
      </p:sp>
      <p:sp>
        <p:nvSpPr>
          <p:cNvPr id="358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fld id="{DF685FB9-2A52-4730-8737-7EDED399025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25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802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802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FEEC94"/>
                </a:buClr>
              </a:pPr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48027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802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8027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8028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8028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C4F149-7CC3-471E-94EE-726382B22202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92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7309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>
              <a:solidFill>
                <a:srgbClr val="FFFFFF"/>
              </a:solidFill>
            </a:endParaRPr>
          </a:p>
        </p:txBody>
      </p:sp>
      <p:sp>
        <p:nvSpPr>
          <p:cNvPr id="473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BBDF3B0-1F33-4674-9BFC-4D3B34AC1EE1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607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73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9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18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B67653D-ACBC-4E1A-B793-8C2B96B4C28A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14/06/2015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9216B80-285B-4D5D-9C97-C9DE0A965BBC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9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5.jpeg"/><Relationship Id="rId5" Type="http://schemas.openxmlformats.org/officeDocument/2006/relationships/hyperlink" Target="http://www.teozofia.hu/" TargetMode="External"/><Relationship Id="rId4" Type="http://schemas.openxmlformats.org/officeDocument/2006/relationships/hyperlink" Target="mailto:jszabari@mol.h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8893175" cy="1512168"/>
          </a:xfrm>
        </p:spPr>
        <p:txBody>
          <a:bodyPr/>
          <a:lstStyle/>
          <a:p>
            <a:r>
              <a:rPr lang="hu-HU" altLang="hu-HU" sz="4600" b="1" dirty="0"/>
              <a:t>AZ </a:t>
            </a:r>
            <a:r>
              <a:rPr lang="hu-HU" altLang="hu-HU" sz="4600" b="1" dirty="0" smtClean="0"/>
              <a:t>EMBER SZEREPE A TEREMTÉS ISTENI TERVÉBEN</a:t>
            </a:r>
            <a:endParaRPr lang="hu-HU" altLang="hu-HU" sz="4600" b="1" dirty="0"/>
          </a:p>
        </p:txBody>
      </p:sp>
      <p:pic>
        <p:nvPicPr>
          <p:cNvPr id="72712" name="Picture 8" descr="terem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0399"/>
            <a:ext cx="874009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3. </a:t>
            </a:r>
            <a:r>
              <a:rPr lang="hu-HU" sz="2800" dirty="0" smtClean="0"/>
              <a:t>AZ EMBER A </a:t>
            </a:r>
            <a:r>
              <a:rPr lang="hu-HU" sz="2800" dirty="0"/>
              <a:t>MIKROKOZMOSZ.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Mivel </a:t>
            </a:r>
            <a:r>
              <a:rPr lang="hu-HU" sz="2800" dirty="0"/>
              <a:t>pedig az, a mennyek összes hierarchiái benne léteznek. A valóságban azonban nincs sem makrokozmosz, sem mikrokozmosz, csak EGY LÉTEZÉS van. A nagy és kicsiny csak akkor nagy és kicsiny, ha egy korlátozott tudat szemléli.</a:t>
            </a:r>
          </a:p>
        </p:txBody>
      </p:sp>
      <p:pic>
        <p:nvPicPr>
          <p:cNvPr id="4" name="Content Placeholder 3" descr="The Mon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251" t="10102" r="19884" b="27604"/>
          <a:stretch>
            <a:fillRect/>
          </a:stretch>
        </p:blipFill>
        <p:spPr>
          <a:xfrm>
            <a:off x="3124200" y="2819400"/>
            <a:ext cx="2743200" cy="3810000"/>
          </a:xfrm>
        </p:spPr>
      </p:pic>
    </p:spTree>
    <p:extLst>
      <p:ext uri="{BB962C8B-B14F-4D97-AF65-F5344CB8AC3E}">
        <p14:creationId xmlns:p14="http://schemas.microsoft.com/office/powerpoint/2010/main" val="3463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040560" cy="6364560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/>
              <a:t>4. A NAGY HERMETIKUS AXIÓMA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400" dirty="0" smtClean="0"/>
              <a:t>Ez </a:t>
            </a:r>
            <a:r>
              <a:rPr lang="hu-HU" sz="2400" dirty="0"/>
              <a:t>voltaképpen összegezi és szintetizálja az összes többit.</a:t>
            </a:r>
            <a:br>
              <a:rPr lang="hu-HU" sz="2400" dirty="0"/>
            </a:br>
            <a:r>
              <a:rPr lang="hu-HU" sz="2400" dirty="0"/>
              <a:t> </a:t>
            </a:r>
            <a:br>
              <a:rPr lang="hu-HU" sz="2400" dirty="0"/>
            </a:br>
            <a:r>
              <a:rPr lang="hu-HU" sz="2400" dirty="0"/>
              <a:t>Miként belül, úgy kívül; </a:t>
            </a:r>
            <a:br>
              <a:rPr lang="hu-HU" sz="2400" dirty="0"/>
            </a:br>
            <a:r>
              <a:rPr lang="hu-HU" sz="2400" dirty="0"/>
              <a:t>Miként a nagy, úgy a kicsi; </a:t>
            </a:r>
            <a:br>
              <a:rPr lang="hu-HU" sz="2400" dirty="0"/>
            </a:br>
            <a:r>
              <a:rPr lang="hu-HU" sz="2400" dirty="0"/>
              <a:t>Miként fenn, úgy alant;</a:t>
            </a:r>
            <a:br>
              <a:rPr lang="hu-HU" sz="2400" dirty="0"/>
            </a:br>
            <a:r>
              <a:rPr lang="hu-HU" sz="2400" dirty="0" smtClean="0"/>
              <a:t>Csak </a:t>
            </a:r>
            <a:r>
              <a:rPr lang="hu-HU" sz="2400" dirty="0"/>
              <a:t>csak EGY ÉLET és TÖRVÉNY van; </a:t>
            </a:r>
            <a:r>
              <a:rPr lang="hu-HU" sz="2400" b="1" dirty="0"/>
              <a:t/>
            </a:r>
            <a:br>
              <a:rPr lang="hu-HU" sz="2400" b="1" dirty="0"/>
            </a:br>
            <a:r>
              <a:rPr lang="hu-HU" sz="2400" dirty="0"/>
              <a:t>És aki működteti az EGY.</a:t>
            </a:r>
            <a:r>
              <a:rPr lang="hu-HU" sz="2400" b="1" dirty="0"/>
              <a:t/>
            </a:r>
            <a:br>
              <a:rPr lang="hu-HU" sz="2400" b="1" dirty="0"/>
            </a:br>
            <a:r>
              <a:rPr lang="hu-HU" sz="2400" dirty="0"/>
              <a:t>Semmi sem belső, semmi sem külső; </a:t>
            </a:r>
            <a:br>
              <a:rPr lang="hu-HU" sz="2400" dirty="0"/>
            </a:br>
            <a:r>
              <a:rPr lang="hu-HU" sz="2400" dirty="0"/>
              <a:t>Semmi sem nagy, semmi sem kicsi; </a:t>
            </a:r>
            <a:br>
              <a:rPr lang="hu-HU" sz="2400" dirty="0"/>
            </a:br>
            <a:r>
              <a:rPr lang="hu-HU" sz="2400" dirty="0"/>
              <a:t>Semmi sem magas, semmi sem alacsony </a:t>
            </a:r>
            <a:br>
              <a:rPr lang="hu-HU" sz="2400" dirty="0"/>
            </a:br>
            <a:r>
              <a:rPr lang="hu-HU" sz="2400" dirty="0"/>
              <a:t>Az isteni rendben.</a:t>
            </a:r>
          </a:p>
        </p:txBody>
      </p:sp>
      <p:pic>
        <p:nvPicPr>
          <p:cNvPr id="4" name="Content Placeholder 3" descr="VERDE CLARO.jpg"/>
          <p:cNvPicPr>
            <a:picLocks noGrp="1" noChangeAspect="1"/>
          </p:cNvPicPr>
          <p:nvPr>
            <p:ph idx="1"/>
          </p:nvPr>
        </p:nvPicPr>
        <p:blipFill>
          <a:blip r:embed="rId2"/>
          <a:srcRect l="31585" t="47803" r="28571" b="8261"/>
          <a:stretch>
            <a:fillRect/>
          </a:stretch>
        </p:blipFill>
        <p:spPr>
          <a:xfrm>
            <a:off x="5220072" y="620688"/>
            <a:ext cx="3810000" cy="5943600"/>
          </a:xfrm>
        </p:spPr>
      </p:pic>
    </p:spTree>
    <p:extLst>
      <p:ext uri="{BB962C8B-B14F-4D97-AF65-F5344CB8AC3E}">
        <p14:creationId xmlns:p14="http://schemas.microsoft.com/office/powerpoint/2010/main" val="29392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3399FF"/>
            </a:gs>
            <a:gs pos="100000">
              <a:srgbClr val="3399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836712"/>
          </a:xfrm>
          <a:solidFill>
            <a:srgbClr val="9900CC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/>
          <a:lstStyle/>
          <a:p>
            <a:r>
              <a:rPr lang="hu-HU" sz="4800" b="1" i="1" dirty="0" smtClean="0">
                <a:solidFill>
                  <a:schemeClr val="bg1"/>
                </a:solidFill>
              </a:rPr>
              <a:t>Isten és ember</a:t>
            </a:r>
            <a:endParaRPr lang="en-US" sz="4800" dirty="0"/>
          </a:p>
        </p:txBody>
      </p:sp>
      <p:sp>
        <p:nvSpPr>
          <p:cNvPr id="158725" name="AutoShape 5"/>
          <p:cNvSpPr>
            <a:spLocks noChangeArrowheads="1"/>
          </p:cNvSpPr>
          <p:nvPr/>
        </p:nvSpPr>
        <p:spPr bwMode="auto">
          <a:xfrm>
            <a:off x="2449870" y="1262235"/>
            <a:ext cx="4714418" cy="4008370"/>
          </a:xfrm>
          <a:prstGeom prst="triangle">
            <a:avLst>
              <a:gd name="adj" fmla="val 50000"/>
            </a:avLst>
          </a:prstGeom>
          <a:solidFill>
            <a:srgbClr val="FF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320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58731" name="AutoShape 11"/>
          <p:cNvCxnSpPr>
            <a:cxnSpLocks noChangeShapeType="1"/>
            <a:stCxn id="158725" idx="0"/>
          </p:cNvCxnSpPr>
          <p:nvPr/>
        </p:nvCxnSpPr>
        <p:spPr bwMode="auto">
          <a:xfrm>
            <a:off x="4807079" y="1262235"/>
            <a:ext cx="2357209" cy="3972695"/>
          </a:xfrm>
          <a:prstGeom prst="straightConnector1">
            <a:avLst/>
          </a:prstGeom>
          <a:noFill/>
          <a:ln w="127000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732" name="AutoShape 12"/>
          <p:cNvCxnSpPr>
            <a:cxnSpLocks noChangeShapeType="1"/>
            <a:stCxn id="158725" idx="0"/>
          </p:cNvCxnSpPr>
          <p:nvPr/>
        </p:nvCxnSpPr>
        <p:spPr bwMode="auto">
          <a:xfrm flipH="1">
            <a:off x="2351679" y="1262235"/>
            <a:ext cx="2455400" cy="397723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8733" name="AutoShape 13"/>
          <p:cNvSpPr>
            <a:spLocks noChangeArrowheads="1"/>
          </p:cNvSpPr>
          <p:nvPr/>
        </p:nvSpPr>
        <p:spPr bwMode="auto">
          <a:xfrm>
            <a:off x="3560952" y="3829482"/>
            <a:ext cx="2205771" cy="2292756"/>
          </a:xfrm>
          <a:prstGeom prst="star32">
            <a:avLst>
              <a:gd name="adj" fmla="val 31069"/>
            </a:avLst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320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58734" name="AutoShape 14"/>
          <p:cNvCxnSpPr>
            <a:cxnSpLocks noChangeShapeType="1"/>
          </p:cNvCxnSpPr>
          <p:nvPr/>
        </p:nvCxnSpPr>
        <p:spPr bwMode="auto">
          <a:xfrm flipH="1">
            <a:off x="5766723" y="5234930"/>
            <a:ext cx="1397566" cy="21806"/>
          </a:xfrm>
          <a:prstGeom prst="straightConnector1">
            <a:avLst/>
          </a:prstGeom>
          <a:noFill/>
          <a:ln w="127000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735" name="AutoShape 15"/>
          <p:cNvCxnSpPr>
            <a:cxnSpLocks noChangeShapeType="1"/>
          </p:cNvCxnSpPr>
          <p:nvPr/>
        </p:nvCxnSpPr>
        <p:spPr bwMode="auto">
          <a:xfrm flipV="1">
            <a:off x="2351679" y="5242868"/>
            <a:ext cx="1356225" cy="27737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1115616" y="1556791"/>
            <a:ext cx="16129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66FFFF"/>
                </a:solidFill>
                <a:latin typeface="Arial" charset="0"/>
              </a:rPr>
              <a:t>SZELLEM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Világosság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Akarat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Atya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err="1" smtClean="0">
                <a:solidFill>
                  <a:srgbClr val="00FF00"/>
                </a:solidFill>
                <a:latin typeface="Arial" charset="0"/>
              </a:rPr>
              <a:t>Shiva</a:t>
            </a:r>
            <a:endParaRPr lang="hu-HU" sz="2000" b="1" dirty="0" smtClean="0">
              <a:solidFill>
                <a:srgbClr val="00FF00"/>
              </a:solidFill>
              <a:latin typeface="Arial" charset="0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Osiris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FOHAT</a:t>
            </a:r>
            <a:endParaRPr lang="en-US" sz="2000" b="1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7042194" y="1527482"/>
            <a:ext cx="208823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66FFFF"/>
                </a:solidFill>
                <a:latin typeface="Arial" charset="0"/>
              </a:rPr>
              <a:t>ANYAG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Sötétség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Tevékenység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Anya (Szentlélek)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err="1" smtClean="0">
                <a:solidFill>
                  <a:srgbClr val="00FF00"/>
                </a:solidFill>
                <a:latin typeface="Arial" charset="0"/>
              </a:rPr>
              <a:t>Brahmâ</a:t>
            </a:r>
            <a:endParaRPr lang="hu-HU" sz="2000" b="1" dirty="0" smtClean="0">
              <a:solidFill>
                <a:srgbClr val="00FF00"/>
              </a:solidFill>
              <a:latin typeface="Arial" charset="0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Isis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KUNDALINI</a:t>
            </a:r>
            <a:endParaRPr lang="en-US" sz="2000" b="1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1726704" y="6033941"/>
            <a:ext cx="622967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66FFFF"/>
                </a:solidFill>
                <a:latin typeface="Arial" charset="0"/>
              </a:rPr>
              <a:t>TUDAT, </a:t>
            </a: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Idő, Mozgás, Bölcsesség, Szeretet, 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Fiú (Krisztus), </a:t>
            </a:r>
            <a:r>
              <a:rPr lang="hu-HU" sz="2000" b="1" dirty="0" err="1" smtClean="0">
                <a:solidFill>
                  <a:srgbClr val="00FF00"/>
                </a:solidFill>
                <a:latin typeface="Arial" charset="0"/>
              </a:rPr>
              <a:t>Vishnu</a:t>
            </a: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, </a:t>
            </a:r>
            <a:r>
              <a:rPr lang="hu-HU" sz="2000" b="1" dirty="0" err="1" smtClean="0">
                <a:solidFill>
                  <a:srgbClr val="00FF00"/>
                </a:solidFill>
                <a:latin typeface="Arial" charset="0"/>
              </a:rPr>
              <a:t>Thot-Hermész</a:t>
            </a:r>
            <a:r>
              <a:rPr lang="hu-HU" sz="2000" b="1" dirty="0" smtClean="0">
                <a:solidFill>
                  <a:srgbClr val="00FF00"/>
                </a:solidFill>
                <a:latin typeface="Arial" charset="0"/>
              </a:rPr>
              <a:t>, PRÁNA</a:t>
            </a:r>
            <a:endParaRPr lang="en-US" sz="2000" b="1" dirty="0">
              <a:solidFill>
                <a:srgbClr val="00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604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304800" y="1600200"/>
            <a:ext cx="8534400" cy="426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304800" y="2209800"/>
            <a:ext cx="8534400" cy="36512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304800" y="2819400"/>
            <a:ext cx="8534400" cy="30543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304800" y="3429000"/>
            <a:ext cx="8534400" cy="24320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304800" y="4038600"/>
            <a:ext cx="8534400" cy="1822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304800" y="4648200"/>
            <a:ext cx="8534400" cy="12192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304800" y="5257800"/>
            <a:ext cx="8534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93" name="AutoShape 9"/>
          <p:cNvSpPr>
            <a:spLocks noChangeArrowheads="1"/>
          </p:cNvSpPr>
          <p:nvPr/>
        </p:nvSpPr>
        <p:spPr bwMode="auto">
          <a:xfrm>
            <a:off x="4000500" y="0"/>
            <a:ext cx="1847850" cy="1485900"/>
          </a:xfrm>
          <a:prstGeom prst="triangle">
            <a:avLst>
              <a:gd name="adj" fmla="val 48810"/>
            </a:avLst>
          </a:prstGeom>
          <a:solidFill>
            <a:schemeClr val="hlink"/>
          </a:solidFill>
          <a:ln w="76200" cmpd="tri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94" name="AutoShape 10"/>
          <p:cNvSpPr>
            <a:spLocks noChangeArrowheads="1"/>
          </p:cNvSpPr>
          <p:nvPr/>
        </p:nvSpPr>
        <p:spPr bwMode="auto">
          <a:xfrm rot="-2693274">
            <a:off x="4267200" y="914400"/>
            <a:ext cx="533400" cy="533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95" name="AutoShape 11"/>
          <p:cNvSpPr>
            <a:spLocks noChangeArrowheads="1"/>
          </p:cNvSpPr>
          <p:nvPr/>
        </p:nvSpPr>
        <p:spPr bwMode="auto">
          <a:xfrm>
            <a:off x="6248400" y="3886200"/>
            <a:ext cx="685800" cy="609600"/>
          </a:xfrm>
          <a:custGeom>
            <a:avLst/>
            <a:gdLst>
              <a:gd name="G0" fmla="+- 2400 0 0"/>
              <a:gd name="G1" fmla="+- 21600 0 2400"/>
              <a:gd name="G2" fmla="+- 21600 0 2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00" y="10800"/>
                </a:moveTo>
                <a:cubicBezTo>
                  <a:pt x="2400" y="15439"/>
                  <a:pt x="6161" y="19200"/>
                  <a:pt x="10800" y="19200"/>
                </a:cubicBezTo>
                <a:cubicBezTo>
                  <a:pt x="15439" y="19200"/>
                  <a:pt x="19200" y="15439"/>
                  <a:pt x="19200" y="10800"/>
                </a:cubicBezTo>
                <a:cubicBezTo>
                  <a:pt x="19200" y="6161"/>
                  <a:pt x="15439" y="2400"/>
                  <a:pt x="10800" y="2400"/>
                </a:cubicBezTo>
                <a:cubicBezTo>
                  <a:pt x="6161" y="2400"/>
                  <a:pt x="2400" y="6161"/>
                  <a:pt x="2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96" name="AutoShape 12"/>
          <p:cNvSpPr>
            <a:spLocks noChangeArrowheads="1"/>
          </p:cNvSpPr>
          <p:nvPr/>
        </p:nvSpPr>
        <p:spPr bwMode="auto">
          <a:xfrm>
            <a:off x="4648200" y="228600"/>
            <a:ext cx="533400" cy="533400"/>
          </a:xfrm>
          <a:custGeom>
            <a:avLst/>
            <a:gdLst>
              <a:gd name="G0" fmla="+- 2829 0 0"/>
              <a:gd name="G1" fmla="+- 21600 0 2829"/>
              <a:gd name="G2" fmla="+- 21600 0 282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29" y="10800"/>
                </a:moveTo>
                <a:cubicBezTo>
                  <a:pt x="2829" y="15202"/>
                  <a:pt x="6398" y="18771"/>
                  <a:pt x="10800" y="18771"/>
                </a:cubicBezTo>
                <a:cubicBezTo>
                  <a:pt x="15202" y="18771"/>
                  <a:pt x="18771" y="15202"/>
                  <a:pt x="18771" y="10800"/>
                </a:cubicBezTo>
                <a:cubicBezTo>
                  <a:pt x="18771" y="6398"/>
                  <a:pt x="15202" y="2829"/>
                  <a:pt x="10800" y="2829"/>
                </a:cubicBezTo>
                <a:cubicBezTo>
                  <a:pt x="6398" y="2829"/>
                  <a:pt x="2829" y="6398"/>
                  <a:pt x="2829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97" name="Line 13"/>
          <p:cNvSpPr>
            <a:spLocks noChangeShapeType="1"/>
          </p:cNvSpPr>
          <p:nvPr/>
        </p:nvSpPr>
        <p:spPr bwMode="auto">
          <a:xfrm>
            <a:off x="1752600" y="4267200"/>
            <a:ext cx="708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98" name="Oval 14"/>
          <p:cNvSpPr>
            <a:spLocks noChangeArrowheads="1"/>
          </p:cNvSpPr>
          <p:nvPr/>
        </p:nvSpPr>
        <p:spPr bwMode="auto">
          <a:xfrm>
            <a:off x="4816475" y="400050"/>
            <a:ext cx="198438" cy="185738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199" name="AutoShape 15"/>
          <p:cNvSpPr>
            <a:spLocks noChangeArrowheads="1"/>
          </p:cNvSpPr>
          <p:nvPr/>
        </p:nvSpPr>
        <p:spPr bwMode="auto">
          <a:xfrm rot="-2693274">
            <a:off x="5029200" y="914400"/>
            <a:ext cx="533400" cy="533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00" name="AutoShape 16"/>
          <p:cNvSpPr>
            <a:spLocks noChangeArrowheads="1"/>
          </p:cNvSpPr>
          <p:nvPr/>
        </p:nvSpPr>
        <p:spPr bwMode="auto">
          <a:xfrm rot="-8093274">
            <a:off x="5029200" y="914400"/>
            <a:ext cx="533400" cy="533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01" name="AutoShape 17"/>
          <p:cNvSpPr>
            <a:spLocks noChangeArrowheads="1"/>
          </p:cNvSpPr>
          <p:nvPr/>
        </p:nvSpPr>
        <p:spPr bwMode="auto">
          <a:xfrm>
            <a:off x="6369050" y="395605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247650" y="1593850"/>
            <a:ext cx="1581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ADI</a:t>
            </a:r>
            <a:r>
              <a:rPr lang="hu-HU" altLang="hu-HU" sz="1600" b="1">
                <a:solidFill>
                  <a:schemeClr val="bg2"/>
                </a:solidFill>
                <a:latin typeface="Arial" charset="0"/>
              </a:rPr>
              <a:t> (ISTENI) VILÁG</a:t>
            </a:r>
            <a:endParaRPr lang="en-US" altLang="hu-HU" sz="16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49203" name="Text Box 19"/>
          <p:cNvSpPr txBox="1">
            <a:spLocks noChangeArrowheads="1"/>
          </p:cNvSpPr>
          <p:nvPr/>
        </p:nvSpPr>
        <p:spPr bwMode="auto">
          <a:xfrm>
            <a:off x="247650" y="2222500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ANUPADAKA</a:t>
            </a:r>
            <a:r>
              <a:rPr lang="en-US" altLang="hu-HU" sz="1600" b="1">
                <a:solidFill>
                  <a:schemeClr val="bg2"/>
                </a:solidFill>
                <a:latin typeface="Arial" charset="0"/>
              </a:rPr>
              <a:t> (</a:t>
            </a:r>
            <a:r>
              <a:rPr lang="hu-HU" altLang="hu-HU" sz="1600" b="1">
                <a:solidFill>
                  <a:schemeClr val="bg2"/>
                </a:solidFill>
                <a:latin typeface="Arial" charset="0"/>
              </a:rPr>
              <a:t>MONÁDI) VILÁG</a:t>
            </a:r>
            <a:endParaRPr lang="en-US" altLang="hu-HU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49204" name="Text Box 20"/>
          <p:cNvSpPr txBox="1">
            <a:spLocks noChangeArrowheads="1"/>
          </p:cNvSpPr>
          <p:nvPr/>
        </p:nvSpPr>
        <p:spPr bwMode="auto">
          <a:xfrm>
            <a:off x="254000" y="282575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ATMIKUS</a:t>
            </a:r>
            <a:r>
              <a:rPr lang="hu-HU" altLang="hu-HU" sz="1600" b="1">
                <a:solidFill>
                  <a:schemeClr val="bg2"/>
                </a:solidFill>
                <a:latin typeface="Arial" charset="0"/>
              </a:rPr>
              <a:t> (NIRVÁNI) VILÁG</a:t>
            </a:r>
            <a:endParaRPr lang="en-US" altLang="hu-HU" sz="16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49205" name="Text Box 21"/>
          <p:cNvSpPr txBox="1">
            <a:spLocks noChangeArrowheads="1"/>
          </p:cNvSpPr>
          <p:nvPr/>
        </p:nvSpPr>
        <p:spPr bwMode="auto">
          <a:xfrm>
            <a:off x="273050" y="3448050"/>
            <a:ext cx="1555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BUDDHIKUS</a:t>
            </a:r>
            <a:r>
              <a:rPr lang="hu-HU" altLang="hu-HU" sz="1600" b="1">
                <a:solidFill>
                  <a:schemeClr val="bg2"/>
                </a:solidFill>
                <a:latin typeface="Arial" charset="0"/>
              </a:rPr>
              <a:t> VILÁG</a:t>
            </a:r>
            <a:endParaRPr lang="en-US" altLang="hu-HU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241300" y="4044950"/>
            <a:ext cx="1282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MENTÁLIS</a:t>
            </a:r>
            <a:r>
              <a:rPr lang="hu-HU" altLang="hu-HU" sz="1600" b="1">
                <a:solidFill>
                  <a:schemeClr val="bg2"/>
                </a:solidFill>
                <a:latin typeface="Arial" charset="0"/>
              </a:rPr>
              <a:t> VILÁG</a:t>
            </a:r>
          </a:p>
        </p:txBody>
      </p:sp>
      <p:sp>
        <p:nvSpPr>
          <p:cNvPr id="349207" name="Text Box 23"/>
          <p:cNvSpPr txBox="1">
            <a:spLocks noChangeArrowheads="1"/>
          </p:cNvSpPr>
          <p:nvPr/>
        </p:nvSpPr>
        <p:spPr bwMode="auto">
          <a:xfrm>
            <a:off x="247650" y="466090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ASZTRÁLIS</a:t>
            </a:r>
            <a:r>
              <a:rPr lang="hu-HU" altLang="hu-HU" sz="1600" b="1">
                <a:solidFill>
                  <a:schemeClr val="bg2"/>
                </a:solidFill>
                <a:latin typeface="Arial" charset="0"/>
              </a:rPr>
              <a:t> VILÁG</a:t>
            </a:r>
            <a:endParaRPr lang="en-US" altLang="hu-HU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49208" name="Text Box 24"/>
          <p:cNvSpPr txBox="1">
            <a:spLocks noChangeArrowheads="1"/>
          </p:cNvSpPr>
          <p:nvPr/>
        </p:nvSpPr>
        <p:spPr bwMode="auto">
          <a:xfrm>
            <a:off x="247650" y="526415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FIZIKAI </a:t>
            </a:r>
            <a:r>
              <a:rPr lang="hu-HU" altLang="hu-HU" sz="1600" b="1">
                <a:solidFill>
                  <a:schemeClr val="tx2"/>
                </a:solidFill>
                <a:latin typeface="Arial" charset="0"/>
              </a:rPr>
              <a:t>VILÁG</a:t>
            </a:r>
            <a:endParaRPr lang="hu-HU" altLang="hu-HU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9209" name="Text Box 25"/>
          <p:cNvSpPr txBox="1">
            <a:spLocks noChangeArrowheads="1"/>
          </p:cNvSpPr>
          <p:nvPr/>
        </p:nvSpPr>
        <p:spPr bwMode="auto">
          <a:xfrm>
            <a:off x="3200400" y="1524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ELSŐ</a:t>
            </a:r>
            <a:br>
              <a:rPr lang="hu-HU" altLang="hu-HU" sz="1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altLang="hu-HU" sz="1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(AKARAT)</a:t>
            </a:r>
            <a:endParaRPr lang="en-US" altLang="hu-HU" sz="160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49210" name="Text Box 26"/>
          <p:cNvSpPr txBox="1">
            <a:spLocks noChangeArrowheads="1"/>
          </p:cNvSpPr>
          <p:nvPr/>
        </p:nvSpPr>
        <p:spPr bwMode="auto">
          <a:xfrm>
            <a:off x="2286000" y="762000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MÁSODIK   (BÖLCSESSÉG)</a:t>
            </a:r>
            <a:endParaRPr lang="hu-HU" altLang="hu-HU" sz="16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6172200" y="76200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HARMADIK   (TEVÉKENYSÉG)</a:t>
            </a:r>
            <a:endParaRPr lang="en-US" altLang="hu-HU" sz="16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49212" name="Line 28"/>
          <p:cNvSpPr>
            <a:spLocks noChangeShapeType="1"/>
          </p:cNvSpPr>
          <p:nvPr/>
        </p:nvSpPr>
        <p:spPr bwMode="auto">
          <a:xfrm>
            <a:off x="1752600" y="3124200"/>
            <a:ext cx="7086600" cy="0"/>
          </a:xfrm>
          <a:prstGeom prst="line">
            <a:avLst/>
          </a:prstGeom>
          <a:noFill/>
          <a:ln w="12700">
            <a:solidFill>
              <a:srgbClr val="33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 rot="20217257" flipH="1">
            <a:off x="5867400" y="247650"/>
            <a:ext cx="800100" cy="3654425"/>
          </a:xfrm>
          <a:prstGeom prst="moon">
            <a:avLst>
              <a:gd name="adj" fmla="val 35718"/>
            </a:avLst>
          </a:prstGeom>
          <a:gradFill rotWithShape="0">
            <a:gsLst>
              <a:gs pos="0">
                <a:srgbClr val="CC00FF"/>
              </a:gs>
              <a:gs pos="50000">
                <a:srgbClr val="FFFFFF"/>
              </a:gs>
              <a:gs pos="100000">
                <a:srgbClr val="CC00FF"/>
              </a:gs>
            </a:gsLst>
            <a:lin ang="5400000" scaled="1"/>
          </a:gradFill>
          <a:ln w="9525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 rot="805462">
            <a:off x="6477000" y="3429000"/>
            <a:ext cx="519113" cy="533400"/>
          </a:xfrm>
          <a:prstGeom prst="downArrow">
            <a:avLst>
              <a:gd name="adj1" fmla="val 45491"/>
              <a:gd name="adj2" fmla="val 37628"/>
            </a:avLst>
          </a:prstGeom>
          <a:solidFill>
            <a:srgbClr val="CC00FF"/>
          </a:solidFill>
          <a:ln w="9525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15" name="AutoShape 31"/>
          <p:cNvSpPr>
            <a:spLocks noChangeArrowheads="1"/>
          </p:cNvSpPr>
          <p:nvPr/>
        </p:nvSpPr>
        <p:spPr bwMode="auto">
          <a:xfrm rot="866496">
            <a:off x="2895600" y="990600"/>
            <a:ext cx="1066800" cy="4116388"/>
          </a:xfrm>
          <a:prstGeom prst="moon">
            <a:avLst>
              <a:gd name="adj" fmla="val 23213"/>
            </a:avLst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16" name="AutoShape 32"/>
          <p:cNvSpPr>
            <a:spLocks noChangeArrowheads="1"/>
          </p:cNvSpPr>
          <p:nvPr/>
        </p:nvSpPr>
        <p:spPr bwMode="auto">
          <a:xfrm rot="-5400000">
            <a:off x="4229100" y="3124200"/>
            <a:ext cx="1319213" cy="4062413"/>
          </a:xfrm>
          <a:prstGeom prst="curvedRightArrow">
            <a:avLst>
              <a:gd name="adj1" fmla="val 19931"/>
              <a:gd name="adj2" fmla="val 59593"/>
              <a:gd name="adj3" fmla="val 15528"/>
            </a:avLst>
          </a:prstGeom>
          <a:gradFill rotWithShape="0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5372100" y="95250"/>
            <a:ext cx="270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NAP - LOGOSZ</a:t>
            </a:r>
            <a:endParaRPr lang="en-US" altLang="hu-HU" sz="2000" b="1" i="1">
              <a:latin typeface="Arial" charset="0"/>
            </a:endParaRPr>
          </a:p>
        </p:txBody>
      </p:sp>
      <p:sp>
        <p:nvSpPr>
          <p:cNvPr id="349218" name="AutoShape 34"/>
          <p:cNvSpPr>
            <a:spLocks noChangeArrowheads="1"/>
          </p:cNvSpPr>
          <p:nvPr/>
        </p:nvSpPr>
        <p:spPr bwMode="auto">
          <a:xfrm flipH="1" flipV="1">
            <a:off x="4895850" y="520065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19" name="Rectangle 35"/>
          <p:cNvSpPr>
            <a:spLocks noChangeArrowheads="1"/>
          </p:cNvSpPr>
          <p:nvPr/>
        </p:nvSpPr>
        <p:spPr bwMode="auto">
          <a:xfrm>
            <a:off x="5208588" y="1419225"/>
            <a:ext cx="152400" cy="37830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20" name="AutoShape 36"/>
          <p:cNvSpPr>
            <a:spLocks noChangeArrowheads="1"/>
          </p:cNvSpPr>
          <p:nvPr/>
        </p:nvSpPr>
        <p:spPr bwMode="auto">
          <a:xfrm flipH="1" flipV="1">
            <a:off x="4900613" y="46101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21" name="AutoShape 37"/>
          <p:cNvSpPr>
            <a:spLocks noChangeArrowheads="1"/>
          </p:cNvSpPr>
          <p:nvPr/>
        </p:nvSpPr>
        <p:spPr bwMode="auto">
          <a:xfrm flipH="1" flipV="1">
            <a:off x="4900613" y="4060825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22" name="AutoShape 38"/>
          <p:cNvSpPr>
            <a:spLocks noChangeArrowheads="1"/>
          </p:cNvSpPr>
          <p:nvPr/>
        </p:nvSpPr>
        <p:spPr bwMode="auto">
          <a:xfrm flipH="1" flipV="1">
            <a:off x="4876800" y="34290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 flipH="1" flipV="1">
            <a:off x="4900613" y="27940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24" name="AutoShape 40"/>
          <p:cNvSpPr>
            <a:spLocks noChangeArrowheads="1"/>
          </p:cNvSpPr>
          <p:nvPr/>
        </p:nvSpPr>
        <p:spPr bwMode="auto">
          <a:xfrm flipH="1" flipV="1">
            <a:off x="4895850" y="2217738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25" name="AutoShape 41"/>
          <p:cNvSpPr>
            <a:spLocks noChangeArrowheads="1"/>
          </p:cNvSpPr>
          <p:nvPr/>
        </p:nvSpPr>
        <p:spPr bwMode="auto">
          <a:xfrm flipH="1" flipV="1">
            <a:off x="4897438" y="155575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 rot="-5387214">
            <a:off x="3481388" y="337343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 b="1">
                <a:latin typeface="Arial" charset="0"/>
              </a:rPr>
              <a:t>     </a:t>
            </a:r>
            <a:r>
              <a:rPr lang="hu-HU" altLang="hu-HU" sz="1600" b="1">
                <a:solidFill>
                  <a:schemeClr val="bg2"/>
                </a:solidFill>
                <a:latin typeface="Arial" charset="0"/>
              </a:rPr>
              <a:t>ELSŐ  KIÁRADÁS</a:t>
            </a:r>
            <a:endParaRPr lang="en-US" altLang="hu-HU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49227" name="WordArt 43"/>
          <p:cNvSpPr>
            <a:spLocks noChangeArrowheads="1" noChangeShapeType="1" noTextEdit="1"/>
          </p:cNvSpPr>
          <p:nvPr/>
        </p:nvSpPr>
        <p:spPr bwMode="auto">
          <a:xfrm rot="-4852451">
            <a:off x="1642269" y="3002756"/>
            <a:ext cx="2732088" cy="688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513691"/>
              </a:avLst>
            </a:prstTxWarp>
          </a:bodyPr>
          <a:lstStyle/>
          <a:p>
            <a:pPr algn="ctr"/>
            <a:r>
              <a:rPr lang="hu-H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MÁSODIK   KIÁRADÁS</a:t>
            </a:r>
          </a:p>
        </p:txBody>
      </p:sp>
      <p:sp>
        <p:nvSpPr>
          <p:cNvPr id="349228" name="WordArt 44"/>
          <p:cNvSpPr>
            <a:spLocks noChangeArrowheads="1" noChangeShapeType="1" noTextEdit="1"/>
          </p:cNvSpPr>
          <p:nvPr/>
        </p:nvSpPr>
        <p:spPr bwMode="auto">
          <a:xfrm rot="4951804">
            <a:off x="5780088" y="2717800"/>
            <a:ext cx="2187575" cy="454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097263"/>
              </a:avLst>
            </a:prstTxWarp>
          </a:bodyPr>
          <a:lstStyle/>
          <a:p>
            <a:pPr algn="ctr"/>
            <a:r>
              <a:rPr lang="hu-H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HARMADIK   KIÁRADÁS</a:t>
            </a:r>
          </a:p>
        </p:txBody>
      </p:sp>
      <p:sp>
        <p:nvSpPr>
          <p:cNvPr id="349229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72200"/>
            <a:ext cx="9144000" cy="685800"/>
          </a:xfrm>
          <a:gradFill rotWithShape="0">
            <a:gsLst>
              <a:gs pos="0">
                <a:srgbClr val="00CC00"/>
              </a:gs>
              <a:gs pos="50000">
                <a:srgbClr val="66FF33"/>
              </a:gs>
              <a:gs pos="100000">
                <a:srgbClr val="00CC00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hu-HU" altLang="hu-HU" sz="4400" b="0" i="1">
                <a:solidFill>
                  <a:schemeClr val="bg2"/>
                </a:solidFill>
              </a:rPr>
              <a:t>A   HÁROM   TEREMTŐ   KIÁRADÁS</a:t>
            </a:r>
            <a:endParaRPr lang="en-US" altLang="hu-HU" sz="540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8775" y="0"/>
            <a:ext cx="8785225" cy="720725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smtClean="0">
                <a:solidFill>
                  <a:schemeClr val="hlink"/>
                </a:solidFill>
              </a:rPr>
              <a:t>A TUDAT KIBONTAKOZÁSÁNAK HÉT ÚTJA</a:t>
            </a:r>
          </a:p>
        </p:txBody>
      </p:sp>
      <p:graphicFrame>
        <p:nvGraphicFramePr>
          <p:cNvPr id="235689" name="Group 169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964612" cy="4997450"/>
        </p:xfrm>
        <a:graphic>
          <a:graphicData uri="http://schemas.openxmlformats.org/drawingml/2006/table">
            <a:tbl>
              <a:tblPr/>
              <a:tblGrid>
                <a:gridCol w="1282700"/>
                <a:gridCol w="1828800"/>
                <a:gridCol w="1036637"/>
                <a:gridCol w="1408113"/>
                <a:gridCol w="1109662"/>
                <a:gridCol w="1112838"/>
                <a:gridCol w="1185862"/>
              </a:tblGrid>
              <a:tr h="1243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Emberi</a:t>
                      </a: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Angyali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Sejtek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Atomok, molekulák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Ember feletti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Ember alatti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Bolygói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3754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Ember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Állat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Növény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Ásvány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3. Elementál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2. Elementál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1. Elementál</a:t>
                      </a:r>
                    </a:p>
                  </a:txBody>
                  <a:tcPr marL="90000" marR="90000" marT="46800" marB="46800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Angyal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Term. szellem (asztrális)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Term. szellem (éterikus)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Állat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Növény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Ásvány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?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?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GÉNI-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USZ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?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ALVI-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LÁG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?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GAIA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?</a:t>
                      </a: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1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él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0"/>
            <a:ext cx="553561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2934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hu-HU" altLang="hu-HU" sz="3600">
                <a:solidFill>
                  <a:srgbClr val="FF0000"/>
                </a:solidFill>
              </a:rPr>
              <a:t>Az angyalok (dévák) általános jellemzői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100" b="1" dirty="0"/>
              <a:t>Az emberiségtől eltérő fejlődési vonal, közvetlenül az emberiség feletti birodalom.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100" b="1" dirty="0"/>
              <a:t>Sohasem lesznek emberek, mert már túl vannak az emberi szinten, de vannak közöttük, akik emberek voltak a múltban.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100" b="1" dirty="0"/>
              <a:t>Testük belső szerkezete sokkal lazább, sokkal inkább képes összehúzódni és kiterjedni. Aurájának belső alakja emberre emlékeztető, de teljes aurájában él.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100" b="1" dirty="0"/>
              <a:t>Általában óriási emberi lényként jelennek meg. Szín nyelven kommunikálnak.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100" b="1" dirty="0"/>
              <a:t>Egy hét láncból álló nagy rendszerben fejlődnek, aminek a Föld is része. Nagyon kevés ember érte még el azt a szintet, hogy az angyali rendhez csatlakozhasson.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100" b="1" dirty="0"/>
              <a:t>Legtöbb új csatlakozójuk a Naprendszer más emberiségéből származik.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100" b="1" dirty="0"/>
              <a:t>Hét nagy osztályuk van, a három alacsonyabb az alábbi: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100" b="1" dirty="0" err="1"/>
              <a:t>Kámadévák</a:t>
            </a:r>
            <a:r>
              <a:rPr lang="hu-HU" altLang="hu-HU" sz="2100" b="1" dirty="0"/>
              <a:t>, legalacsonyabb testük asztrális,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100" b="1" dirty="0" err="1"/>
              <a:t>Rupadévák</a:t>
            </a:r>
            <a:r>
              <a:rPr lang="hu-HU" altLang="hu-HU" sz="2100" b="1" dirty="0"/>
              <a:t>, legalacsonyabb testük alsó mentális,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100" b="1" dirty="0" err="1"/>
              <a:t>Arupadévák</a:t>
            </a:r>
            <a:r>
              <a:rPr lang="hu-HU" altLang="hu-HU" sz="2100" b="1" dirty="0"/>
              <a:t>, legalacsonyabb testük felső mentális, vagy kauzális.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100" b="1" dirty="0"/>
              <a:t>Még négy osztály, azok felett a bolygói szellemek seregei.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100" b="1" dirty="0"/>
              <a:t>Az ember alapvetően a </a:t>
            </a:r>
            <a:r>
              <a:rPr lang="hu-HU" altLang="hu-HU" sz="2100" b="1" dirty="0" err="1"/>
              <a:t>kámadévákkal</a:t>
            </a:r>
            <a:r>
              <a:rPr lang="hu-HU" altLang="hu-HU" sz="2100" b="1" dirty="0"/>
              <a:t> találkozhat.</a:t>
            </a:r>
          </a:p>
        </p:txBody>
      </p:sp>
    </p:spTree>
    <p:extLst>
      <p:ext uri="{BB962C8B-B14F-4D97-AF65-F5344CB8AC3E}">
        <p14:creationId xmlns:p14="http://schemas.microsoft.com/office/powerpoint/2010/main" val="20313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/>
          <a:lstStyle/>
          <a:p>
            <a:r>
              <a:rPr lang="hu-HU" altLang="hu-HU" sz="5400" dirty="0" smtClean="0">
                <a:solidFill>
                  <a:srgbClr val="FF0000"/>
                </a:solidFill>
              </a:rPr>
              <a:t>SEJTEK</a:t>
            </a:r>
            <a:endParaRPr lang="hu-HU" altLang="hu-HU" sz="5400" dirty="0">
              <a:solidFill>
                <a:srgbClr val="FF0000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9144000" cy="486916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61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Periódusos rends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7" descr="167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97631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16868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333375"/>
            <a:ext cx="8610600" cy="762000"/>
          </a:xfrm>
        </p:spPr>
        <p:txBody>
          <a:bodyPr/>
          <a:lstStyle/>
          <a:p>
            <a:pPr>
              <a:defRPr/>
            </a:pPr>
            <a:r>
              <a:rPr lang="en-US" sz="4000" b="1"/>
              <a:t>Az emberi fejlődést követő hét nagy út</a:t>
            </a:r>
            <a:endParaRPr lang="en-US" sz="4000"/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8497887" cy="947737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99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 b="1" smtClean="0">
                <a:solidFill>
                  <a:srgbClr val="000000"/>
                </a:solidFill>
              </a:rPr>
              <a:t>1</a:t>
            </a:r>
            <a:r>
              <a:rPr lang="en-US" altLang="hu-HU" sz="1600" b="1" smtClean="0">
                <a:solidFill>
                  <a:srgbClr val="000000"/>
                </a:solidFill>
                <a:latin typeface="Arial Black" pitchFamily="34" charset="0"/>
              </a:rPr>
              <a:t>.  </a:t>
            </a:r>
            <a:r>
              <a:rPr lang="en-US" altLang="hu-HU" sz="1600" smtClean="0">
                <a:solidFill>
                  <a:srgbClr val="000000"/>
                </a:solidFill>
                <a:latin typeface="Arial Black" pitchFamily="34" charset="0"/>
              </a:rPr>
              <a:t>DHARMAKÂYA </a:t>
            </a:r>
            <a:r>
              <a:rPr lang="en-US" altLang="hu-HU" sz="1600" smtClean="0">
                <a:solidFill>
                  <a:srgbClr val="000000"/>
                </a:solidFill>
              </a:rPr>
              <a:t> </a:t>
            </a:r>
            <a:r>
              <a:rPr lang="en-US" altLang="hu-HU" sz="1600" smtClean="0">
                <a:solidFill>
                  <a:srgbClr val="000000"/>
                </a:solidFill>
                <a:latin typeface="Arial Black" pitchFamily="34" charset="0"/>
              </a:rPr>
              <a:t>KÖNTÖS</a:t>
            </a:r>
            <a:r>
              <a:rPr lang="en-US" altLang="hu-HU" sz="1600" b="1" smtClean="0">
                <a:solidFill>
                  <a:srgbClr val="000000"/>
                </a:solidFill>
              </a:rPr>
              <a:t>    	A MONÁD alattiból semmit nem tart meg.  					Egy jövendőbeli AVATÂR.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u-HU" sz="1600" b="1" smtClean="0">
              <a:solidFill>
                <a:srgbClr val="000000"/>
              </a:solidFill>
            </a:endParaRP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381000" y="1963738"/>
            <a:ext cx="8458200" cy="715962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 b="1" smtClean="0">
                <a:solidFill>
                  <a:srgbClr val="000000"/>
                </a:solidFill>
              </a:rPr>
              <a:t>2.  </a:t>
            </a:r>
            <a:r>
              <a:rPr lang="en-US" altLang="hu-HU" sz="1600" smtClean="0">
                <a:solidFill>
                  <a:srgbClr val="000000"/>
                </a:solidFill>
                <a:latin typeface="Arial Black" pitchFamily="34" charset="0"/>
              </a:rPr>
              <a:t>SAMBHOGAKÂYA  KÖNTÖS</a:t>
            </a:r>
            <a:r>
              <a:rPr lang="en-US" altLang="hu-HU" sz="1600" b="1" smtClean="0">
                <a:solidFill>
                  <a:srgbClr val="000000"/>
                </a:solidFill>
              </a:rPr>
              <a:t>  	Megtartja az ÂTMA-BUDDHI-MANAS-t.</a:t>
            </a:r>
            <a:endParaRPr lang="en-US" altLang="hu-HU" sz="1600" smtClean="0">
              <a:solidFill>
                <a:srgbClr val="000000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u-HU" sz="1600" b="1" smtClean="0">
              <a:solidFill>
                <a:srgbClr val="000000"/>
              </a:solidFill>
            </a:endParaRP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381000" y="2679700"/>
            <a:ext cx="8458200" cy="1069975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 b="1" smtClean="0">
                <a:solidFill>
                  <a:srgbClr val="000000"/>
                </a:solidFill>
              </a:rPr>
              <a:t>3.  </a:t>
            </a:r>
            <a:r>
              <a:rPr lang="en-US" altLang="hu-HU" sz="1600" b="1" smtClean="0">
                <a:solidFill>
                  <a:srgbClr val="000000"/>
                </a:solidFill>
                <a:latin typeface="Arial Black" pitchFamily="34" charset="0"/>
              </a:rPr>
              <a:t>NIRMÂNAKÂYA  KÖNTÖS</a:t>
            </a:r>
            <a:r>
              <a:rPr lang="en-US" altLang="hu-HU" sz="1600" b="1" smtClean="0">
                <a:solidFill>
                  <a:srgbClr val="000000"/>
                </a:solidFill>
              </a:rPr>
              <a:t>    	Megtartja a kauzális testet és valamennyi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 smtClean="0">
                <a:solidFill>
                  <a:srgbClr val="000000"/>
                </a:solidFill>
              </a:rPr>
              <a:t>                                                                permanens atomot. Az emberiség </a:t>
            </a:r>
            <a:r>
              <a:rPr lang="en-US" altLang="hu-HU" sz="1600" b="1" i="1" smtClean="0">
                <a:solidFill>
                  <a:srgbClr val="000000"/>
                </a:solidFill>
              </a:rPr>
              <a:t>Védőfalának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 i="1" smtClean="0">
                <a:solidFill>
                  <a:srgbClr val="000000"/>
                </a:solidFill>
              </a:rPr>
              <a:t>                                                                </a:t>
            </a:r>
            <a:r>
              <a:rPr lang="en-US" altLang="hu-HU" sz="1600" b="1" smtClean="0">
                <a:solidFill>
                  <a:srgbClr val="000000"/>
                </a:solidFill>
              </a:rPr>
              <a:t>részévé válik.  Az Okkult Hierarchia spirituális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600" b="1" smtClean="0">
                <a:solidFill>
                  <a:srgbClr val="000000"/>
                </a:solidFill>
              </a:rPr>
              <a:t>                                                                erejének létrehozásában segít.</a:t>
            </a: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395288" y="3716338"/>
            <a:ext cx="8458200" cy="703262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 b="1" smtClean="0">
                <a:solidFill>
                  <a:srgbClr val="000000"/>
                </a:solidFill>
              </a:rPr>
              <a:t>4. Az</a:t>
            </a:r>
            <a:r>
              <a:rPr lang="en-US" altLang="hu-HU" sz="1600" smtClean="0">
                <a:solidFill>
                  <a:srgbClr val="000000"/>
                </a:solidFill>
              </a:rPr>
              <a:t> </a:t>
            </a:r>
            <a:r>
              <a:rPr lang="en-US" altLang="hu-HU" sz="1600" b="1" smtClean="0">
                <a:solidFill>
                  <a:srgbClr val="000000"/>
                </a:solidFill>
                <a:latin typeface="Arial Black" pitchFamily="34" charset="0"/>
              </a:rPr>
              <a:t>OKKULT  HIERARCHIA tagjává válik.</a:t>
            </a:r>
            <a:endParaRPr lang="en-US" altLang="hu-HU" sz="1600" b="1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u-HU" sz="1600" b="1" smtClean="0">
              <a:solidFill>
                <a:srgbClr val="000000"/>
              </a:solidFill>
            </a:endParaRP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381000" y="4267200"/>
            <a:ext cx="8458200" cy="70326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 b="1" smtClean="0">
                <a:solidFill>
                  <a:srgbClr val="000000"/>
                </a:solidFill>
              </a:rPr>
              <a:t>5. Átlép a következő LÁNC-ra </a:t>
            </a:r>
            <a:r>
              <a:rPr lang="en-US" altLang="hu-HU" sz="1600" b="1" smtClean="0">
                <a:solidFill>
                  <a:srgbClr val="000000"/>
                </a:solidFill>
                <a:latin typeface="Arial Black" pitchFamily="34" charset="0"/>
              </a:rPr>
              <a:t>ÉPÍTŐ</a:t>
            </a:r>
            <a:r>
              <a:rPr lang="en-US" altLang="hu-HU" sz="1600" b="1" smtClean="0">
                <a:solidFill>
                  <a:srgbClr val="000000"/>
                </a:solidFill>
              </a:rPr>
              <a:t>-ként.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u-HU" sz="1600" b="1" smtClean="0">
              <a:solidFill>
                <a:srgbClr val="000000"/>
              </a:solidFill>
            </a:endParaRPr>
          </a:p>
        </p:txBody>
      </p:sp>
      <p:sp>
        <p:nvSpPr>
          <p:cNvPr id="41992" name="Text Box 11"/>
          <p:cNvSpPr txBox="1">
            <a:spLocks noChangeArrowheads="1"/>
          </p:cNvSpPr>
          <p:nvPr/>
        </p:nvSpPr>
        <p:spPr bwMode="auto">
          <a:xfrm>
            <a:off x="381000" y="4953000"/>
            <a:ext cx="8458200" cy="7032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 b="1" smtClean="0">
                <a:solidFill>
                  <a:srgbClr val="000000"/>
                </a:solidFill>
              </a:rPr>
              <a:t>6. Csatlakozik az </a:t>
            </a:r>
            <a:r>
              <a:rPr lang="en-US" altLang="hu-HU" sz="1600" b="1" smtClean="0">
                <a:solidFill>
                  <a:srgbClr val="000000"/>
                </a:solidFill>
                <a:latin typeface="Arial Black" pitchFamily="34" charset="0"/>
              </a:rPr>
              <a:t>ANGYALI FEJLŐDÉS</a:t>
            </a:r>
            <a:r>
              <a:rPr lang="en-US" altLang="hu-HU" sz="1600" b="1" smtClean="0">
                <a:solidFill>
                  <a:srgbClr val="000000"/>
                </a:solidFill>
              </a:rPr>
              <a:t> vonalához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u-HU" sz="1600" b="1" smtClean="0">
              <a:solidFill>
                <a:srgbClr val="000000"/>
              </a:solidFill>
            </a:endParaRPr>
          </a:p>
        </p:txBody>
      </p:sp>
      <p:sp>
        <p:nvSpPr>
          <p:cNvPr id="41993" name="Text Box 12"/>
          <p:cNvSpPr txBox="1">
            <a:spLocks noChangeArrowheads="1"/>
          </p:cNvSpPr>
          <p:nvPr/>
        </p:nvSpPr>
        <p:spPr bwMode="auto">
          <a:xfrm>
            <a:off x="395288" y="5661025"/>
            <a:ext cx="8458200" cy="947738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CC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hu-HU" sz="1600" b="1" smtClean="0">
                <a:solidFill>
                  <a:srgbClr val="000000"/>
                </a:solidFill>
              </a:rPr>
              <a:t>7. Csatlakozik a Naprendszer “hivatalnoki csapatához”, hogy bárhol és bármikor ott  dolgozzon, ahol szükség van rá a Naprendszerben.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hu-HU" sz="16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1007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r>
              <a:rPr lang="hu-HU" dirty="0" smtClean="0"/>
              <a:t>Az ősrobbanás</a:t>
            </a:r>
            <a:endParaRPr lang="hu-HU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0" y="642918"/>
            <a:ext cx="5464183" cy="41434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 smtClean="0">
                <a:latin typeface="Times New Roman" pitchFamily="18" charset="0"/>
              </a:rPr>
              <a:t>Kezdetben, mintegy 15 milliárd éve, abszolút </a:t>
            </a:r>
            <a:r>
              <a:rPr lang="hu-HU" sz="2400" i="1" dirty="0" smtClean="0">
                <a:latin typeface="Times New Roman" pitchFamily="18" charset="0"/>
              </a:rPr>
              <a:t>semmi</a:t>
            </a:r>
            <a:r>
              <a:rPr lang="hu-HU" sz="2400" dirty="0" smtClean="0">
                <a:latin typeface="Times New Roman" pitchFamily="18" charset="0"/>
              </a:rPr>
              <a:t> sem volt. Nem volt anyag, nem volt energia, nem volt tudat, sőt még tér sem volt. Majd hirtelen ebből a semmiből az univerzum belerobbant a létezésbe egy „</a:t>
            </a:r>
            <a:r>
              <a:rPr lang="hu-HU" sz="2400" b="1" dirty="0" smtClean="0">
                <a:solidFill>
                  <a:srgbClr val="00FF00"/>
                </a:solidFill>
                <a:latin typeface="Times New Roman" pitchFamily="18" charset="0"/>
              </a:rPr>
              <a:t>véletlen</a:t>
            </a:r>
            <a:r>
              <a:rPr lang="hu-HU" sz="2400" dirty="0" smtClean="0">
                <a:latin typeface="Times New Roman" pitchFamily="18" charset="0"/>
              </a:rPr>
              <a:t> kvantum-hullámzás” eredményeként. A keletkezés után, amikor egy végtelen sűrűségű és hőmérsékletű végtelen kicsi pont volt, a tér feltehetően mint egy gumiszalag kezdett kiterjedni, és ez a folyamat azóta is tart.</a:t>
            </a:r>
          </a:p>
        </p:txBody>
      </p:sp>
      <p:pic>
        <p:nvPicPr>
          <p:cNvPr id="8" name="Picture 7" descr="Osrobbana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3428992" cy="3428993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0" y="4714884"/>
            <a:ext cx="9001156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EEC94"/>
              </a:buClr>
            </a:pPr>
            <a:r>
              <a:rPr lang="hu-H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Viszont ha nem volt tér, és nem volt anyag vagy energia ez előtt a feltételezett ősrobbanás előtt, nyilvánvalóan nem volt </a:t>
            </a:r>
            <a:r>
              <a:rPr lang="hu-HU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semmi</a:t>
            </a:r>
            <a:r>
              <a:rPr lang="hu-H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ami keresztülmehetett „hullámzáson”, és nem volt olyan </a:t>
            </a:r>
            <a:r>
              <a:rPr lang="hu-HU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</a:t>
            </a:r>
            <a:r>
              <a:rPr lang="hu-H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sem, ahol ez bekövetkezzen. </a:t>
            </a:r>
          </a:p>
          <a:p>
            <a:pPr>
              <a:buClr>
                <a:srgbClr val="FEEC94"/>
              </a:buClr>
            </a:pPr>
            <a:r>
              <a:rPr lang="hu-HU" sz="2400" dirty="0">
                <a:solidFill>
                  <a:srgbClr val="FFFFFF"/>
                </a:solidFill>
                <a:latin typeface="Times New Roman"/>
              </a:rPr>
              <a:t>Nem az anyag távolodik egymástól, hanem a tér tágul. Csak a galaxisok közötti tér tágul, a galaxisokon, naprendszereken belül nem tágul.</a:t>
            </a:r>
          </a:p>
          <a:p>
            <a:pPr>
              <a:buClr>
                <a:srgbClr val="FEEC94"/>
              </a:buClr>
            </a:pPr>
            <a:endParaRPr lang="hu-H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9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D4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76200"/>
            <a:ext cx="5280025" cy="904875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i="1" smtClean="0">
                <a:solidFill>
                  <a:srgbClr val="66FF33"/>
                </a:solidFill>
                <a:latin typeface="Arial Black" pitchFamily="34" charset="0"/>
              </a:rPr>
              <a:t>Az Isteni Lények</a:t>
            </a:r>
            <a:endParaRPr lang="en-US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038600" y="762000"/>
          <a:ext cx="3352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4" imgW="994320" imgH="994680" progId="MS_ClipArt_Gallery.2">
                  <p:embed/>
                </p:oleObj>
              </mc:Choice>
              <mc:Fallback>
                <p:oleObj name="Clip" r:id="rId4" imgW="994320" imgH="994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762000"/>
                        <a:ext cx="33528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AutoShape 4"/>
          <p:cNvSpPr>
            <a:spLocks noChangeArrowheads="1"/>
          </p:cNvSpPr>
          <p:nvPr/>
        </p:nvSpPr>
        <p:spPr bwMode="auto">
          <a:xfrm rot="-283301">
            <a:off x="1068388" y="1152525"/>
            <a:ext cx="3122612" cy="1819275"/>
          </a:xfrm>
          <a:prstGeom prst="star32">
            <a:avLst>
              <a:gd name="adj" fmla="val 40218"/>
            </a:avLst>
          </a:prstGeom>
          <a:gradFill rotWithShape="0">
            <a:gsLst>
              <a:gs pos="0">
                <a:srgbClr val="FFFFFF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smtClean="0">
                <a:solidFill>
                  <a:srgbClr val="1B05C1"/>
                </a:solidFill>
                <a:cs typeface="Arial" charset="0"/>
              </a:rPr>
              <a:t>A </a:t>
            </a:r>
            <a:r>
              <a:rPr lang="en-US" altLang="hu-HU" sz="2400" b="1" smtClean="0">
                <a:solidFill>
                  <a:srgbClr val="1B05C1"/>
                </a:solidFill>
                <a:cs typeface="Arial" charset="0"/>
              </a:rPr>
              <a:t>Logos</a:t>
            </a:r>
            <a:r>
              <a:rPr lang="hu-HU" altLang="hu-HU" sz="2400" b="1" smtClean="0">
                <a:solidFill>
                  <a:srgbClr val="1B05C1"/>
                </a:solidFill>
                <a:cs typeface="Arial" charset="0"/>
              </a:rPr>
              <a:t>z</a:t>
            </a:r>
            <a:r>
              <a:rPr lang="en-US" altLang="hu-HU" sz="2400" b="1" smtClean="0">
                <a:solidFill>
                  <a:srgbClr val="1B05C1"/>
                </a:solidFill>
                <a:cs typeface="Arial" charset="0"/>
              </a:rPr>
              <a:t> Adept</a:t>
            </a:r>
            <a:r>
              <a:rPr lang="hu-HU" altLang="hu-HU" sz="2400" b="1" smtClean="0">
                <a:solidFill>
                  <a:srgbClr val="1B05C1"/>
                </a:solidFill>
                <a:cs typeface="Arial" charset="0"/>
              </a:rPr>
              <a:t>usi</a:t>
            </a:r>
            <a:endParaRPr lang="en-US" altLang="hu-HU" sz="2400" b="1" smtClean="0">
              <a:solidFill>
                <a:srgbClr val="1B05C1"/>
              </a:solidFill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smtClean="0">
                <a:solidFill>
                  <a:srgbClr val="1B05C1"/>
                </a:solidFill>
                <a:cs typeface="Arial" charset="0"/>
              </a:rPr>
              <a:t>segítői</a:t>
            </a:r>
            <a:endParaRPr lang="en-US" altLang="hu-HU" sz="2400" b="1" smtClean="0">
              <a:solidFill>
                <a:srgbClr val="1B05C1"/>
              </a:solidFill>
              <a:cs typeface="Arial" charset="0"/>
            </a:endParaRPr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 rot="-1722131">
            <a:off x="684213" y="3284538"/>
            <a:ext cx="4046537" cy="2655887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400" b="1" smtClean="0">
                <a:solidFill>
                  <a:srgbClr val="FFFF66"/>
                </a:solidFill>
                <a:cs typeface="Arial" charset="0"/>
              </a:rPr>
              <a:t>Ar</a:t>
            </a:r>
            <a:r>
              <a:rPr lang="hu-HU" altLang="hu-HU" sz="2400" b="1" smtClean="0">
                <a:solidFill>
                  <a:srgbClr val="FFFF66"/>
                </a:solidFill>
                <a:cs typeface="Arial" charset="0"/>
              </a:rPr>
              <a:t>k</a:t>
            </a:r>
            <a:r>
              <a:rPr lang="en-US" altLang="hu-HU" sz="2400" b="1" smtClean="0">
                <a:solidFill>
                  <a:srgbClr val="FFFF66"/>
                </a:solidFill>
                <a:cs typeface="Arial" charset="0"/>
              </a:rPr>
              <a:t>ang</a:t>
            </a:r>
            <a:r>
              <a:rPr lang="hu-HU" altLang="hu-HU" sz="2400" b="1" smtClean="0">
                <a:solidFill>
                  <a:srgbClr val="FFFF66"/>
                </a:solidFill>
                <a:cs typeface="Arial" charset="0"/>
              </a:rPr>
              <a:t>ya</a:t>
            </a:r>
            <a:r>
              <a:rPr lang="en-US" altLang="hu-HU" sz="2400" b="1" smtClean="0">
                <a:solidFill>
                  <a:srgbClr val="FFFF66"/>
                </a:solidFill>
                <a:cs typeface="Arial" charset="0"/>
              </a:rPr>
              <a:t>li </a:t>
            </a:r>
            <a:r>
              <a:rPr lang="hu-HU" altLang="hu-HU" sz="2400" b="1" smtClean="0">
                <a:solidFill>
                  <a:srgbClr val="FFFF66"/>
                </a:solidFill>
                <a:cs typeface="Arial" charset="0"/>
              </a:rPr>
              <a:t>és</a:t>
            </a:r>
            <a:endParaRPr lang="en-US" altLang="hu-HU" sz="2400" b="1" smtClean="0">
              <a:solidFill>
                <a:srgbClr val="FFFF66"/>
              </a:solidFill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400" b="1" smtClean="0">
                <a:solidFill>
                  <a:srgbClr val="FFFF66"/>
                </a:solidFill>
                <a:cs typeface="Arial" charset="0"/>
              </a:rPr>
              <a:t>Ang</a:t>
            </a:r>
            <a:r>
              <a:rPr lang="hu-HU" altLang="hu-HU" sz="2400" b="1" smtClean="0">
                <a:solidFill>
                  <a:srgbClr val="FFFF66"/>
                </a:solidFill>
                <a:cs typeface="Arial" charset="0"/>
              </a:rPr>
              <a:t>ya</a:t>
            </a:r>
            <a:r>
              <a:rPr lang="en-US" altLang="hu-HU" sz="2400" b="1" smtClean="0">
                <a:solidFill>
                  <a:srgbClr val="FFFF66"/>
                </a:solidFill>
                <a:cs typeface="Arial" charset="0"/>
              </a:rPr>
              <a:t>li </a:t>
            </a:r>
            <a:r>
              <a:rPr lang="hu-HU" altLang="hu-HU" sz="2400" b="1" smtClean="0">
                <a:solidFill>
                  <a:srgbClr val="FFFF66"/>
                </a:solidFill>
                <a:cs typeface="Arial" charset="0"/>
              </a:rPr>
              <a:t>hivatalok betöltői</a:t>
            </a:r>
            <a:endParaRPr lang="en-US" altLang="hu-HU" sz="2400" smtClean="0">
              <a:solidFill>
                <a:srgbClr val="FFFF66"/>
              </a:solidFill>
              <a:cs typeface="Arial" charset="0"/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4495800" y="3810000"/>
            <a:ext cx="4114800" cy="24384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chemeClr val="bg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smtClean="0">
                <a:solidFill>
                  <a:srgbClr val="FFFFFF"/>
                </a:solidFill>
                <a:cs typeface="Arial" charset="0"/>
              </a:rPr>
              <a:t>A 10 Bolygói Rendszer</a:t>
            </a:r>
            <a:endParaRPr lang="en-US" altLang="hu-HU" sz="2400" b="1" smtClean="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smtClean="0">
                <a:solidFill>
                  <a:srgbClr val="FFFFFF"/>
                </a:solidFill>
                <a:cs typeface="Arial" charset="0"/>
              </a:rPr>
              <a:t>Logoszai</a:t>
            </a:r>
            <a:endParaRPr lang="en-US" altLang="hu-HU" sz="2400" b="1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513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52728"/>
          </a:xfrm>
        </p:spPr>
        <p:txBody>
          <a:bodyPr/>
          <a:lstStyle/>
          <a:p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EMBER ALATTI</a:t>
            </a:r>
            <a:b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u-HU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BOLYGÓI</a:t>
            </a:r>
            <a:b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635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52728"/>
          </a:xfrm>
        </p:spPr>
        <p:txBody>
          <a:bodyPr/>
          <a:lstStyle/>
          <a:p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= Univerzum = Makrokozmosz = Mikrokozmosz = Ember</a:t>
            </a:r>
            <a:b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Univerzum (Teremtés) célja = az ember létezésének célja</a:t>
            </a:r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635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9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52728"/>
          </a:xfrm>
        </p:spPr>
        <p:txBody>
          <a:bodyPr/>
          <a:lstStyle/>
          <a:p>
            <a:r>
              <a:rPr lang="hu-HU" sz="5400" u="sng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megnyilvánulás célja:</a:t>
            </a:r>
            <a:br>
              <a:rPr lang="hu-HU" sz="5400" u="sng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szellem itassa át az anyagot, tanulja meg irányítása alá vonni és uralkodni rajta.</a:t>
            </a:r>
            <a:b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anyag fogadja be a szellemet, és tanuljon meg engedelmeskedni neki.</a:t>
            </a:r>
            <a:endParaRPr lang="hu-HU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2088"/>
          </a:xfrm>
        </p:spPr>
        <p:txBody>
          <a:bodyPr/>
          <a:lstStyle/>
          <a:p>
            <a:r>
              <a:rPr lang="hu-HU" dirty="0" smtClean="0">
                <a:solidFill>
                  <a:srgbClr val="00FF00"/>
                </a:solidFill>
              </a:rPr>
              <a:t>Családi munkamegosztás</a:t>
            </a:r>
            <a:endParaRPr lang="hu-HU" dirty="0">
              <a:solidFill>
                <a:srgbClr val="00FF00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0808"/>
            <a:ext cx="4566491" cy="3240360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69" y="1700808"/>
            <a:ext cx="459625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2088"/>
          </a:xfrm>
        </p:spPr>
        <p:txBody>
          <a:bodyPr/>
          <a:lstStyle/>
          <a:p>
            <a:r>
              <a:rPr lang="hu-HU" dirty="0" smtClean="0">
                <a:solidFill>
                  <a:srgbClr val="00FF00"/>
                </a:solidFill>
              </a:rPr>
              <a:t>Az emberi lét célja</a:t>
            </a: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ember félúton áll a nem-gondolkodó teremtmények és a teremtő akarat között, mint a Teremtő nagykövete a természet ember-alatti birodalmaiban. Az ember feladata, hogy az alsóbb életformákat a saját szintjére emelje. Az, ami a természet templomában rejtőzik, feltárul az emberben; a természet hétszeres tulajdonságainak az emberben kell elérnie a legmagasabb fejlettséget. Az embernek kell felmutatnia a természet fenségességét és erejét, a természet egységét, a természet rejtett elméjét, a természet szépségét és stabilitását, a természet rejtett tanait, a természet ellenállhatatlan késztetését az ön-tökéletesítés felé, és a természet formán keresztül adott válaszát a belső Én erejére. A természet tulajdonságait kell magáévá tennie egyre növekvő tökéletességgel, mert ez a fejlődési út, amin a természet az embert vezeti.</a:t>
            </a:r>
            <a:br>
              <a:rPr lang="hu-HU" sz="2400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Geoffrey</a:t>
            </a:r>
            <a:r>
              <a:rPr lang="hu-HU" sz="2400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Hodson</a:t>
            </a:r>
            <a:r>
              <a:rPr lang="hu-HU" sz="2400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Meditációk az okkult életről)</a:t>
            </a:r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62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2088"/>
          </a:xfrm>
        </p:spPr>
        <p:txBody>
          <a:bodyPr/>
          <a:lstStyle/>
          <a:p>
            <a:r>
              <a:rPr lang="hu-HU" dirty="0" smtClean="0">
                <a:solidFill>
                  <a:srgbClr val="00FF00"/>
                </a:solidFill>
              </a:rPr>
              <a:t>Az emberi lét célja</a:t>
            </a: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/>
          <a:lstStyle/>
          <a:p>
            <a:pPr marL="0" indent="0">
              <a:buNone/>
            </a:pPr>
            <a:r>
              <a:rPr lang="hu-HU" sz="2600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…Bárhol </a:t>
            </a:r>
            <a:r>
              <a:rPr lang="hu-HU" sz="2600" dirty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legyenek, ott vannak, ahol a legnagyobb szükség van rájuk, mert bölcsek. Nekünk pedig </a:t>
            </a:r>
            <a:r>
              <a:rPr lang="hu-HU" sz="2600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soha </a:t>
            </a:r>
            <a:r>
              <a:rPr lang="hu-HU" sz="2600" dirty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 szabad elfelejtenünk, ahogyan ezek a Bölcsesség Mesterei bölcsebbek nálunk, úgy vagyunk mi bölcsebbek, mint mondjuk az afrikai bennszülöttek. És ahogyan a Bölcsesség Mesterei segítenek bennünket, noha nem is látjuk őket, úgy kell nekünk önzetlen gondolatokkal és cselekedetekkel segíteni őket, az afrikai bennszülötteket, az erdők állatait és a legapróbb homokszemet a tengerparton. Valamennyien az Élet hatalmas lépcsőjén lépdelünk felfelé, és az ember minél magasabbra megy, annál magasabb fokot hagy maga mögött a mögötte haladók számára</a:t>
            </a:r>
            <a:r>
              <a:rPr lang="hu-HU" sz="2600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hu-HU" sz="2600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600" b="1" dirty="0" smtClean="0">
                <a:effectLst/>
              </a:rPr>
              <a:t>Azért, mert – gyerekeknek, akik megkérdezik, hogy miért</a:t>
            </a:r>
            <a:r>
              <a:rPr lang="hu-HU" sz="2600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56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0"/>
            <a:ext cx="3857625" cy="3929063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dirty="0" smtClean="0">
                <a:solidFill>
                  <a:srgbClr val="FF0000"/>
                </a:solidFill>
              </a:rPr>
              <a:t>Az Isten az emberben</a:t>
            </a:r>
            <a:br>
              <a:rPr lang="hu-HU" sz="4000" dirty="0" smtClean="0">
                <a:solidFill>
                  <a:srgbClr val="FF0000"/>
                </a:solidFill>
              </a:rPr>
            </a:br>
            <a:r>
              <a:rPr lang="hu-HU" sz="4000" dirty="0" smtClean="0">
                <a:solidFill>
                  <a:srgbClr val="FF0000"/>
                </a:solidFill>
              </a:rPr>
              <a:t> -</a:t>
            </a:r>
            <a:br>
              <a:rPr lang="hu-HU" sz="4000" dirty="0" smtClean="0">
                <a:solidFill>
                  <a:srgbClr val="FF0000"/>
                </a:solidFill>
              </a:rPr>
            </a:br>
            <a:r>
              <a:rPr lang="hu-HU" sz="4000" dirty="0" smtClean="0">
                <a:solidFill>
                  <a:srgbClr val="FF0000"/>
                </a:solidFill>
              </a:rPr>
              <a:t>az ember az Istenben</a:t>
            </a:r>
            <a:br>
              <a:rPr lang="hu-HU" sz="4000" dirty="0" smtClean="0">
                <a:solidFill>
                  <a:srgbClr val="FF0000"/>
                </a:solidFill>
              </a:rPr>
            </a:br>
            <a:endParaRPr lang="hu-HU" sz="4000" dirty="0" smtClean="0">
              <a:solidFill>
                <a:srgbClr val="FF00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37" y="19270"/>
            <a:ext cx="5009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510588" cy="1325563"/>
          </a:xfrm>
        </p:spPr>
        <p:txBody>
          <a:bodyPr/>
          <a:lstStyle/>
          <a:p>
            <a:r>
              <a:rPr lang="hu-HU" b="1" dirty="0" smtClean="0"/>
              <a:t>A felemelkedő dagállyal minden hajó felemelkedik.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2" y="3717032"/>
            <a:ext cx="9205960" cy="314096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58429"/>
            <a:ext cx="4392488" cy="24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9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6172200"/>
            <a:ext cx="7777162" cy="685800"/>
          </a:xfrm>
        </p:spPr>
        <p:txBody>
          <a:bodyPr/>
          <a:lstStyle/>
          <a:p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Szabari János, 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jszabari@mol.hu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0630/9254-936</a:t>
            </a:r>
            <a:b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www.teozofia.hu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</a:t>
            </a:r>
            <a:r>
              <a:rPr lang="hu-HU" sz="2400" u="sng">
                <a:solidFill>
                  <a:schemeClr val="hlink"/>
                </a:solidFill>
              </a:rPr>
              <a:t>www.sziddhartha.hu</a:t>
            </a:r>
            <a:endParaRPr lang="en-US" sz="2400" u="sng">
              <a:solidFill>
                <a:schemeClr val="hlink"/>
              </a:solidFill>
            </a:endParaRPr>
          </a:p>
        </p:txBody>
      </p:sp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569325" cy="57610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35218"/>
              </a:avLst>
            </a:prstTxWarp>
          </a:bodyPr>
          <a:lstStyle/>
          <a:p>
            <a:pPr algn="ctr">
              <a:buClr>
                <a:srgbClr val="CC6600"/>
              </a:buClr>
            </a:pPr>
            <a:r>
              <a:rPr lang="hu-HU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latin typeface="Arial Black"/>
              </a:rPr>
              <a:t>KÖSZÖNÖM FIGYELMÜKET</a:t>
            </a: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7" y="1571612"/>
            <a:ext cx="6352267" cy="40719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60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r>
              <a:rPr lang="hu-HU" dirty="0" smtClean="0"/>
              <a:t>Az ősrobbanás</a:t>
            </a:r>
            <a:endParaRPr lang="hu-HU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>
          <a:xfrm>
            <a:off x="3500430" y="642918"/>
            <a:ext cx="5464183" cy="41434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/>
              <a:t>A „nyitott univerzum” forgatókönyv azt állítja, hogy bár a tér egy véges időszakkal ezelőtt robbant be a létezésbe, és egy véges sebességgel terjed szét, valahogyan és valószínűleg azonnal végtelenné vált, és bár már most is végtelen, mégis folytatja a tágulását!</a:t>
            </a:r>
            <a:endParaRPr lang="hu-HU" sz="2400" dirty="0" smtClean="0">
              <a:latin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3786190"/>
            <a:ext cx="900115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EEC94"/>
              </a:buClr>
            </a:pPr>
            <a:r>
              <a:rPr lang="hu-HU" sz="2400" dirty="0">
                <a:solidFill>
                  <a:srgbClr val="FFFFFF"/>
                </a:solidFill>
              </a:rPr>
              <a:t>A teozófia szerint a természet végtelen térben és időben, határtalan, kezdet és vég nélküli. A tér határtalan végtelenségén belül számtalan világ – minden elképzelhető méretben, amit a fejlődés különböző szintjeit elfoglaló élő és fejlődő entitások népesítenek be és tulajdonképpen építenek fel – jelenik meg és tűnik el folyamatosan, mint „az örökkévalóság szikrái”, amelyek élet és halál, születés és újraszületés ciklusain haladnak.</a:t>
            </a:r>
            <a:endParaRPr lang="hu-H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026" name="Picture 2" descr="F:\Einstein\expandinguniv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3846518" cy="2880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3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671513"/>
          </a:xfrm>
        </p:spPr>
        <p:txBody>
          <a:bodyPr/>
          <a:lstStyle/>
          <a:p>
            <a:pPr algn="ctr"/>
            <a:r>
              <a:rPr lang="hu-HU" altLang="hu-HU" b="1" dirty="0" smtClean="0">
                <a:solidFill>
                  <a:srgbClr val="FFFF00"/>
                </a:solidFill>
              </a:rPr>
              <a:t>Érvek az ősrobbanásra</a:t>
            </a:r>
            <a:endParaRPr lang="hu-HU" altLang="hu-HU" b="1" dirty="0">
              <a:solidFill>
                <a:srgbClr val="FFFF00"/>
              </a:solidFill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96300" cy="515719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000" dirty="0" smtClean="0">
                <a:latin typeface="Arial Black" panose="020B0A04020102020204" pitchFamily="34" charset="0"/>
              </a:rPr>
              <a:t>A </a:t>
            </a:r>
            <a:r>
              <a:rPr lang="hu-HU" altLang="hu-HU" sz="2000" dirty="0">
                <a:latin typeface="Arial Black" panose="020B0A04020102020204" pitchFamily="34" charset="0"/>
              </a:rPr>
              <a:t>tér </a:t>
            </a:r>
            <a:r>
              <a:rPr lang="hu-HU" altLang="hu-HU" sz="2000" dirty="0" smtClean="0">
                <a:latin typeface="Arial Black" panose="020B0A04020102020204" pitchFamily="34" charset="0"/>
              </a:rPr>
              <a:t>tágulása (Doppler-effektus)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000" dirty="0" smtClean="0">
                <a:latin typeface="Arial Black" panose="020B0A04020102020204" pitchFamily="34" charset="0"/>
              </a:rPr>
              <a:t>Kozmikus háttérsugárzás (2,75K 38 K helyett)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000" dirty="0" smtClean="0">
              <a:latin typeface="Arial Black" panose="020B0A040201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000" dirty="0" smtClean="0">
                <a:latin typeface="Arial Black" panose="020B0A04020102020204" pitchFamily="34" charset="0"/>
              </a:rPr>
              <a:t>Az Univerzum kora:</a:t>
            </a:r>
          </a:p>
          <a:p>
            <a:r>
              <a:rPr lang="hu-HU" altLang="hu-HU" sz="2000" b="1" dirty="0" smtClean="0">
                <a:latin typeface="Arial Black" panose="020B0A04020102020204" pitchFamily="34" charset="0"/>
              </a:rPr>
              <a:t>Ősrobbanás elmélet: ~15 milliárd év</a:t>
            </a:r>
          </a:p>
          <a:p>
            <a:r>
              <a:rPr lang="hu-HU" altLang="hu-HU" sz="2000" b="1" dirty="0" smtClean="0">
                <a:latin typeface="Arial Black" panose="020B0A04020102020204" pitchFamily="34" charset="0"/>
              </a:rPr>
              <a:t>Szuper </a:t>
            </a:r>
            <a:r>
              <a:rPr lang="hu-HU" altLang="hu-HU" sz="2000" b="1" dirty="0" err="1" smtClean="0">
                <a:latin typeface="Arial Black" panose="020B0A04020102020204" pitchFamily="34" charset="0"/>
              </a:rPr>
              <a:t>galaxishalmazok</a:t>
            </a:r>
            <a:r>
              <a:rPr lang="hu-HU" altLang="hu-HU" sz="2000" b="1" dirty="0" smtClean="0">
                <a:latin typeface="Arial Black" panose="020B0A04020102020204" pitchFamily="34" charset="0"/>
              </a:rPr>
              <a:t> felfedezése (űrtávcsövek): ~ 70 – 100 milliárd év</a:t>
            </a:r>
          </a:p>
          <a:p>
            <a:r>
              <a:rPr lang="hu-HU" altLang="hu-HU" sz="2000" b="1" dirty="0" smtClean="0">
                <a:latin typeface="Arial Black" panose="020B0A04020102020204" pitchFamily="34" charset="0"/>
              </a:rPr>
              <a:t>Plazma-kozmológia: ~ 3 ezer milliárd év</a:t>
            </a:r>
          </a:p>
          <a:p>
            <a:r>
              <a:rPr lang="hu-HU" altLang="hu-HU" sz="2000" b="1" dirty="0" smtClean="0">
                <a:latin typeface="Arial Black" panose="020B0A04020102020204" pitchFamily="34" charset="0"/>
              </a:rPr>
              <a:t>Teozófia: 165 ezer milliárd év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hu-HU" altLang="hu-HU" sz="2000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hu-HU" altLang="hu-HU" sz="20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8288" cy="792088"/>
          </a:xfrm>
        </p:spPr>
        <p:txBody>
          <a:bodyPr/>
          <a:lstStyle/>
          <a:p>
            <a:pPr algn="ctr"/>
            <a:r>
              <a:rPr lang="hu-HU" dirty="0" smtClean="0">
                <a:latin typeface="+mn-lt"/>
              </a:rPr>
              <a:t>Az élet keletkezése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94" y="3422886"/>
            <a:ext cx="9007648" cy="3435113"/>
          </a:xfrm>
        </p:spPr>
        <p:txBody>
          <a:bodyPr/>
          <a:lstStyle/>
          <a:p>
            <a:pPr lvl="0"/>
            <a:r>
              <a:rPr lang="hu-HU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Teremtéstörténetek: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egyedi </a:t>
            </a:r>
            <a:r>
              <a:rPr lang="hu-H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teremtés a kozmoszon belüli teremtő által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egyedi teremtés a kozmoszon kívüli Teremtő által</a:t>
            </a:r>
          </a:p>
          <a:p>
            <a:pPr lvl="0"/>
            <a:r>
              <a:rPr lang="hu-HU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24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természet működései következtében </a:t>
            </a:r>
            <a:r>
              <a:rPr lang="hu-HU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történő spontán keletkezés.</a:t>
            </a:r>
            <a:endParaRPr lang="hu-HU" sz="24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ősnemződés tana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önmagát szervező anyag </a:t>
            </a:r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tana (földi vagy földön kívüli eredet): Abiotikus kémiai reakciók</a:t>
            </a:r>
            <a:endParaRPr lang="hu-H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57079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8288" cy="792088"/>
          </a:xfrm>
        </p:spPr>
        <p:txBody>
          <a:bodyPr/>
          <a:lstStyle/>
          <a:p>
            <a:pPr algn="ctr"/>
            <a:r>
              <a:rPr lang="hu-HU" dirty="0" smtClean="0">
                <a:latin typeface="+mn-lt"/>
              </a:rPr>
              <a:t>Az ember eredete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43807" y="764704"/>
            <a:ext cx="6321927" cy="3435113"/>
          </a:xfrm>
        </p:spPr>
        <p:txBody>
          <a:bodyPr/>
          <a:lstStyle/>
          <a:p>
            <a:r>
              <a:rPr lang="hu-HU" dirty="0" smtClean="0"/>
              <a:t>Természetes kiválasztódás</a:t>
            </a:r>
          </a:p>
          <a:p>
            <a:r>
              <a:rPr lang="hu-HU" dirty="0" smtClean="0"/>
              <a:t>Az embernek és az emberszabású majomnak közös őse van („hiányzó láncszem”)</a:t>
            </a:r>
          </a:p>
          <a:p>
            <a:r>
              <a:rPr lang="hu-HU" dirty="0" smtClean="0"/>
              <a:t>Darwin semmit nem mond az élet eredetéről.</a:t>
            </a:r>
            <a:endParaRPr lang="hu-HU" dirty="0"/>
          </a:p>
        </p:txBody>
      </p:sp>
      <p:pic>
        <p:nvPicPr>
          <p:cNvPr id="418818" name="Picture 2" descr="Charles Darwin 1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2195735" cy="30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1911811" cy="3068960"/>
          </a:xfrm>
          <a:prstGeom prst="rect">
            <a:avLst/>
          </a:prstGeom>
        </p:spPr>
      </p:pic>
      <p:pic>
        <p:nvPicPr>
          <p:cNvPr id="4188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625357"/>
            <a:ext cx="57245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835"/>
            <a:ext cx="8928992" cy="1143000"/>
          </a:xfrm>
        </p:spPr>
        <p:txBody>
          <a:bodyPr/>
          <a:lstStyle/>
          <a:p>
            <a:pPr algn="ctr"/>
            <a:r>
              <a:rPr lang="hu-HU" dirty="0" smtClean="0"/>
              <a:t>Állandó vagy változó?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94137" y="1268760"/>
            <a:ext cx="6096000" cy="4114800"/>
          </a:xfrm>
        </p:spPr>
        <p:txBody>
          <a:bodyPr/>
          <a:lstStyle/>
          <a:p>
            <a:r>
              <a:rPr lang="hu-HU" i="1" dirty="0"/>
              <a:t>Hérakleitosz azt mondja valahol, hogy minden mozgásban van, és semmi sem marad változatlan, és a folyó áramlásához hasonlítva a létezőket, azt mondja, hogy nem léphetsz kétszer ugyanabba a folyóba.</a:t>
            </a:r>
            <a:r>
              <a:rPr lang="hu-HU" dirty="0"/>
              <a:t> </a:t>
            </a:r>
            <a:r>
              <a:rPr lang="hu-HU" dirty="0" smtClean="0"/>
              <a:t>(Platón</a:t>
            </a:r>
            <a:r>
              <a:rPr lang="hu-HU" dirty="0"/>
              <a:t>: </a:t>
            </a:r>
            <a:r>
              <a:rPr lang="hu-HU" dirty="0" err="1"/>
              <a:t>Kratülosz</a:t>
            </a:r>
            <a:r>
              <a:rPr lang="hu-HU" dirty="0"/>
              <a:t> 402 </a:t>
            </a:r>
            <a:r>
              <a:rPr lang="hu-HU" dirty="0" smtClean="0"/>
              <a:t>A) </a:t>
            </a:r>
            <a:endParaRPr lang="hu-H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7146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012867" y="4417463"/>
            <a:ext cx="6012160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 </a:t>
            </a:r>
          </a:p>
          <a:p>
            <a:r>
              <a:rPr lang="hu-HU" sz="2400" u="sng" dirty="0" smtClean="0">
                <a:solidFill>
                  <a:schemeClr val="tx2">
                    <a:lumMod val="75000"/>
                  </a:schemeClr>
                </a:solidFill>
              </a:rPr>
              <a:t>Fizikai állandók:</a:t>
            </a:r>
            <a:endParaRPr lang="hu-HU" sz="2400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Avogadro-szám, Boltzmann-állandó, Egyetemes gázállandó Elemi töltés, Faraday-állandó, Fénysebesség, Gravitációs állandó, Planck-állandó, stb.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1</a:t>
            </a:r>
            <a:r>
              <a:rPr lang="en-US" sz="2800" dirty="0" smtClean="0"/>
              <a:t>. </a:t>
            </a:r>
            <a:r>
              <a:rPr lang="hu-HU" sz="2400" dirty="0"/>
              <a:t>MINDEN LÉTEZÉS ALAPVETŐ EGYSÉGE</a:t>
            </a:r>
            <a:r>
              <a:rPr lang="hu-HU" sz="2400" dirty="0" smtClean="0"/>
              <a:t>.</a:t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000" dirty="0" smtClean="0"/>
              <a:t>A </a:t>
            </a:r>
            <a:r>
              <a:rPr lang="hu-HU" sz="2000" dirty="0"/>
              <a:t>létezés EGY, nem pedig egymáshoz kapcsolódó dolgok összessége. Alapjában véve EGYETLEN Létező van. Ennek a LÉTEZŐNEK két megjelenése van, egy pozitív és egy negatív. A pozitív a szellem, vagy a TUDATOSSÁG. A negatív a SZUBSZTANCIA, a tudatosság tárgya. Ez a Létező első megnyilvánulásában az Abszolútum, a Végső Valóság</a:t>
            </a:r>
            <a:r>
              <a:rPr lang="hu-HU" sz="2000" dirty="0" smtClean="0"/>
              <a:t>.</a:t>
            </a:r>
            <a:r>
              <a:rPr lang="hu-HU" sz="2000" dirty="0"/>
              <a:t> Ő a TELJES-LÉTEZŐ. Oszthatatlan, különben nem volna abszolút. </a:t>
            </a:r>
            <a:endParaRPr lang="es-ES_tradnl" sz="2000" dirty="0"/>
          </a:p>
        </p:txBody>
      </p:sp>
      <p:pic>
        <p:nvPicPr>
          <p:cNvPr id="4" name="Content Placeholder 3" descr="An Archetypal Univer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743200"/>
            <a:ext cx="8534400" cy="3886199"/>
          </a:xfrm>
        </p:spPr>
      </p:pic>
    </p:spTree>
    <p:extLst>
      <p:ext uri="{BB962C8B-B14F-4D97-AF65-F5344CB8AC3E}">
        <p14:creationId xmlns:p14="http://schemas.microsoft.com/office/powerpoint/2010/main" val="10083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343400" cy="6202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2. </a:t>
            </a:r>
            <a:r>
              <a:rPr lang="hu-HU" sz="2800" dirty="0"/>
              <a:t>HOLT ANYAG </a:t>
            </a:r>
            <a:r>
              <a:rPr lang="hu-HU" sz="2800" dirty="0" smtClean="0"/>
              <a:t>NINCS.</a:t>
            </a:r>
            <a:r>
              <a:rPr lang="en-US" sz="2800" dirty="0" smtClean="0"/>
              <a:t>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Még </a:t>
            </a:r>
            <a:r>
              <a:rPr lang="hu-HU" sz="2800" dirty="0"/>
              <a:t>a legutolsó atom is él. Nem is lehet másképpen, hiszen minden atom maga is Abszolút Létezés. </a:t>
            </a:r>
            <a:r>
              <a:rPr lang="hu-HU" sz="2800" dirty="0" smtClean="0"/>
              <a:t>A </a:t>
            </a:r>
            <a:r>
              <a:rPr lang="hu-HU" sz="2800" dirty="0"/>
              <a:t>helyes elképzelés az, hogy az anyag bármely szinten lévő atomja maga is egy-egy ÉLET.</a:t>
            </a:r>
            <a:br>
              <a:rPr lang="hu-HU" sz="2800" dirty="0"/>
            </a:br>
            <a:endParaRPr lang="es-ES_tradnl" sz="2800" dirty="0"/>
          </a:p>
        </p:txBody>
      </p:sp>
      <p:pic>
        <p:nvPicPr>
          <p:cNvPr id="4" name="Content Placeholder 3" descr="more on quint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304800"/>
            <a:ext cx="3886200" cy="6324600"/>
          </a:xfrm>
        </p:spPr>
      </p:pic>
    </p:spTree>
    <p:extLst>
      <p:ext uri="{BB962C8B-B14F-4D97-AF65-F5344CB8AC3E}">
        <p14:creationId xmlns:p14="http://schemas.microsoft.com/office/powerpoint/2010/main" val="26553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Üres bemutató">
  <a:themeElements>
    <a:clrScheme name="Üres bemutató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Üres bemutató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1C00"/>
            </a:gs>
            <a:gs pos="100000">
              <a:srgbClr val="8392D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1C00"/>
            </a:gs>
            <a:gs pos="100000">
              <a:srgbClr val="8392D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Üres bemutató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res bemutató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Űrpálya">
  <a:themeElements>
    <a:clrScheme name="Űrpály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Űrpály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Űrpály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Űrpály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Esőcseppek">
  <a:themeElements>
    <a:clrScheme name="Esőcseppe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Esőcsepp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őcseppe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őcseppe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őcseppe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Űrpálya">
  <a:themeElements>
    <a:clrScheme name="Űrpály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Űrpály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Űrpály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Űrpály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neric 2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Clouds 9">
    <a:dk1>
      <a:srgbClr val="000000"/>
    </a:dk1>
    <a:lt1>
      <a:srgbClr val="FEA24E"/>
    </a:lt1>
    <a:dk2>
      <a:srgbClr val="CC6600"/>
    </a:dk2>
    <a:lt2>
      <a:srgbClr val="808080"/>
    </a:lt2>
    <a:accent1>
      <a:srgbClr val="FBEECD"/>
    </a:accent1>
    <a:accent2>
      <a:srgbClr val="ECD044"/>
    </a:accent2>
    <a:accent3>
      <a:srgbClr val="FECEB2"/>
    </a:accent3>
    <a:accent4>
      <a:srgbClr val="000000"/>
    </a:accent4>
    <a:accent5>
      <a:srgbClr val="FDF5E3"/>
    </a:accent5>
    <a:accent6>
      <a:srgbClr val="D6BC3D"/>
    </a:accent6>
    <a:hlink>
      <a:srgbClr val="E42B00"/>
    </a:hlink>
    <a:folHlink>
      <a:srgbClr val="996633"/>
    </a:folHlink>
  </a:clrScheme>
</a:themeOverride>
</file>

<file path=ppt/theme/themeOverride3.xml><?xml version="1.0" encoding="utf-8"?>
<a:themeOverride xmlns:a="http://schemas.openxmlformats.org/drawingml/2006/main">
  <a:clrScheme name="Clouds 9">
    <a:dk1>
      <a:srgbClr val="000000"/>
    </a:dk1>
    <a:lt1>
      <a:srgbClr val="FEA24E"/>
    </a:lt1>
    <a:dk2>
      <a:srgbClr val="CC6600"/>
    </a:dk2>
    <a:lt2>
      <a:srgbClr val="808080"/>
    </a:lt2>
    <a:accent1>
      <a:srgbClr val="FBEECD"/>
    </a:accent1>
    <a:accent2>
      <a:srgbClr val="ECD044"/>
    </a:accent2>
    <a:accent3>
      <a:srgbClr val="FECEB2"/>
    </a:accent3>
    <a:accent4>
      <a:srgbClr val="000000"/>
    </a:accent4>
    <a:accent5>
      <a:srgbClr val="FDF5E3"/>
    </a:accent5>
    <a:accent6>
      <a:srgbClr val="D6BC3D"/>
    </a:accent6>
    <a:hlink>
      <a:srgbClr val="E42B00"/>
    </a:hlink>
    <a:folHlink>
      <a:srgbClr val="99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62326</TotalTime>
  <Words>1283</Words>
  <Application>Microsoft Office PowerPoint</Application>
  <PresentationFormat>Diavetítés a képernyőre (4:3 oldalarány)</PresentationFormat>
  <Paragraphs>172</Paragraphs>
  <Slides>29</Slides>
  <Notes>5</Notes>
  <HiddenSlides>0</HiddenSlides>
  <MMClips>0</MMClips>
  <ScaleCrop>false</ScaleCrop>
  <HeadingPairs>
    <vt:vector size="6" baseType="variant">
      <vt:variant>
        <vt:lpstr>Téma</vt:lpstr>
      </vt:variant>
      <vt:variant>
        <vt:i4>18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48" baseType="lpstr">
      <vt:lpstr>Selling a Product or Service</vt:lpstr>
      <vt:lpstr>Curtain Call</vt:lpstr>
      <vt:lpstr>Generic</vt:lpstr>
      <vt:lpstr>Maple</vt:lpstr>
      <vt:lpstr>Clouds</vt:lpstr>
      <vt:lpstr>Office Theme</vt:lpstr>
      <vt:lpstr>1_Office Theme</vt:lpstr>
      <vt:lpstr>2_Office Theme</vt:lpstr>
      <vt:lpstr>3_Office Theme</vt:lpstr>
      <vt:lpstr>Üres bemutató</vt:lpstr>
      <vt:lpstr>Patak</vt:lpstr>
      <vt:lpstr>Business Plan</vt:lpstr>
      <vt:lpstr>Űrpálya</vt:lpstr>
      <vt:lpstr>Esőcseppek</vt:lpstr>
      <vt:lpstr>1_Űrpálya</vt:lpstr>
      <vt:lpstr>1_Patak</vt:lpstr>
      <vt:lpstr>2_Patak</vt:lpstr>
      <vt:lpstr>3_Patak</vt:lpstr>
      <vt:lpstr>Clip</vt:lpstr>
      <vt:lpstr>AZ EMBER SZEREPE A TEREMTÉS ISTENI TERVÉBEN</vt:lpstr>
      <vt:lpstr>Az ősrobbanás</vt:lpstr>
      <vt:lpstr>Az ősrobbanás</vt:lpstr>
      <vt:lpstr>Érvek az ősrobbanásra</vt:lpstr>
      <vt:lpstr>Az élet keletkezése</vt:lpstr>
      <vt:lpstr>Az ember eredete</vt:lpstr>
      <vt:lpstr>Állandó vagy változó?</vt:lpstr>
      <vt:lpstr>1. MINDEN LÉTEZÉS ALAPVETŐ EGYSÉGE.  A létezés EGY, nem pedig egymáshoz kapcsolódó dolgok összessége. Alapjában véve EGYETLEN Létező van. Ennek a LÉTEZŐNEK két megjelenése van, egy pozitív és egy negatív. A pozitív a szellem, vagy a TUDATOSSÁG. A negatív a SZUBSZTANCIA, a tudatosság tárgya. Ez a Létező első megnyilvánulásában az Abszolútum, a Végső Valóság. Ő a TELJES-LÉTEZŐ. Oszthatatlan, különben nem volna abszolút. </vt:lpstr>
      <vt:lpstr>2. HOLT ANYAG NINCS.   Még a legutolsó atom is él. Nem is lehet másképpen, hiszen minden atom maga is Abszolút Létezés. A helyes elképzelés az, hogy az anyag bármely szinten lévő atomja maga is egy-egy ÉLET. </vt:lpstr>
      <vt:lpstr>3. AZ EMBER A MIKROKOZMOSZ.   Mivel pedig az, a mennyek összes hierarchiái benne léteznek. A valóságban azonban nincs sem makrokozmosz, sem mikrokozmosz, csak EGY LÉTEZÉS van. A nagy és kicsiny csak akkor nagy és kicsiny, ha egy korlátozott tudat szemléli.</vt:lpstr>
      <vt:lpstr>4. A NAGY HERMETIKUS AXIÓMA  Ez voltaképpen összegezi és szintetizálja az összes többit.   Miként belül, úgy kívül;  Miként a nagy, úgy a kicsi;  Miként fenn, úgy alant; Csak csak EGY ÉLET és TÖRVÉNY van;  És aki működteti az EGY. Semmi sem belső, semmi sem külső;  Semmi sem nagy, semmi sem kicsi;  Semmi sem magas, semmi sem alacsony  Az isteni rendben.</vt:lpstr>
      <vt:lpstr>Isten és ember</vt:lpstr>
      <vt:lpstr>A   HÁROM   TEREMTŐ   KIÁRADÁS</vt:lpstr>
      <vt:lpstr>A TUDAT KIBONTAKOZÁSÁNAK HÉT ÚTJA</vt:lpstr>
      <vt:lpstr>PowerPoint bemutató</vt:lpstr>
      <vt:lpstr>Az angyalok (dévák) általános jellemzői</vt:lpstr>
      <vt:lpstr>SEJTEK</vt:lpstr>
      <vt:lpstr>PowerPoint bemutató</vt:lpstr>
      <vt:lpstr>Az emberi fejlődést követő hét nagy út</vt:lpstr>
      <vt:lpstr>Az Isteni Lények</vt:lpstr>
      <vt:lpstr> EMBER ALATTI  ?  BOLYGÓI  ? </vt:lpstr>
      <vt:lpstr> Isten = Univerzum = Makrokozmosz = Mikrokozmosz = Ember   Az Univerzum (Teremtés) célja = az ember létezésének célja </vt:lpstr>
      <vt:lpstr>A megnyilvánulás célja:  A szellem itassa át az anyagot, tanulja meg irányítása alá vonni és uralkodni rajta. Az anyag fogadja be a szellemet, és tanuljon meg engedelmeskedni neki.</vt:lpstr>
      <vt:lpstr>Családi munkamegosztás</vt:lpstr>
      <vt:lpstr>Az emberi lét célja</vt:lpstr>
      <vt:lpstr>Az emberi lét célja</vt:lpstr>
      <vt:lpstr>Az Isten az emberben  - az ember az Istenben </vt:lpstr>
      <vt:lpstr>A felemelkedő dagállyal minden hajó felemelkedik.</vt:lpstr>
      <vt:lpstr>Szabari János, jszabari@mol.hu, 0630/9254-936      www.teozofia.hu; www.sziddhartha.hu</vt:lpstr>
    </vt:vector>
  </TitlesOfParts>
  <Company>MOL 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Szabari János</dc:creator>
  <cp:lastModifiedBy>Szabari János</cp:lastModifiedBy>
  <cp:revision>109</cp:revision>
  <dcterms:created xsi:type="dcterms:W3CDTF">2007-10-29T17:14:24Z</dcterms:created>
  <dcterms:modified xsi:type="dcterms:W3CDTF">2015-06-16T14:52:25Z</dcterms:modified>
</cp:coreProperties>
</file>