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81" r:id="rId10"/>
    <p:sldId id="282" r:id="rId11"/>
    <p:sldId id="283" r:id="rId12"/>
    <p:sldId id="284" r:id="rId13"/>
    <p:sldId id="270" r:id="rId14"/>
    <p:sldId id="271" r:id="rId15"/>
    <p:sldId id="272" r:id="rId16"/>
    <p:sldId id="264" r:id="rId17"/>
    <p:sldId id="275" r:id="rId18"/>
    <p:sldId id="276" r:id="rId19"/>
    <p:sldId id="266" r:id="rId20"/>
    <p:sldId id="285" r:id="rId21"/>
    <p:sldId id="267" r:id="rId22"/>
    <p:sldId id="273" r:id="rId23"/>
    <p:sldId id="274" r:id="rId24"/>
    <p:sldId id="280" r:id="rId25"/>
    <p:sldId id="287" r:id="rId26"/>
    <p:sldId id="269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778DB-D0FC-44F7-97A5-692764B5D79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89043DA-841B-40BC-9600-9628EF1854CF}">
      <dgm:prSet phldrT="[Szöveg]" custT="1"/>
      <dgm:spPr>
        <a:scene3d>
          <a:camera prst="orthographicFront"/>
          <a:lightRig rig="threePt" dir="t"/>
        </a:scene3d>
        <a:sp3d>
          <a:bevelT w="336550"/>
          <a:bevelB w="120650" h="127000"/>
        </a:sp3d>
      </dgm:spPr>
      <dgm:t>
        <a:bodyPr/>
        <a:lstStyle/>
        <a:p>
          <a:r>
            <a:rPr lang="hu-HU" sz="3500" dirty="0">
              <a:latin typeface="Comic Sans MS" panose="030F0702030302020204" pitchFamily="66" charset="0"/>
            </a:rPr>
            <a:t>Ezoterikus</a:t>
          </a:r>
        </a:p>
        <a:p>
          <a:r>
            <a:rPr lang="hu-HU" sz="1800" dirty="0">
              <a:latin typeface="Comic Sans MS" panose="030F0702030302020204" pitchFamily="66" charset="0"/>
            </a:rPr>
            <a:t>Kevesek számára elérhető</a:t>
          </a:r>
        </a:p>
        <a:p>
          <a:r>
            <a:rPr lang="hu-HU" sz="1800" dirty="0">
              <a:latin typeface="Comic Sans MS" panose="030F0702030302020204" pitchFamily="66" charset="0"/>
            </a:rPr>
            <a:t>Az ember az Isten leképeződése</a:t>
          </a:r>
        </a:p>
        <a:p>
          <a:r>
            <a:rPr lang="hu-HU" sz="1800" dirty="0">
              <a:latin typeface="Comic Sans MS" panose="030F0702030302020204" pitchFamily="66" charset="0"/>
            </a:rPr>
            <a:t>Befelé koncentrál</a:t>
          </a:r>
        </a:p>
        <a:p>
          <a:r>
            <a:rPr lang="hu-HU" sz="1800" dirty="0">
              <a:latin typeface="Comic Sans MS" panose="030F0702030302020204" pitchFamily="66" charset="0"/>
            </a:rPr>
            <a:t>Egységet erősíti az emberiségben</a:t>
          </a:r>
        </a:p>
        <a:p>
          <a:endParaRPr lang="hu-HU" sz="1800" dirty="0">
            <a:latin typeface="Comic Sans MS" panose="030F0702030302020204" pitchFamily="66" charset="0"/>
          </a:endParaRPr>
        </a:p>
        <a:p>
          <a:endParaRPr lang="hu-HU" sz="1800" dirty="0">
            <a:latin typeface="Comic Sans MS" panose="030F0702030302020204" pitchFamily="66" charset="0"/>
          </a:endParaRPr>
        </a:p>
        <a:p>
          <a:endParaRPr lang="hu-HU" sz="1800" dirty="0">
            <a:latin typeface="Comic Sans MS" panose="030F0702030302020204" pitchFamily="66" charset="0"/>
          </a:endParaRPr>
        </a:p>
      </dgm:t>
    </dgm:pt>
    <dgm:pt modelId="{0021B50F-A3DE-4641-82B4-BBC89D650B32}" type="parTrans" cxnId="{14AFA0FE-E866-423A-842A-FC3D840B43C6}">
      <dgm:prSet/>
      <dgm:spPr/>
      <dgm:t>
        <a:bodyPr/>
        <a:lstStyle/>
        <a:p>
          <a:endParaRPr lang="hu-HU"/>
        </a:p>
      </dgm:t>
    </dgm:pt>
    <dgm:pt modelId="{93E0CB2F-7E41-41EA-A081-1C2D774F70D6}" type="sibTrans" cxnId="{14AFA0FE-E866-423A-842A-FC3D840B43C6}">
      <dgm:prSet/>
      <dgm:spPr/>
      <dgm:t>
        <a:bodyPr/>
        <a:lstStyle/>
        <a:p>
          <a:endParaRPr lang="hu-HU"/>
        </a:p>
      </dgm:t>
    </dgm:pt>
    <dgm:pt modelId="{20353F6C-30E0-4B3A-9A71-09F3E4E43C73}">
      <dgm:prSet phldrT="[Szöveg]" custT="1"/>
      <dgm:spPr>
        <a:solidFill>
          <a:schemeClr val="accent2">
            <a:lumMod val="40000"/>
            <a:lumOff val="60000"/>
            <a:alpha val="50000"/>
          </a:schemeClr>
        </a:solidFill>
        <a:scene3d>
          <a:camera prst="orthographicFront"/>
          <a:lightRig rig="threePt" dir="t"/>
        </a:scene3d>
        <a:sp3d>
          <a:bevelT w="127000"/>
          <a:bevelB h="82550"/>
        </a:sp3d>
      </dgm:spPr>
      <dgm:t>
        <a:bodyPr/>
        <a:lstStyle/>
        <a:p>
          <a:r>
            <a:rPr lang="hu-HU" sz="3500" dirty="0" err="1">
              <a:latin typeface="Comic Sans MS" panose="030F0702030302020204" pitchFamily="66" charset="0"/>
            </a:rPr>
            <a:t>Exoterikus</a:t>
          </a:r>
          <a:endParaRPr lang="hu-HU" sz="3500" dirty="0">
            <a:latin typeface="Comic Sans MS" panose="030F0702030302020204" pitchFamily="66" charset="0"/>
          </a:endParaRPr>
        </a:p>
        <a:p>
          <a:r>
            <a:rPr lang="hu-HU" sz="1800" dirty="0">
              <a:latin typeface="Comic Sans MS" panose="030F0702030302020204" pitchFamily="66" charset="0"/>
            </a:rPr>
            <a:t>   Nagy tömegek számára</a:t>
          </a:r>
        </a:p>
        <a:p>
          <a:r>
            <a:rPr lang="hu-HU" sz="1800" dirty="0">
              <a:latin typeface="Comic Sans MS" panose="030F0702030302020204" pitchFamily="66" charset="0"/>
            </a:rPr>
            <a:t>Isten kívül van</a:t>
          </a:r>
        </a:p>
        <a:p>
          <a:r>
            <a:rPr lang="hu-HU" sz="1800" dirty="0">
              <a:latin typeface="Comic Sans MS" panose="030F0702030302020204" pitchFamily="66" charset="0"/>
            </a:rPr>
            <a:t>   Külvilághoz kapcsolódik</a:t>
          </a:r>
        </a:p>
        <a:p>
          <a:r>
            <a:rPr lang="hu-HU" sz="1800" dirty="0">
              <a:latin typeface="Comic Sans MS" panose="030F0702030302020204" pitchFamily="66" charset="0"/>
            </a:rPr>
            <a:t>Mitológia</a:t>
          </a:r>
        </a:p>
        <a:p>
          <a:r>
            <a:rPr lang="hu-HU" sz="1800" dirty="0">
              <a:latin typeface="Comic Sans MS" panose="030F0702030302020204" pitchFamily="66" charset="0"/>
            </a:rPr>
            <a:t>Archetípusok</a:t>
          </a:r>
        </a:p>
      </dgm:t>
    </dgm:pt>
    <dgm:pt modelId="{A6C489C3-B1B9-4E28-BF39-77D7779E6DA6}" type="parTrans" cxnId="{F2046100-EAF8-43F8-A1DD-108A47CE5BDA}">
      <dgm:prSet/>
      <dgm:spPr/>
      <dgm:t>
        <a:bodyPr/>
        <a:lstStyle/>
        <a:p>
          <a:endParaRPr lang="hu-HU"/>
        </a:p>
      </dgm:t>
    </dgm:pt>
    <dgm:pt modelId="{79A10835-D2EE-4494-886B-A25110CD7504}" type="sibTrans" cxnId="{F2046100-EAF8-43F8-A1DD-108A47CE5BDA}">
      <dgm:prSet/>
      <dgm:spPr/>
      <dgm:t>
        <a:bodyPr/>
        <a:lstStyle/>
        <a:p>
          <a:endParaRPr lang="hu-HU"/>
        </a:p>
      </dgm:t>
    </dgm:pt>
    <dgm:pt modelId="{EFE96BC9-782A-4F64-AE4E-6477B62BCD74}" type="pres">
      <dgm:prSet presAssocID="{7AF778DB-D0FC-44F7-97A5-692764B5D79F}" presName="compositeShape" presStyleCnt="0">
        <dgm:presLayoutVars>
          <dgm:chMax val="7"/>
          <dgm:dir/>
          <dgm:resizeHandles val="exact"/>
        </dgm:presLayoutVars>
      </dgm:prSet>
      <dgm:spPr/>
    </dgm:pt>
    <dgm:pt modelId="{5112BD2D-F45F-4FAB-A637-C730C8B58DF8}" type="pres">
      <dgm:prSet presAssocID="{289043DA-841B-40BC-9600-9628EF1854CF}" presName="circ1" presStyleLbl="vennNode1" presStyleIdx="0" presStyleCnt="2" custScaleX="112953" custScaleY="113559"/>
      <dgm:spPr/>
    </dgm:pt>
    <dgm:pt modelId="{D65190E6-3D2C-4A46-AD28-D281D07B8998}" type="pres">
      <dgm:prSet presAssocID="{289043DA-841B-40BC-9600-9628EF1854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2A8F8C-2096-4E5D-BD19-06C8A23F1DA1}" type="pres">
      <dgm:prSet presAssocID="{20353F6C-30E0-4B3A-9A71-09F3E4E43C73}" presName="circ2" presStyleLbl="vennNode1" presStyleIdx="1" presStyleCnt="2" custScaleX="109022" custScaleY="114261"/>
      <dgm:spPr/>
    </dgm:pt>
    <dgm:pt modelId="{F2748B98-8426-412A-8261-D9169BE11CDC}" type="pres">
      <dgm:prSet presAssocID="{20353F6C-30E0-4B3A-9A71-09F3E4E43C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046100-EAF8-43F8-A1DD-108A47CE5BDA}" srcId="{7AF778DB-D0FC-44F7-97A5-692764B5D79F}" destId="{20353F6C-30E0-4B3A-9A71-09F3E4E43C73}" srcOrd="1" destOrd="0" parTransId="{A6C489C3-B1B9-4E28-BF39-77D7779E6DA6}" sibTransId="{79A10835-D2EE-4494-886B-A25110CD7504}"/>
    <dgm:cxn modelId="{81254008-494A-4502-B8C1-5CE0555C3AA1}" type="presOf" srcId="{289043DA-841B-40BC-9600-9628EF1854CF}" destId="{D65190E6-3D2C-4A46-AD28-D281D07B8998}" srcOrd="1" destOrd="0" presId="urn:microsoft.com/office/officeart/2005/8/layout/venn1"/>
    <dgm:cxn modelId="{296AB35E-5573-4DC2-81AD-AB812D049406}" type="presOf" srcId="{20353F6C-30E0-4B3A-9A71-09F3E4E43C73}" destId="{F2748B98-8426-412A-8261-D9169BE11CDC}" srcOrd="1" destOrd="0" presId="urn:microsoft.com/office/officeart/2005/8/layout/venn1"/>
    <dgm:cxn modelId="{97C18161-892C-461A-9A98-6B71C009AB94}" type="presOf" srcId="{289043DA-841B-40BC-9600-9628EF1854CF}" destId="{5112BD2D-F45F-4FAB-A637-C730C8B58DF8}" srcOrd="0" destOrd="0" presId="urn:microsoft.com/office/officeart/2005/8/layout/venn1"/>
    <dgm:cxn modelId="{BFBF8947-F6AB-4A8A-8793-E6A332567524}" type="presOf" srcId="{20353F6C-30E0-4B3A-9A71-09F3E4E43C73}" destId="{192A8F8C-2096-4E5D-BD19-06C8A23F1DA1}" srcOrd="0" destOrd="0" presId="urn:microsoft.com/office/officeart/2005/8/layout/venn1"/>
    <dgm:cxn modelId="{330E2A90-7EEE-456B-A538-3E7F87C244B3}" type="presOf" srcId="{7AF778DB-D0FC-44F7-97A5-692764B5D79F}" destId="{EFE96BC9-782A-4F64-AE4E-6477B62BCD74}" srcOrd="0" destOrd="0" presId="urn:microsoft.com/office/officeart/2005/8/layout/venn1"/>
    <dgm:cxn modelId="{14AFA0FE-E866-423A-842A-FC3D840B43C6}" srcId="{7AF778DB-D0FC-44F7-97A5-692764B5D79F}" destId="{289043DA-841B-40BC-9600-9628EF1854CF}" srcOrd="0" destOrd="0" parTransId="{0021B50F-A3DE-4641-82B4-BBC89D650B32}" sibTransId="{93E0CB2F-7E41-41EA-A081-1C2D774F70D6}"/>
    <dgm:cxn modelId="{1F087746-84B4-480F-9D85-084064691D22}" type="presParOf" srcId="{EFE96BC9-782A-4F64-AE4E-6477B62BCD74}" destId="{5112BD2D-F45F-4FAB-A637-C730C8B58DF8}" srcOrd="0" destOrd="0" presId="urn:microsoft.com/office/officeart/2005/8/layout/venn1"/>
    <dgm:cxn modelId="{7622E199-747E-4058-90BB-C5E89092B907}" type="presParOf" srcId="{EFE96BC9-782A-4F64-AE4E-6477B62BCD74}" destId="{D65190E6-3D2C-4A46-AD28-D281D07B8998}" srcOrd="1" destOrd="0" presId="urn:microsoft.com/office/officeart/2005/8/layout/venn1"/>
    <dgm:cxn modelId="{DDF7FA24-ED77-4A91-A80D-CA87BA7801B1}" type="presParOf" srcId="{EFE96BC9-782A-4F64-AE4E-6477B62BCD74}" destId="{192A8F8C-2096-4E5D-BD19-06C8A23F1DA1}" srcOrd="2" destOrd="0" presId="urn:microsoft.com/office/officeart/2005/8/layout/venn1"/>
    <dgm:cxn modelId="{606A0308-8AEE-4923-A59B-6C4A8A1C8A61}" type="presParOf" srcId="{EFE96BC9-782A-4F64-AE4E-6477B62BCD74}" destId="{F2748B98-8426-412A-8261-D9169BE11CDC}" srcOrd="3" destOrd="0" presId="urn:microsoft.com/office/officeart/2005/8/layout/venn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BD2D-F45F-4FAB-A637-C730C8B58DF8}">
      <dsp:nvSpPr>
        <dsp:cNvPr id="0" name=""/>
        <dsp:cNvSpPr/>
      </dsp:nvSpPr>
      <dsp:spPr>
        <a:xfrm>
          <a:off x="-70770" y="637932"/>
          <a:ext cx="5552347" cy="5582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336550"/>
          <a:bevelB w="12065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 dirty="0">
              <a:latin typeface="Comic Sans MS" panose="030F0702030302020204" pitchFamily="66" charset="0"/>
            </a:rPr>
            <a:t>Ezoterikus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Kevesek számára elérhető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Az ember az Isten leképeződése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Befelé koncentrál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Egységet erősíti az emberiségben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Comic Sans MS" panose="030F0702030302020204" pitchFamily="66" charset="0"/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Comic Sans MS" panose="030F0702030302020204" pitchFamily="66" charset="0"/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Comic Sans MS" panose="030F0702030302020204" pitchFamily="66" charset="0"/>
          </a:endParaRPr>
        </a:p>
      </dsp:txBody>
      <dsp:txXfrm>
        <a:off x="704557" y="1296185"/>
        <a:ext cx="3201353" cy="4265628"/>
      </dsp:txXfrm>
    </dsp:sp>
    <dsp:sp modelId="{192A8F8C-2096-4E5D-BD19-06C8A23F1DA1}">
      <dsp:nvSpPr>
        <dsp:cNvPr id="0" name=""/>
        <dsp:cNvSpPr/>
      </dsp:nvSpPr>
      <dsp:spPr>
        <a:xfrm>
          <a:off x="3568640" y="620678"/>
          <a:ext cx="5359113" cy="561664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0"/>
          <a:bevelB h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 dirty="0" err="1">
              <a:latin typeface="Comic Sans MS" panose="030F0702030302020204" pitchFamily="66" charset="0"/>
            </a:rPr>
            <a:t>Exoterikus</a:t>
          </a:r>
          <a:endParaRPr lang="hu-HU" sz="3500" kern="1200" dirty="0">
            <a:latin typeface="Comic Sans MS" panose="030F0702030302020204" pitchFamily="66" charset="0"/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   Nagy tömegek számára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Isten kívül van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   Külvilághoz kapcsolódik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Mitológia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Comic Sans MS" panose="030F0702030302020204" pitchFamily="66" charset="0"/>
            </a:rPr>
            <a:t>Archetípusok</a:t>
          </a:r>
        </a:p>
      </dsp:txBody>
      <dsp:txXfrm>
        <a:off x="5089469" y="1283001"/>
        <a:ext cx="3089939" cy="4291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916416" cy="1470025"/>
          </a:xfrm>
        </p:spPr>
        <p:txBody>
          <a:bodyPr>
            <a:noAutofit/>
          </a:bodyPr>
          <a:lstStyle/>
          <a:p>
            <a:pPr algn="l"/>
            <a:r>
              <a:rPr lang="hu-HU" b="1" dirty="0">
                <a:latin typeface="Comic Sans MS" panose="030F0702030302020204" pitchFamily="66" charset="0"/>
              </a:rPr>
              <a:t>A teozófia és a buddhizmus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6584776" cy="76964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hu-HU" sz="3400" dirty="0">
                <a:solidFill>
                  <a:schemeClr val="tx1"/>
                </a:solidFill>
              </a:rPr>
              <a:t>Magyar Teozófiai Társulat</a:t>
            </a:r>
          </a:p>
          <a:p>
            <a:pPr algn="l"/>
            <a:r>
              <a:rPr lang="hu-HU" dirty="0" err="1">
                <a:solidFill>
                  <a:schemeClr val="tx1"/>
                </a:solidFill>
              </a:rPr>
              <a:t>MagNet</a:t>
            </a:r>
            <a:r>
              <a:rPr lang="hu-HU" dirty="0">
                <a:solidFill>
                  <a:schemeClr val="tx1"/>
                </a:solidFill>
              </a:rPr>
              <a:t> ház 2019.05.25.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Készítette: Szabó Lilla</a:t>
            </a:r>
          </a:p>
        </p:txBody>
      </p:sp>
    </p:spTree>
    <p:extLst>
      <p:ext uri="{BB962C8B-B14F-4D97-AF65-F5344CB8AC3E}">
        <p14:creationId xmlns:p14="http://schemas.microsoft.com/office/powerpoint/2010/main" val="320259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MAHAJÁNA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„A nagy út”</a:t>
            </a:r>
          </a:p>
          <a:p>
            <a:pPr lvl="1"/>
            <a:r>
              <a:rPr lang="hu-HU" sz="2600" dirty="0">
                <a:latin typeface="Comic Sans MS" panose="030F0702030302020204" pitchFamily="66" charset="0"/>
              </a:rPr>
              <a:t>i.sz. I. században indult el</a:t>
            </a:r>
          </a:p>
          <a:p>
            <a:pPr lvl="1"/>
            <a:r>
              <a:rPr lang="hu-HU" sz="2600" dirty="0">
                <a:latin typeface="Comic Sans MS" panose="030F0702030302020204" pitchFamily="66" charset="0"/>
              </a:rPr>
              <a:t>a vallás világi követői ugyanúgy elérhetik a felszabadulást, mint a szerzetesek</a:t>
            </a:r>
          </a:p>
          <a:p>
            <a:pPr lvl="1"/>
            <a:r>
              <a:rPr lang="hu-HU" sz="2600" dirty="0">
                <a:latin typeface="Comic Sans MS" panose="030F0702030302020204" pitchFamily="66" charset="0"/>
              </a:rPr>
              <a:t>Szútrák (Szív </a:t>
            </a:r>
            <a:r>
              <a:rPr lang="hu-HU" sz="2600" dirty="0" err="1">
                <a:latin typeface="Comic Sans MS" panose="030F0702030302020204" pitchFamily="66" charset="0"/>
              </a:rPr>
              <a:t>szútra</a:t>
            </a:r>
            <a:r>
              <a:rPr lang="hu-HU" sz="2600" dirty="0">
                <a:latin typeface="Comic Sans MS" panose="030F0702030302020204" pitchFamily="66" charset="0"/>
              </a:rPr>
              <a:t>, Lótusz </a:t>
            </a:r>
            <a:r>
              <a:rPr lang="hu-HU" sz="2600" dirty="0" err="1">
                <a:latin typeface="Comic Sans MS" panose="030F0702030302020204" pitchFamily="66" charset="0"/>
              </a:rPr>
              <a:t>szútra</a:t>
            </a:r>
            <a:r>
              <a:rPr lang="hu-HU" sz="2600" dirty="0">
                <a:latin typeface="Comic Sans MS" panose="030F0702030302020204" pitchFamily="66" charset="0"/>
              </a:rPr>
              <a:t>…)</a:t>
            </a:r>
          </a:p>
          <a:p>
            <a:endParaRPr lang="hu-HU" dirty="0"/>
          </a:p>
        </p:txBody>
      </p:sp>
      <p:pic>
        <p:nvPicPr>
          <p:cNvPr id="1026" name="Picture 2" descr="C:\Users\Dell\Desktop\Teozófia\Teozófia és buddhizmu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27" y="19168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9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MAHAJÁNA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„A nagy út”</a:t>
            </a:r>
          </a:p>
          <a:p>
            <a:pPr lvl="1"/>
            <a:r>
              <a:rPr lang="hu-HU" sz="2600" dirty="0">
                <a:latin typeface="Comic Sans MS" panose="030F0702030302020204" pitchFamily="66" charset="0"/>
              </a:rPr>
              <a:t>hit az egyetemes felszabadulásban,</a:t>
            </a:r>
          </a:p>
          <a:p>
            <a:pPr lvl="1"/>
            <a:r>
              <a:rPr lang="hu-HU" sz="2600" dirty="0">
                <a:latin typeface="Comic Sans MS" panose="030F0702030302020204" pitchFamily="66" charset="0"/>
              </a:rPr>
              <a:t>a felszabadulás változatos módszerei (pl. </a:t>
            </a:r>
            <a:r>
              <a:rPr lang="hu-HU" sz="2600" dirty="0" err="1">
                <a:latin typeface="Comic Sans MS" panose="030F0702030302020204" pitchFamily="66" charset="0"/>
              </a:rPr>
              <a:t>Nichiren</a:t>
            </a:r>
            <a:r>
              <a:rPr lang="hu-HU" sz="2600" dirty="0">
                <a:latin typeface="Comic Sans MS" panose="030F0702030302020204" pitchFamily="66" charset="0"/>
              </a:rPr>
              <a:t> kántálás, Tiszta Föld hit, Zen 	   ülés),</a:t>
            </a:r>
          </a:p>
          <a:p>
            <a:pPr lvl="1"/>
            <a:r>
              <a:rPr lang="hu-HU" sz="2600" dirty="0">
                <a:latin typeface="Comic Sans MS" panose="030F0702030302020204" pitchFamily="66" charset="0"/>
              </a:rPr>
              <a:t>„Kozmikus” Buddhák és </a:t>
            </a:r>
            <a:r>
              <a:rPr lang="hu-HU" sz="2600" dirty="0" err="1">
                <a:latin typeface="Comic Sans MS" panose="030F0702030302020204" pitchFamily="66" charset="0"/>
              </a:rPr>
              <a:t>Bodhiszattvák</a:t>
            </a:r>
            <a:r>
              <a:rPr lang="hu-HU" sz="2600" dirty="0">
                <a:latin typeface="Comic Sans MS" panose="030F0702030302020204" pitchFamily="66" charset="0"/>
              </a:rPr>
              <a:t> 	jelennek meg a „történelmi” Buddhán kívül, </a:t>
            </a:r>
          </a:p>
          <a:p>
            <a:pPr lvl="1"/>
            <a:r>
              <a:rPr lang="hu-HU" sz="2600" dirty="0" err="1">
                <a:latin typeface="Comic Sans MS" panose="030F0702030302020204" pitchFamily="66" charset="0"/>
              </a:rPr>
              <a:t>Nagarjuna</a:t>
            </a:r>
            <a:r>
              <a:rPr lang="hu-HU" sz="2600" dirty="0">
                <a:latin typeface="Comic Sans MS" panose="030F0702030302020204" pitchFamily="66" charset="0"/>
              </a:rPr>
              <a:t> filozófiája az Ürességről, és hogy a </a:t>
            </a:r>
            <a:r>
              <a:rPr lang="hu-HU" sz="2600" dirty="0" err="1">
                <a:latin typeface="Comic Sans MS" panose="030F0702030302020204" pitchFamily="66" charset="0"/>
              </a:rPr>
              <a:t>szamszara</a:t>
            </a:r>
            <a:r>
              <a:rPr lang="hu-HU" sz="2600" dirty="0">
                <a:latin typeface="Comic Sans MS" panose="030F0702030302020204" pitchFamily="66" charset="0"/>
              </a:rPr>
              <a:t> megegyezik a nirvánával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04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Comic Sans MS" panose="030F0702030302020204" pitchFamily="66" charset="0"/>
              </a:rPr>
              <a:t>„Gyémánt út”</a:t>
            </a:r>
          </a:p>
          <a:p>
            <a:pPr marL="0" indent="0">
              <a:buNone/>
            </a:pPr>
            <a:endParaRPr lang="hu-HU" b="1" dirty="0">
              <a:latin typeface="Comic Sans MS" panose="030F0702030302020204" pitchFamily="66" charset="0"/>
            </a:endParaRPr>
          </a:p>
          <a:p>
            <a:pPr lvl="1"/>
            <a:r>
              <a:rPr lang="hu-HU" dirty="0">
                <a:latin typeface="Comic Sans MS" panose="030F0702030302020204" pitchFamily="66" charset="0"/>
              </a:rPr>
              <a:t>Tibet, Mongólia, Bhután és Nepál </a:t>
            </a:r>
          </a:p>
          <a:p>
            <a:pPr lvl="1"/>
            <a:r>
              <a:rPr lang="hu-HU" dirty="0">
                <a:latin typeface="Comic Sans MS" panose="030F0702030302020204" pitchFamily="66" charset="0"/>
              </a:rPr>
              <a:t>Erősen ezoterikus</a:t>
            </a:r>
          </a:p>
          <a:p>
            <a:pPr lvl="1"/>
            <a:r>
              <a:rPr lang="hu-HU" dirty="0">
                <a:latin typeface="Comic Sans MS" panose="030F0702030302020204" pitchFamily="66" charset="0"/>
              </a:rPr>
              <a:t>Tantrikus elemek</a:t>
            </a:r>
          </a:p>
          <a:p>
            <a:pPr lvl="1"/>
            <a:r>
              <a:rPr lang="hu-HU" dirty="0">
                <a:latin typeface="Comic Sans MS" panose="030F0702030302020204" pitchFamily="66" charset="0"/>
              </a:rPr>
              <a:t>Mandalák</a:t>
            </a:r>
          </a:p>
          <a:p>
            <a:pPr lvl="1"/>
            <a:r>
              <a:rPr lang="hu-HU" dirty="0">
                <a:latin typeface="Comic Sans MS" panose="030F0702030302020204" pitchFamily="66" charset="0"/>
              </a:rPr>
              <a:t>Vizualizációs meditációk</a:t>
            </a:r>
          </a:p>
          <a:p>
            <a:pPr lvl="1"/>
            <a:r>
              <a:rPr lang="hu-HU" dirty="0">
                <a:latin typeface="Comic Sans MS" panose="030F0702030302020204" pitchFamily="66" charset="0"/>
              </a:rPr>
              <a:t>„A hatalom útja”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Comic Sans MS" panose="030F0702030302020204" pitchFamily="66" charset="0"/>
              </a:rPr>
              <a:t>VADZSRAJÁNA</a:t>
            </a:r>
          </a:p>
        </p:txBody>
      </p:sp>
      <p:pic>
        <p:nvPicPr>
          <p:cNvPr id="3074" name="Picture 2" descr="C:\Users\Dell\Desktop\Teozófia\Teozófia és buddhizmus\17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38117"/>
            <a:ext cx="2676128" cy="35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4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hu-HU" sz="3800" dirty="0">
                <a:latin typeface="Comic Sans MS" panose="030F0702030302020204" pitchFamily="66" charset="0"/>
              </a:rPr>
              <a:t>Buddha élete – születése és korai évei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00" y="1700808"/>
            <a:ext cx="5398276" cy="4104456"/>
          </a:xfrm>
        </p:spPr>
      </p:pic>
      <p:sp>
        <p:nvSpPr>
          <p:cNvPr id="5" name="Szövegdoboz 4"/>
          <p:cNvSpPr txBox="1"/>
          <p:nvPr/>
        </p:nvSpPr>
        <p:spPr>
          <a:xfrm>
            <a:off x="147580" y="1268760"/>
            <a:ext cx="33123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err="1">
                <a:latin typeface="Comic Sans MS" panose="030F0702030302020204" pitchFamily="66" charset="0"/>
              </a:rPr>
              <a:t>Gautama</a:t>
            </a:r>
            <a:r>
              <a:rPr lang="hu-HU" sz="2200" dirty="0">
                <a:latin typeface="Comic Sans MS" panose="030F0702030302020204" pitchFamily="66" charset="0"/>
              </a:rPr>
              <a:t> </a:t>
            </a:r>
            <a:r>
              <a:rPr lang="hu-HU" sz="2200" dirty="0" err="1">
                <a:latin typeface="Comic Sans MS" panose="030F0702030302020204" pitchFamily="66" charset="0"/>
              </a:rPr>
              <a:t>Sziddhátra</a:t>
            </a:r>
            <a:endParaRPr lang="hu-HU" sz="22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Comic Sans MS" panose="030F0702030302020204" pitchFamily="66" charset="0"/>
              </a:rPr>
              <a:t>i.e. 563 és 483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err="1">
                <a:latin typeface="Comic Sans MS" panose="030F0702030302020204" pitchFamily="66" charset="0"/>
              </a:rPr>
              <a:t>Lumbniben</a:t>
            </a:r>
            <a:r>
              <a:rPr lang="hu-HU" sz="2200" dirty="0">
                <a:latin typeface="Comic Sans MS" panose="030F0702030302020204" pitchFamily="66" charset="0"/>
              </a:rPr>
              <a:t> született, apja egy kis kisebb királyság uralkodója volt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Comic Sans MS" panose="030F0702030302020204" pitchFamily="66" charset="0"/>
              </a:rPr>
              <a:t>Anyja </a:t>
            </a:r>
            <a:r>
              <a:rPr lang="hu-HU" sz="2200" dirty="0" err="1">
                <a:latin typeface="Comic Sans MS" panose="030F0702030302020204" pitchFamily="66" charset="0"/>
              </a:rPr>
              <a:t>Májá</a:t>
            </a:r>
            <a:r>
              <a:rPr lang="hu-HU" sz="2200" dirty="0">
                <a:latin typeface="Comic Sans MS" panose="030F0702030302020204" pitchFamily="66" charset="0"/>
              </a:rPr>
              <a:t> királyné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Comic Sans MS" panose="030F0702030302020204" pitchFamily="66" charset="0"/>
              </a:rPr>
              <a:t>Korai éveit a királyi palotában tölti, elzárva a külvilágtól</a:t>
            </a:r>
          </a:p>
        </p:txBody>
      </p:sp>
    </p:spTree>
    <p:extLst>
      <p:ext uri="{BB962C8B-B14F-4D97-AF65-F5344CB8AC3E}">
        <p14:creationId xmlns:p14="http://schemas.microsoft.com/office/powerpoint/2010/main" val="46791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817" y="78873"/>
            <a:ext cx="8229600" cy="901855"/>
          </a:xfrm>
        </p:spPr>
        <p:txBody>
          <a:bodyPr>
            <a:normAutofit/>
          </a:bodyPr>
          <a:lstStyle/>
          <a:p>
            <a:r>
              <a:rPr lang="hu-HU" sz="3800" dirty="0">
                <a:latin typeface="Comic Sans MS" panose="030F0702030302020204" pitchFamily="66" charset="0"/>
              </a:rPr>
              <a:t>Buddha élete – a tanulási fázisok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3960440" cy="1224136"/>
          </a:xfrm>
        </p:spPr>
        <p:txBody>
          <a:bodyPr>
            <a:normAutofit fontScale="92500" lnSpcReduction="20000"/>
          </a:bodyPr>
          <a:lstStyle/>
          <a:p>
            <a:r>
              <a:rPr lang="hu-HU" sz="3000" dirty="0">
                <a:latin typeface="Comic Sans MS" panose="030F0702030302020204" pitchFamily="66" charset="0"/>
              </a:rPr>
              <a:t>A négy gondolatébresztő látvány:</a:t>
            </a:r>
          </a:p>
        </p:txBody>
      </p:sp>
      <p:pic>
        <p:nvPicPr>
          <p:cNvPr id="1027" name="Picture 3" descr="C:\Users\Dell\Desktop\Teozófia\Teozófia és buddhizmu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184576" cy="53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9552" y="2492896"/>
            <a:ext cx="3168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hu-HU" sz="2600" dirty="0">
                <a:latin typeface="Comic Sans MS" panose="030F0702030302020204" pitchFamily="66" charset="0"/>
              </a:rPr>
              <a:t>öreg ember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hu-HU" sz="2600" dirty="0">
                <a:latin typeface="Comic Sans MS" panose="030F0702030302020204" pitchFamily="66" charset="0"/>
              </a:rPr>
              <a:t>egy undorító betegség miatt haldokló ember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hu-HU" sz="2600" dirty="0">
                <a:latin typeface="Comic Sans MS" panose="030F0702030302020204" pitchFamily="66" charset="0"/>
              </a:rPr>
              <a:t>egy holttest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hu-HU" sz="2600" dirty="0">
                <a:latin typeface="Comic Sans MS" panose="030F0702030302020204" pitchFamily="66" charset="0"/>
              </a:rPr>
              <a:t>egy öreg vándorló szerzetes </a:t>
            </a:r>
          </a:p>
        </p:txBody>
      </p:sp>
    </p:spTree>
    <p:extLst>
      <p:ext uri="{BB962C8B-B14F-4D97-AF65-F5344CB8AC3E}">
        <p14:creationId xmlns:p14="http://schemas.microsoft.com/office/powerpoint/2010/main" val="374710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Buddha élete – A Tanító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612157"/>
            <a:ext cx="3826768" cy="3129211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Comic Sans MS" panose="030F0702030302020204" pitchFamily="66" charset="0"/>
              </a:rPr>
              <a:t>Családja is követőjévé vált</a:t>
            </a:r>
          </a:p>
          <a:p>
            <a:r>
              <a:rPr lang="hu-HU" sz="2400" dirty="0">
                <a:latin typeface="Comic Sans MS" panose="030F0702030302020204" pitchFamily="66" charset="0"/>
              </a:rPr>
              <a:t>Vándorutak az indiai szubkontinensen és Közép-Ázsia országaiban</a:t>
            </a:r>
          </a:p>
        </p:txBody>
      </p:sp>
      <p:pic>
        <p:nvPicPr>
          <p:cNvPr id="1026" name="Picture 2" descr="C:\Users\Dell\Desktop\Teozófia\Teozófia és buddhizmus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4644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4" y="1700808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latin typeface="Comic Sans MS" panose="030F0702030302020204" pitchFamily="66" charset="0"/>
              </a:rPr>
              <a:t>Buddha, a Tökéletesen Megvilágosodott, a </a:t>
            </a:r>
            <a:r>
              <a:rPr lang="hu-HU" sz="2600" dirty="0" err="1">
                <a:latin typeface="Comic Sans MS" panose="030F0702030302020204" pitchFamily="66" charset="0"/>
              </a:rPr>
              <a:t>Tathagata</a:t>
            </a:r>
            <a:r>
              <a:rPr lang="hu-HU" sz="2600" dirty="0">
                <a:latin typeface="Comic Sans MS" panose="030F0702030302020204" pitchFamily="66" charset="0"/>
              </a:rPr>
              <a:t>, </a:t>
            </a:r>
            <a:r>
              <a:rPr lang="hu-HU" sz="2600" dirty="0" err="1">
                <a:latin typeface="Comic Sans MS" panose="030F0702030302020204" pitchFamily="66" charset="0"/>
              </a:rPr>
              <a:t>a</a:t>
            </a:r>
            <a:r>
              <a:rPr lang="hu-HU" sz="2600" dirty="0">
                <a:latin typeface="Comic Sans MS" panose="030F0702030302020204" pitchFamily="66" charset="0"/>
              </a:rPr>
              <a:t> Szkíta Bölcs, </a:t>
            </a:r>
            <a:r>
              <a:rPr lang="hu-HU" sz="2600" dirty="0" err="1">
                <a:latin typeface="Comic Sans MS" panose="030F0702030302020204" pitchFamily="66" charset="0"/>
              </a:rPr>
              <a:t>Sákjamuni</a:t>
            </a:r>
            <a:r>
              <a:rPr lang="hu-HU" sz="2600" dirty="0">
                <a:latin typeface="Comic Sans MS" panose="030F0702030302020204" pitchFamily="66" charset="0"/>
              </a:rPr>
              <a:t>, Akit a Világ Tisztel</a:t>
            </a:r>
          </a:p>
        </p:txBody>
      </p:sp>
    </p:spTree>
    <p:extLst>
      <p:ext uri="{BB962C8B-B14F-4D97-AF65-F5344CB8AC3E}">
        <p14:creationId xmlns:p14="http://schemas.microsoft.com/office/powerpoint/2010/main" val="128266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175"/>
            <a:ext cx="8229600" cy="922114"/>
          </a:xfrm>
        </p:spPr>
        <p:txBody>
          <a:bodyPr>
            <a:normAutofit/>
          </a:bodyPr>
          <a:lstStyle/>
          <a:p>
            <a:r>
              <a:rPr lang="hu-HU" sz="3800" dirty="0">
                <a:latin typeface="Comic Sans MS" panose="030F0702030302020204" pitchFamily="66" charset="0"/>
              </a:rPr>
              <a:t>A Négy Nemes Igazság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3456384" cy="580526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600" dirty="0">
                <a:latin typeface="Comic Sans MS" panose="030F0702030302020204" pitchFamily="66" charset="0"/>
              </a:rPr>
              <a:t>Létezik szenvedés az életben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dirty="0">
                <a:latin typeface="Comic Sans MS" panose="030F0702030302020204" pitchFamily="66" charset="0"/>
              </a:rPr>
              <a:t>A szenvedést a vágyak, kötődések okozzák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dirty="0">
                <a:latin typeface="Comic Sans MS" panose="030F0702030302020204" pitchFamily="66" charset="0"/>
              </a:rPr>
              <a:t>A szenvedés megszüntethető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600" dirty="0">
                <a:latin typeface="Comic Sans MS" panose="030F0702030302020204" pitchFamily="66" charset="0"/>
              </a:rPr>
              <a:t>A megszabadulás útja a Nyolcszoros ösvény követése</a:t>
            </a:r>
          </a:p>
        </p:txBody>
      </p:sp>
      <p:pic>
        <p:nvPicPr>
          <p:cNvPr id="1026" name="Picture 2" descr="C:\Users\Dell\Desktop\Teozófia\Teozófia és buddhizmu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5081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6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A Nemes Nyolcrétű ösvény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Helyes hit 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gondolkodás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beszéd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cselekedet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életmód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törekvés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emlékezet </a:t>
            </a:r>
          </a:p>
          <a:p>
            <a:r>
              <a:rPr lang="hu-HU" dirty="0">
                <a:latin typeface="Comic Sans MS" panose="030F0702030302020204" pitchFamily="66" charset="0"/>
              </a:rPr>
              <a:t>Helyes meditáció vagy koncentráció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724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87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1043608" y="54868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>
                <a:latin typeface="Comic Sans MS" panose="030F0702030302020204" pitchFamily="66" charset="0"/>
              </a:rPr>
              <a:t>A Nemes Nyolcrétű ösvény</a:t>
            </a:r>
            <a:endParaRPr lang="hu-HU" sz="4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6075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omic Sans MS" panose="030F0702030302020204" pitchFamily="66" charset="0"/>
              </a:rPr>
              <a:t>Forrás: </a:t>
            </a:r>
            <a:r>
              <a:rPr lang="hu-HU" b="1" dirty="0" err="1">
                <a:latin typeface="Comic Sans MS" panose="030F0702030302020204" pitchFamily="66" charset="0"/>
              </a:rPr>
              <a:t>Wikipédia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8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Buddha titkos tanításai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Titkos iskolák</a:t>
            </a:r>
          </a:p>
          <a:p>
            <a:r>
              <a:rPr lang="hu-HU" dirty="0">
                <a:latin typeface="Comic Sans MS" panose="030F0702030302020204" pitchFamily="66" charset="0"/>
              </a:rPr>
              <a:t>Buddha irányelve az volt, hogy „nem utasít vissza senki az </a:t>
            </a:r>
            <a:r>
              <a:rPr lang="hu-HU" dirty="0" err="1">
                <a:latin typeface="Comic Sans MS" panose="030F0702030302020204" pitchFamily="66" charset="0"/>
              </a:rPr>
              <a:t>arhatságra</a:t>
            </a:r>
            <a:r>
              <a:rPr lang="hu-HU" dirty="0">
                <a:latin typeface="Comic Sans MS" panose="030F0702030302020204" pitchFamily="66" charset="0"/>
              </a:rPr>
              <a:t> jelöltek közé való belépésre, de soha nem beszéli ki a végső misztériumokat azok kivételével senkinek, akik hosszú évek próbatételei során bebizonyították, hogy érdemesek a beavatásra” (BCW 14:370).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71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Comic Sans MS" panose="030F0702030302020204" pitchFamily="66" charset="0"/>
              </a:rPr>
              <a:t>Vallás-Hit-Ősi</a:t>
            </a:r>
            <a:r>
              <a:rPr lang="hu-HU" b="1" dirty="0">
                <a:latin typeface="Comic Sans MS" panose="030F0702030302020204" pitchFamily="66" charset="0"/>
              </a:rPr>
              <a:t> bölcsesség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hu-HU" dirty="0">
                <a:latin typeface="Comic Sans MS" panose="030F0702030302020204" pitchFamily="66" charset="0"/>
              </a:rPr>
              <a:t>„Az igazság mindig egy marad, és nincs olyan vallás – legyen az keresztény vagy pogány – ami ne építene szilárdan az elmúlt korok sziklájára, az Istenre és a halhatatlan szellemre”</a:t>
            </a:r>
          </a:p>
          <a:p>
            <a:pPr marL="0" indent="0">
              <a:buNone/>
            </a:pPr>
            <a:r>
              <a:rPr lang="hu-HU" sz="2800" dirty="0">
                <a:latin typeface="Comic Sans MS" panose="030F0702030302020204" pitchFamily="66" charset="0"/>
              </a:rPr>
              <a:t>H.P. </a:t>
            </a:r>
            <a:r>
              <a:rPr lang="hu-HU" sz="2800" dirty="0" err="1">
                <a:latin typeface="Comic Sans MS" panose="030F0702030302020204" pitchFamily="66" charset="0"/>
              </a:rPr>
              <a:t>Blavatsky</a:t>
            </a:r>
            <a:r>
              <a:rPr lang="hu-HU" sz="2800" dirty="0">
                <a:latin typeface="Comic Sans MS" panose="030F0702030302020204" pitchFamily="66" charset="0"/>
              </a:rPr>
              <a:t>: Fátyoltalan </a:t>
            </a:r>
            <a:r>
              <a:rPr lang="hu-HU" sz="2800" dirty="0" err="1">
                <a:latin typeface="Comic Sans MS" panose="030F0702030302020204" pitchFamily="66" charset="0"/>
              </a:rPr>
              <a:t>Izisz</a:t>
            </a:r>
            <a:endParaRPr lang="hu-H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7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Buddha titkos tanításai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Buddhát fogadalma kötötte, ezért nem taníthatott mindent, amibe őt beavatták</a:t>
            </a:r>
          </a:p>
          <a:p>
            <a:r>
              <a:rPr lang="hu-HU" dirty="0">
                <a:latin typeface="Comic Sans MS" panose="030F0702030302020204" pitchFamily="66" charset="0"/>
              </a:rPr>
              <a:t>Különbség van Buddha nyilvános tanításai és az ő titkos vagy ezoterikus tanítása között</a:t>
            </a:r>
          </a:p>
          <a:p>
            <a:r>
              <a:rPr lang="hu-HU" dirty="0">
                <a:latin typeface="Comic Sans MS" panose="030F0702030302020204" pitchFamily="66" charset="0"/>
              </a:rPr>
              <a:t>Nyilvános tanítások: az etika és az ember</a:t>
            </a:r>
          </a:p>
          <a:p>
            <a:r>
              <a:rPr lang="hu-HU" dirty="0">
                <a:latin typeface="Comic Sans MS" panose="030F0702030302020204" pitchFamily="66" charset="0"/>
              </a:rPr>
              <a:t>Titkos: „láthatatlan és testetlen”  dolgok</a:t>
            </a:r>
          </a:p>
        </p:txBody>
      </p:sp>
    </p:spTree>
    <p:extLst>
      <p:ext uri="{BB962C8B-B14F-4D97-AF65-F5344CB8AC3E}">
        <p14:creationId xmlns:p14="http://schemas.microsoft.com/office/powerpoint/2010/main" val="172974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Buddha titkos tanításai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A Titkos Tanítás szerint az </a:t>
            </a:r>
            <a:r>
              <a:rPr lang="hu-HU" dirty="0" err="1">
                <a:latin typeface="Comic Sans MS" panose="030F0702030302020204" pitchFamily="66" charset="0"/>
              </a:rPr>
              <a:t>Upanishad-ok</a:t>
            </a:r>
            <a:r>
              <a:rPr lang="hu-HU" dirty="0">
                <a:latin typeface="Comic Sans MS" panose="030F0702030302020204" pitchFamily="66" charset="0"/>
              </a:rPr>
              <a:t> egy részét eltüntették, a meglévőket lerövidítették</a:t>
            </a:r>
          </a:p>
          <a:p>
            <a:r>
              <a:rPr lang="hu-HU" dirty="0" err="1">
                <a:latin typeface="Comic Sans MS" panose="030F0702030302020204" pitchFamily="66" charset="0"/>
              </a:rPr>
              <a:t>Gautama</a:t>
            </a:r>
            <a:r>
              <a:rPr lang="hu-HU" dirty="0">
                <a:latin typeface="Comic Sans MS" panose="030F0702030302020204" pitchFamily="66" charset="0"/>
              </a:rPr>
              <a:t> Buddha elkezdte ezeket nyilvánosságra hozni</a:t>
            </a:r>
          </a:p>
          <a:p>
            <a:r>
              <a:rPr lang="hu-HU" dirty="0">
                <a:latin typeface="Comic Sans MS" panose="030F0702030302020204" pitchFamily="66" charset="0"/>
              </a:rPr>
              <a:t>50 évvel halála után megszületett </a:t>
            </a:r>
            <a:r>
              <a:rPr lang="hu-HU" dirty="0" err="1">
                <a:latin typeface="Comic Sans MS" panose="030F0702030302020204" pitchFamily="66" charset="0"/>
              </a:rPr>
              <a:t>Shankaracharya</a:t>
            </a:r>
            <a:r>
              <a:rPr lang="hu-HU" dirty="0">
                <a:latin typeface="Comic Sans MS" panose="030F0702030302020204" pitchFamily="66" charset="0"/>
              </a:rPr>
              <a:t> </a:t>
            </a:r>
            <a:r>
              <a:rPr lang="hu-HU" dirty="0" err="1">
                <a:latin typeface="Comic Sans MS" panose="030F0702030302020204" pitchFamily="66" charset="0"/>
              </a:rPr>
              <a:t>avataraként</a:t>
            </a:r>
            <a:r>
              <a:rPr lang="hu-HU" dirty="0">
                <a:latin typeface="Comic Sans MS" panose="030F0702030302020204" pitchFamily="66" charset="0"/>
              </a:rPr>
              <a:t>	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456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hu-HU" sz="3600" dirty="0">
                <a:latin typeface="Comic Sans MS" panose="030F0702030302020204" pitchFamily="66" charset="0"/>
              </a:rPr>
              <a:t>A buddhizmus és az ősi bölcsesség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739" y="3465004"/>
            <a:ext cx="4392488" cy="2232248"/>
          </a:xfrm>
        </p:spPr>
        <p:txBody>
          <a:bodyPr>
            <a:normAutofit/>
          </a:bodyPr>
          <a:lstStyle/>
          <a:p>
            <a:r>
              <a:rPr lang="hu-HU" sz="2800" dirty="0" err="1">
                <a:latin typeface="Comic Sans MS" panose="030F0702030302020204" pitchFamily="66" charset="0"/>
              </a:rPr>
              <a:t>Boddhisattva</a:t>
            </a:r>
            <a:r>
              <a:rPr lang="hu-HU" sz="2800" dirty="0">
                <a:latin typeface="Comic Sans MS" panose="030F0702030302020204" pitchFamily="66" charset="0"/>
              </a:rPr>
              <a:t>/Krisztus</a:t>
            </a:r>
          </a:p>
          <a:p>
            <a:r>
              <a:rPr lang="hu-HU" sz="2800" dirty="0" err="1">
                <a:latin typeface="Comic Sans MS" panose="030F0702030302020204" pitchFamily="66" charset="0"/>
              </a:rPr>
              <a:t>Gautama</a:t>
            </a:r>
            <a:r>
              <a:rPr lang="hu-HU" sz="2800" dirty="0">
                <a:latin typeface="Comic Sans MS" panose="030F0702030302020204" pitchFamily="66" charset="0"/>
              </a:rPr>
              <a:t> Buddha a 4. gyökérfaj </a:t>
            </a:r>
            <a:r>
              <a:rPr lang="hu-HU" sz="2800" dirty="0" err="1">
                <a:latin typeface="Comic Sans MS" panose="030F0702030302020204" pitchFamily="66" charset="0"/>
              </a:rPr>
              <a:t>Bodhisattvája</a:t>
            </a:r>
            <a:endParaRPr lang="hu-HU" sz="2800" dirty="0">
              <a:latin typeface="Comic Sans MS" panose="030F0702030302020204" pitchFamily="66" charset="0"/>
            </a:endParaRPr>
          </a:p>
          <a:p>
            <a:endParaRPr lang="hu-HU" sz="2800" dirty="0">
              <a:latin typeface="Comic Sans MS" panose="030F0702030302020204" pitchFamily="66" charset="0"/>
            </a:endParaRPr>
          </a:p>
          <a:p>
            <a:endParaRPr lang="hu-HU" sz="2600" dirty="0"/>
          </a:p>
        </p:txBody>
      </p:sp>
      <p:pic>
        <p:nvPicPr>
          <p:cNvPr id="2050" name="Picture 2" descr="C:\Users\Dell\Desktop\Teozófia\Teozófia és buddhizmu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2147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9552" y="177281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omic Sans MS" panose="030F0702030302020204" pitchFamily="66" charset="0"/>
              </a:rPr>
              <a:t>A világ fejlődésének igazgatását az </a:t>
            </a:r>
            <a:r>
              <a:rPr lang="hu-HU" sz="2800" dirty="0" err="1">
                <a:latin typeface="Comic Sans MS" panose="030F0702030302020204" pitchFamily="66" charset="0"/>
              </a:rPr>
              <a:t>Adeptusok</a:t>
            </a:r>
            <a:r>
              <a:rPr lang="hu-HU" sz="2800" dirty="0">
                <a:latin typeface="Comic Sans MS" panose="030F0702030302020204" pitchFamily="66" charset="0"/>
              </a:rPr>
              <a:t> Hierarchiája végzi</a:t>
            </a:r>
          </a:p>
        </p:txBody>
      </p:sp>
    </p:spTree>
    <p:extLst>
      <p:ext uri="{BB962C8B-B14F-4D97-AF65-F5344CB8AC3E}">
        <p14:creationId xmlns:p14="http://schemas.microsoft.com/office/powerpoint/2010/main" val="3523160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u-HU" sz="3200" dirty="0">
                <a:latin typeface="Comic Sans MS" panose="030F0702030302020204" pitchFamily="66" charset="0"/>
              </a:rPr>
              <a:t>A buddhizmus és az ősi bölcsesség</a:t>
            </a:r>
            <a:endParaRPr lang="hu-HU" sz="3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Dell\Desktop\Teozófia\Teozófia és buddhizmu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1645838" cy="20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Teozófia\Teozófia és buddhizmus\12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8499"/>
            <a:ext cx="1584176" cy="20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Teozófia\Teozófia és buddhizmus\13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60" y="1412777"/>
            <a:ext cx="1717388" cy="20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Teozófia\Teozófia és buddhizmus\14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53" y="1409623"/>
            <a:ext cx="1518575" cy="20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Teozófia\Teozófia és buddhizmus\15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8" y="4149080"/>
            <a:ext cx="36895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Teozófia\Teozófia és buddhizmus\16.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40" y="3645024"/>
            <a:ext cx="2626844" cy="30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4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hu-HU" sz="3600" dirty="0">
                <a:latin typeface="Comic Sans MS" panose="030F0702030302020204" pitchFamily="66" charset="0"/>
              </a:rPr>
              <a:t>A buddhizmus és az ősi bölcsesség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72816"/>
            <a:ext cx="7632848" cy="4464496"/>
          </a:xfrm>
        </p:spPr>
        <p:txBody>
          <a:bodyPr>
            <a:normAutofit/>
          </a:bodyPr>
          <a:lstStyle/>
          <a:p>
            <a:r>
              <a:rPr lang="hu-HU" sz="2800" dirty="0" err="1">
                <a:latin typeface="Comic Sans MS" panose="030F0702030302020204" pitchFamily="66" charset="0"/>
              </a:rPr>
              <a:t>Gautama</a:t>
            </a:r>
            <a:r>
              <a:rPr lang="hu-HU" sz="2800" dirty="0">
                <a:latin typeface="Comic Sans MS" panose="030F0702030302020204" pitchFamily="66" charset="0"/>
              </a:rPr>
              <a:t> Buddha 		</a:t>
            </a:r>
            <a:r>
              <a:rPr lang="hu-HU" sz="2800" dirty="0" err="1">
                <a:latin typeface="Comic Sans MS" panose="030F0702030302020204" pitchFamily="66" charset="0"/>
              </a:rPr>
              <a:t>Maitreya</a:t>
            </a:r>
            <a:r>
              <a:rPr lang="hu-HU" sz="2800" dirty="0">
                <a:latin typeface="Comic Sans MS" panose="030F0702030302020204" pitchFamily="66" charset="0"/>
              </a:rPr>
              <a:t> </a:t>
            </a:r>
            <a:r>
              <a:rPr lang="hu-HU" sz="2800" dirty="0" err="1">
                <a:latin typeface="Comic Sans MS" panose="030F0702030302020204" pitchFamily="66" charset="0"/>
              </a:rPr>
              <a:t>Buddha</a:t>
            </a:r>
            <a:endParaRPr lang="hu-HU" sz="2800" dirty="0">
              <a:latin typeface="Comic Sans MS" panose="030F0702030302020204" pitchFamily="66" charset="0"/>
            </a:endParaRPr>
          </a:p>
          <a:p>
            <a:endParaRPr lang="hu-HU" sz="2800" dirty="0">
              <a:latin typeface="Comic Sans MS" panose="030F0702030302020204" pitchFamily="66" charset="0"/>
            </a:endParaRPr>
          </a:p>
          <a:p>
            <a:endParaRPr lang="hu-HU" sz="2800" dirty="0">
              <a:latin typeface="Comic Sans MS" panose="030F0702030302020204" pitchFamily="66" charset="0"/>
            </a:endParaRPr>
          </a:p>
          <a:p>
            <a:endParaRPr lang="hu-HU" sz="2800" dirty="0">
              <a:latin typeface="Comic Sans MS" panose="030F0702030302020204" pitchFamily="66" charset="0"/>
            </a:endParaRPr>
          </a:p>
          <a:p>
            <a:endParaRPr lang="hu-HU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800" dirty="0">
              <a:latin typeface="Comic Sans MS" panose="030F0702030302020204" pitchFamily="66" charset="0"/>
            </a:endParaRPr>
          </a:p>
          <a:p>
            <a:r>
              <a:rPr lang="hu-HU" sz="2800" dirty="0">
                <a:latin typeface="Comic Sans MS" panose="030F0702030302020204" pitchFamily="66" charset="0"/>
              </a:rPr>
              <a:t>Tanítványai: Lao-ce,</a:t>
            </a:r>
            <a:r>
              <a:rPr lang="hu-HU" sz="2800" dirty="0" err="1">
                <a:latin typeface="Comic Sans MS" panose="030F0702030302020204" pitchFamily="66" charset="0"/>
              </a:rPr>
              <a:t>Konfuciusz</a:t>
            </a:r>
            <a:r>
              <a:rPr lang="hu-HU" sz="2800" dirty="0">
                <a:latin typeface="Comic Sans MS" panose="030F0702030302020204" pitchFamily="66" charset="0"/>
              </a:rPr>
              <a:t>, </a:t>
            </a:r>
            <a:r>
              <a:rPr lang="hu-HU" sz="2800" dirty="0" err="1">
                <a:latin typeface="Comic Sans MS" panose="030F0702030302020204" pitchFamily="66" charset="0"/>
              </a:rPr>
              <a:t>Platon</a:t>
            </a:r>
            <a:r>
              <a:rPr lang="hu-HU" sz="2800" dirty="0">
                <a:latin typeface="Comic Sans MS" panose="030F0702030302020204" pitchFamily="66" charset="0"/>
              </a:rPr>
              <a:t>, </a:t>
            </a:r>
            <a:r>
              <a:rPr lang="hu-HU" sz="2800" dirty="0" err="1">
                <a:latin typeface="Comic Sans MS" panose="030F0702030302020204" pitchFamily="66" charset="0"/>
              </a:rPr>
              <a:t>Pythagorasz</a:t>
            </a:r>
            <a:r>
              <a:rPr lang="hu-HU" sz="2800" dirty="0">
                <a:latin typeface="Comic Sans MS" panose="030F0702030302020204" pitchFamily="66" charset="0"/>
              </a:rPr>
              <a:t> (K.H. Mester)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3851920" y="1770762"/>
            <a:ext cx="864096" cy="506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899592" y="2852936"/>
            <a:ext cx="24482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Hindu: </a:t>
            </a:r>
            <a:r>
              <a:rPr lang="hu-HU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Krishna</a:t>
            </a:r>
            <a:endParaRPr lang="hu-HU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16016" y="2840182"/>
            <a:ext cx="30963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Keresztény: Krisztus (Jézus nevű tanítvány testében)</a:t>
            </a:r>
          </a:p>
        </p:txBody>
      </p:sp>
    </p:spTree>
    <p:extLst>
      <p:ext uri="{BB962C8B-B14F-4D97-AF65-F5344CB8AC3E}">
        <p14:creationId xmlns:p14="http://schemas.microsoft.com/office/powerpoint/2010/main" val="89948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latin typeface="Comic Sans MS" panose="030F0702030302020204" pitchFamily="66" charset="0"/>
              </a:rPr>
              <a:t>A teozófia és a buddhizmus kapcsolata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2800" dirty="0" err="1">
                <a:latin typeface="Comic Sans MS" panose="030F0702030302020204" pitchFamily="66" charset="0"/>
              </a:rPr>
              <a:t>Blavatsky</a:t>
            </a:r>
            <a:r>
              <a:rPr lang="hu-HU" sz="2800" dirty="0">
                <a:latin typeface="Comic Sans MS" panose="030F0702030302020204" pitchFamily="66" charset="0"/>
              </a:rPr>
              <a:t> és </a:t>
            </a:r>
            <a:r>
              <a:rPr lang="hu-HU" sz="2800" dirty="0" err="1">
                <a:latin typeface="Comic Sans MS" panose="030F0702030302020204" pitchFamily="66" charset="0"/>
              </a:rPr>
              <a:t>Olcott</a:t>
            </a:r>
            <a:r>
              <a:rPr lang="hu-HU" sz="2800" dirty="0">
                <a:latin typeface="Comic Sans MS" panose="030F0702030302020204" pitchFamily="66" charset="0"/>
              </a:rPr>
              <a:t> is buddhistákká váltak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Comic Sans MS" panose="030F0702030302020204" pitchFamily="66" charset="0"/>
              </a:rPr>
              <a:t>A.P. </a:t>
            </a:r>
            <a:r>
              <a:rPr lang="hu-HU" sz="2800" dirty="0" err="1">
                <a:latin typeface="Comic Sans MS" panose="030F0702030302020204" pitchFamily="66" charset="0"/>
              </a:rPr>
              <a:t>Sinnett</a:t>
            </a:r>
            <a:r>
              <a:rPr lang="hu-HU" sz="2800" dirty="0">
                <a:latin typeface="Comic Sans MS" panose="030F0702030302020204" pitchFamily="66" charset="0"/>
              </a:rPr>
              <a:t>: Ezoterikus buddhizmus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Comic Sans MS" panose="030F0702030302020204" pitchFamily="66" charset="0"/>
              </a:rPr>
              <a:t>Buddhista fogalmak a teozófiai írásokban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Comic Sans MS" panose="030F0702030302020204" pitchFamily="66" charset="0"/>
              </a:rPr>
              <a:t>„Kozmikus Buddhák”= </a:t>
            </a:r>
            <a:r>
              <a:rPr lang="hu-HU" sz="2800" dirty="0" err="1">
                <a:latin typeface="Comic Sans MS" panose="030F0702030302020204" pitchFamily="66" charset="0"/>
              </a:rPr>
              <a:t>Dhyan</a:t>
            </a:r>
            <a:r>
              <a:rPr lang="hu-HU" sz="2800" dirty="0">
                <a:latin typeface="Comic Sans MS" panose="030F0702030302020204" pitchFamily="66" charset="0"/>
              </a:rPr>
              <a:t> </a:t>
            </a:r>
            <a:r>
              <a:rPr lang="hu-HU" sz="2800" dirty="0" err="1">
                <a:latin typeface="Comic Sans MS" panose="030F0702030302020204" pitchFamily="66" charset="0"/>
              </a:rPr>
              <a:t>Chohan-ok</a:t>
            </a:r>
            <a:r>
              <a:rPr lang="hu-HU" sz="2800" dirty="0">
                <a:latin typeface="Comic Sans MS" panose="030F0702030302020204" pitchFamily="66" charset="0"/>
              </a:rPr>
              <a:t> a </a:t>
            </a:r>
            <a:r>
              <a:rPr lang="hu-HU" sz="2800" dirty="0" err="1">
                <a:latin typeface="Comic Sans MS" panose="030F0702030302020204" pitchFamily="66" charset="0"/>
              </a:rPr>
              <a:t>TT-ban</a:t>
            </a:r>
            <a:endParaRPr lang="hu-HU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hu-HU" sz="2800" dirty="0">
                <a:latin typeface="Comic Sans MS" panose="030F0702030302020204" pitchFamily="66" charset="0"/>
              </a:rPr>
              <a:t>Történelmi Buddha = egyik Bölcsesség Mestere</a:t>
            </a:r>
          </a:p>
        </p:txBody>
      </p:sp>
    </p:spTree>
    <p:extLst>
      <p:ext uri="{BB962C8B-B14F-4D97-AF65-F5344CB8AC3E}">
        <p14:creationId xmlns:p14="http://schemas.microsoft.com/office/powerpoint/2010/main" val="2447242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5841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800" b="1" dirty="0">
                <a:latin typeface="Comic Sans MS" panose="030F0702030302020204" pitchFamily="66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0615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Comic Sans MS" panose="030F0702030302020204" pitchFamily="66" charset="0"/>
              </a:rPr>
              <a:t>Vallás-Hit-Ősi</a:t>
            </a:r>
            <a:r>
              <a:rPr lang="hu-HU" b="1" dirty="0">
                <a:latin typeface="Comic Sans MS" panose="030F0702030302020204" pitchFamily="66" charset="0"/>
              </a:rPr>
              <a:t> bölcsesség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3538736" cy="4497363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hu-HU" sz="2600" dirty="0">
                <a:latin typeface="Comic Sans MS" panose="030F0702030302020204" pitchFamily="66" charset="0"/>
              </a:rPr>
              <a:t>Hit az ősi bölcsességben</a:t>
            </a:r>
          </a:p>
          <a:p>
            <a:pPr>
              <a:lnSpc>
                <a:spcPct val="150000"/>
              </a:lnSpc>
            </a:pPr>
            <a:r>
              <a:rPr lang="hu-HU" sz="2600" dirty="0">
                <a:latin typeface="Comic Sans MS" panose="030F0702030302020204" pitchFamily="66" charset="0"/>
              </a:rPr>
              <a:t>Létezik írott formában</a:t>
            </a:r>
          </a:p>
          <a:p>
            <a:pPr>
              <a:lnSpc>
                <a:spcPct val="150000"/>
              </a:lnSpc>
            </a:pPr>
            <a:r>
              <a:rPr lang="hu-HU" sz="2600" dirty="0">
                <a:latin typeface="Comic Sans MS" panose="030F0702030302020204" pitchFamily="66" charset="0"/>
              </a:rPr>
              <a:t>Az emberek többsége elől rejtve marad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3924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1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Comic Sans MS" panose="030F0702030302020204" pitchFamily="66" charset="0"/>
              </a:rPr>
              <a:t>Vallás-Hit-Ősi</a:t>
            </a:r>
            <a:r>
              <a:rPr lang="hu-HU" b="1" dirty="0">
                <a:latin typeface="Comic Sans MS" panose="030F0702030302020204" pitchFamily="66" charset="0"/>
              </a:rPr>
              <a:t> bölcsesség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dirty="0">
                <a:latin typeface="Comic Sans MS" panose="030F0702030302020204" pitchFamily="66" charset="0"/>
              </a:rPr>
              <a:t>A vallás a kifelé irányuló út</a:t>
            </a:r>
          </a:p>
          <a:p>
            <a:r>
              <a:rPr lang="hu-HU" dirty="0">
                <a:latin typeface="Comic Sans MS" panose="030F0702030302020204" pitchFamily="66" charset="0"/>
              </a:rPr>
              <a:t>A vallási szervezetek mindig is jelentős óriási társadalmi és politikai hatalommal rendelkeztek</a:t>
            </a:r>
          </a:p>
          <a:p>
            <a:r>
              <a:rPr lang="hu-HU" dirty="0">
                <a:latin typeface="Comic Sans MS" panose="030F0702030302020204" pitchFamily="66" charset="0"/>
              </a:rPr>
              <a:t>Művészetek alapja</a:t>
            </a:r>
          </a:p>
          <a:p>
            <a:r>
              <a:rPr lang="hu-HU" dirty="0">
                <a:latin typeface="Comic Sans MS" panose="030F0702030302020204" pitchFamily="66" charset="0"/>
              </a:rPr>
              <a:t>Befolyásolja a mindenkori etikát</a:t>
            </a:r>
          </a:p>
        </p:txBody>
      </p:sp>
    </p:spTree>
    <p:extLst>
      <p:ext uri="{BB962C8B-B14F-4D97-AF65-F5344CB8AC3E}">
        <p14:creationId xmlns:p14="http://schemas.microsoft.com/office/powerpoint/2010/main" val="239782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6935554"/>
              </p:ext>
            </p:extLst>
          </p:nvPr>
        </p:nvGraphicFramePr>
        <p:xfrm>
          <a:off x="107504" y="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283968" y="2492896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Hit</a:t>
            </a:r>
          </a:p>
          <a:p>
            <a:r>
              <a:rPr lang="hu-HU" b="1" dirty="0"/>
              <a:t>Biztonság</a:t>
            </a:r>
          </a:p>
          <a:p>
            <a:r>
              <a:rPr lang="hu-HU" b="1" dirty="0"/>
              <a:t>Visszatükröződés</a:t>
            </a:r>
          </a:p>
          <a:p>
            <a:r>
              <a:rPr lang="hu-HU" b="1" dirty="0"/>
              <a:t>Etika</a:t>
            </a:r>
          </a:p>
          <a:p>
            <a:r>
              <a:rPr lang="hu-HU" b="1" dirty="0"/>
              <a:t>Félelem</a:t>
            </a:r>
          </a:p>
        </p:txBody>
      </p:sp>
    </p:spTree>
    <p:extLst>
      <p:ext uri="{BB962C8B-B14F-4D97-AF65-F5344CB8AC3E}">
        <p14:creationId xmlns:p14="http://schemas.microsoft.com/office/powerpoint/2010/main" val="238853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omic Sans MS" panose="030F0702030302020204" pitchFamily="66" charset="0"/>
              </a:rPr>
              <a:t>A buddhizmus elterjedése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04856" cy="5059911"/>
          </a:xfrm>
        </p:spPr>
      </p:pic>
      <p:sp>
        <p:nvSpPr>
          <p:cNvPr id="5" name="Szövegdoboz 4"/>
          <p:cNvSpPr txBox="1"/>
          <p:nvPr/>
        </p:nvSpPr>
        <p:spPr>
          <a:xfrm>
            <a:off x="6514256" y="625666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omic Sans MS" panose="030F0702030302020204" pitchFamily="66" charset="0"/>
              </a:rPr>
              <a:t>Forrás: </a:t>
            </a:r>
            <a:r>
              <a:rPr lang="hu-HU" b="1" dirty="0" err="1">
                <a:latin typeface="Comic Sans MS" panose="030F0702030302020204" pitchFamily="66" charset="0"/>
              </a:rPr>
              <a:t>Wikipedia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1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A buddhizmus, mint világvallás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Comic Sans MS" panose="030F0702030302020204" pitchFamily="66" charset="0"/>
              </a:rPr>
              <a:t>A buddhisták száma a világon </a:t>
            </a:r>
            <a:r>
              <a:rPr lang="hu-HU" sz="2800" b="1" dirty="0">
                <a:latin typeface="Comic Sans MS" panose="030F0702030302020204" pitchFamily="66" charset="0"/>
              </a:rPr>
              <a:t>230 és 500 millió</a:t>
            </a:r>
            <a:r>
              <a:rPr lang="hu-HU" sz="2800" dirty="0">
                <a:latin typeface="Comic Sans MS" panose="030F0702030302020204" pitchFamily="66" charset="0"/>
              </a:rPr>
              <a:t> között van</a:t>
            </a:r>
          </a:p>
          <a:p>
            <a:r>
              <a:rPr lang="hu-HU" sz="2800" dirty="0">
                <a:latin typeface="Comic Sans MS" panose="030F0702030302020204" pitchFamily="66" charset="0"/>
              </a:rPr>
              <a:t>Magyarországon a gyakorló buddhisták és a buddhizmussal szimpatizálók száma </a:t>
            </a:r>
            <a:r>
              <a:rPr lang="hu-HU" sz="2800" b="1" dirty="0">
                <a:latin typeface="Comic Sans MS" panose="030F0702030302020204" pitchFamily="66" charset="0"/>
              </a:rPr>
              <a:t>5 és 10 ezer </a:t>
            </a:r>
            <a:r>
              <a:rPr lang="hu-HU" sz="2800" dirty="0">
                <a:latin typeface="Comic Sans MS" panose="030F0702030302020204" pitchFamily="66" charset="0"/>
              </a:rPr>
              <a:t>fő között van</a:t>
            </a:r>
          </a:p>
          <a:p>
            <a:r>
              <a:rPr lang="hu-HU" sz="2800" dirty="0">
                <a:latin typeface="Comic Sans MS" panose="030F0702030302020204" pitchFamily="66" charset="0"/>
              </a:rPr>
              <a:t>A buddhista gyakorlat alapja a három  drágaságban való menedékvételen alapszik: </a:t>
            </a:r>
            <a:r>
              <a:rPr lang="hu-HU" sz="2800" b="1" dirty="0" err="1">
                <a:latin typeface="Comic Sans MS" panose="030F0702030302020204" pitchFamily="66" charset="0"/>
              </a:rPr>
              <a:t>Gautama</a:t>
            </a:r>
            <a:r>
              <a:rPr lang="hu-HU" sz="2800" b="1" dirty="0">
                <a:latin typeface="Comic Sans MS" panose="030F0702030302020204" pitchFamily="66" charset="0"/>
              </a:rPr>
              <a:t> Buddha, </a:t>
            </a:r>
            <a:r>
              <a:rPr lang="hu-HU" sz="2800" b="1" dirty="0" err="1">
                <a:latin typeface="Comic Sans MS" panose="030F0702030302020204" pitchFamily="66" charset="0"/>
              </a:rPr>
              <a:t>dharma</a:t>
            </a:r>
            <a:r>
              <a:rPr lang="hu-HU" sz="2800" b="1" dirty="0">
                <a:latin typeface="Comic Sans MS" panose="030F0702030302020204" pitchFamily="66" charset="0"/>
              </a:rPr>
              <a:t>/</a:t>
            </a:r>
            <a:r>
              <a:rPr lang="hu-HU" sz="2800" b="1" dirty="0" err="1">
                <a:latin typeface="Comic Sans MS" panose="030F0702030302020204" pitchFamily="66" charset="0"/>
              </a:rPr>
              <a:t>dhamma</a:t>
            </a:r>
            <a:r>
              <a:rPr lang="hu-HU" sz="2800" b="1" dirty="0">
                <a:latin typeface="Comic Sans MS" panose="030F0702030302020204" pitchFamily="66" charset="0"/>
              </a:rPr>
              <a:t> </a:t>
            </a:r>
            <a:r>
              <a:rPr lang="hu-HU" sz="2800" dirty="0">
                <a:latin typeface="Comic Sans MS" panose="030F0702030302020204" pitchFamily="66" charset="0"/>
              </a:rPr>
              <a:t>(a tanítások) és a </a:t>
            </a:r>
            <a:r>
              <a:rPr lang="hu-HU" sz="2800" b="1" dirty="0" err="1">
                <a:latin typeface="Comic Sans MS" panose="030F0702030302020204" pitchFamily="66" charset="0"/>
              </a:rPr>
              <a:t>szangha</a:t>
            </a:r>
            <a:r>
              <a:rPr lang="hu-HU" sz="2800" b="1" dirty="0">
                <a:latin typeface="Comic Sans MS" panose="030F0702030302020204" pitchFamily="66" charset="0"/>
              </a:rPr>
              <a:t> </a:t>
            </a:r>
            <a:r>
              <a:rPr lang="hu-HU" sz="2800" dirty="0">
                <a:latin typeface="Comic Sans MS" panose="030F0702030302020204" pitchFamily="66" charset="0"/>
              </a:rPr>
              <a:t>(</a:t>
            </a:r>
            <a:r>
              <a:rPr lang="hu-HU" sz="2800" dirty="0" err="1">
                <a:latin typeface="Comic Sans MS" panose="030F0702030302020204" pitchFamily="66" charset="0"/>
              </a:rPr>
              <a:t>a</a:t>
            </a:r>
            <a:r>
              <a:rPr lang="hu-HU" sz="2800" dirty="0">
                <a:latin typeface="Comic Sans MS" panose="030F0702030302020204" pitchFamily="66" charset="0"/>
              </a:rPr>
              <a:t> közösség).</a:t>
            </a:r>
          </a:p>
        </p:txBody>
      </p:sp>
    </p:spTree>
    <p:extLst>
      <p:ext uri="{BB962C8B-B14F-4D97-AF65-F5344CB8AC3E}">
        <p14:creationId xmlns:p14="http://schemas.microsoft.com/office/powerpoint/2010/main" val="148739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omic Sans MS" panose="030F0702030302020204" pitchFamily="66" charset="0"/>
              </a:rPr>
              <a:t>A buddhizmus fő ágai</a:t>
            </a:r>
            <a:endParaRPr lang="hu-HU" sz="4000" dirty="0"/>
          </a:p>
        </p:txBody>
      </p:sp>
      <p:sp>
        <p:nvSpPr>
          <p:cNvPr id="4" name="Ellipszis 3"/>
          <p:cNvSpPr/>
          <p:nvPr/>
        </p:nvSpPr>
        <p:spPr>
          <a:xfrm>
            <a:off x="395536" y="1124744"/>
            <a:ext cx="3456384" cy="2808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HÍNAJÁNA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(„kis út")</a:t>
            </a:r>
            <a:endParaRPr lang="hu-HU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hu-HU" sz="2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u-HU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Théraváda</a:t>
            </a:r>
            <a:endParaRPr lang="hu-HU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211960" y="1351886"/>
            <a:ext cx="4608512" cy="40213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MAHAJÁNA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(„nagy út”)</a:t>
            </a:r>
          </a:p>
          <a:p>
            <a:pPr algn="ctr"/>
            <a:endParaRPr lang="hu-HU" sz="2200" b="1" dirty="0">
              <a:latin typeface="Comic Sans MS" panose="030F0702030302020204" pitchFamily="66" charset="0"/>
            </a:endParaRPr>
          </a:p>
          <a:p>
            <a:pPr lvl="1" algn="ctr"/>
            <a:r>
              <a:rPr lang="hu-H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Zen</a:t>
            </a:r>
          </a:p>
          <a:p>
            <a:pPr lvl="1" algn="ctr"/>
            <a:r>
              <a:rPr lang="hu-HU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Niricsen</a:t>
            </a:r>
            <a:endParaRPr lang="hu-HU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ctr"/>
            <a:r>
              <a:rPr lang="hu-H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Tibeti</a:t>
            </a:r>
          </a:p>
          <a:p>
            <a:pPr lvl="1" algn="ctr"/>
            <a:r>
              <a:rPr lang="hu-HU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Singon</a:t>
            </a:r>
            <a:endParaRPr lang="hu-HU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ctr"/>
            <a:r>
              <a:rPr lang="hu-HU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Tendai</a:t>
            </a:r>
            <a:endParaRPr lang="hu-HU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Átellenes sarkain kerekített téglalap 5"/>
          <p:cNvSpPr/>
          <p:nvPr/>
        </p:nvSpPr>
        <p:spPr>
          <a:xfrm>
            <a:off x="539552" y="4725144"/>
            <a:ext cx="3456384" cy="1584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VADZSRAJÁNA</a:t>
            </a:r>
          </a:p>
          <a:p>
            <a:r>
              <a:rPr lang="hu-H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  („gyémánt út”)</a:t>
            </a:r>
          </a:p>
        </p:txBody>
      </p:sp>
    </p:spTree>
    <p:extLst>
      <p:ext uri="{BB962C8B-B14F-4D97-AF65-F5344CB8AC3E}">
        <p14:creationId xmlns:p14="http://schemas.microsoft.com/office/powerpoint/2010/main" val="118816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Comic Sans MS" panose="030F0702030302020204" pitchFamily="66" charset="0"/>
              </a:rPr>
              <a:t>THÉRAVÁDA</a:t>
            </a:r>
            <a:endParaRPr lang="hu-HU" sz="4000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5435"/>
          </a:xfrm>
        </p:spPr>
        <p:txBody>
          <a:bodyPr anchor="ctr">
            <a:normAutofit fontScale="62500" lnSpcReduction="20000"/>
          </a:bodyPr>
          <a:lstStyle/>
          <a:p>
            <a:r>
              <a:rPr lang="hu-HU" sz="4200" dirty="0">
                <a:latin typeface="Comic Sans MS" panose="030F0702030302020204" pitchFamily="66" charset="0"/>
              </a:rPr>
              <a:t>„Az idősebbek ösvénye”</a:t>
            </a:r>
          </a:p>
          <a:p>
            <a:pPr marL="0" indent="0">
              <a:buNone/>
            </a:pPr>
            <a:endParaRPr lang="hu-HU" dirty="0">
              <a:latin typeface="Comic Sans MS" panose="030F0702030302020204" pitchFamily="66" charset="0"/>
            </a:endParaRPr>
          </a:p>
          <a:p>
            <a:pPr lvl="1">
              <a:lnSpc>
                <a:spcPct val="160000"/>
              </a:lnSpc>
            </a:pPr>
            <a:r>
              <a:rPr lang="hu-HU" sz="3800" dirty="0">
                <a:latin typeface="Comic Sans MS" panose="030F0702030302020204" pitchFamily="66" charset="0"/>
              </a:rPr>
              <a:t>Sri Lanka, </a:t>
            </a:r>
            <a:r>
              <a:rPr lang="hu-HU" sz="3800" dirty="0" err="1">
                <a:latin typeface="Comic Sans MS" panose="030F0702030302020204" pitchFamily="66" charset="0"/>
              </a:rPr>
              <a:t>Myanmar</a:t>
            </a:r>
            <a:r>
              <a:rPr lang="hu-HU" sz="3800" dirty="0">
                <a:latin typeface="Comic Sans MS" panose="030F0702030302020204" pitchFamily="66" charset="0"/>
              </a:rPr>
              <a:t> Thaiföld, Kambodzsa,Laosz </a:t>
            </a:r>
          </a:p>
          <a:p>
            <a:pPr lvl="1">
              <a:lnSpc>
                <a:spcPct val="160000"/>
              </a:lnSpc>
            </a:pPr>
            <a:r>
              <a:rPr lang="hu-HU" sz="3800" dirty="0">
                <a:latin typeface="Comic Sans MS" panose="030F0702030302020204" pitchFamily="66" charset="0"/>
              </a:rPr>
              <a:t>Fiatal férfiak: 1 év szerzetesi élet</a:t>
            </a:r>
          </a:p>
          <a:p>
            <a:pPr lvl="2">
              <a:lnSpc>
                <a:spcPct val="160000"/>
              </a:lnSpc>
            </a:pPr>
            <a:r>
              <a:rPr lang="hu-HU" sz="3800" dirty="0">
                <a:latin typeface="Comic Sans MS" panose="030F0702030302020204" pitchFamily="66" charset="0"/>
              </a:rPr>
              <a:t>Vallási élet megszilárdítása</a:t>
            </a:r>
          </a:p>
          <a:p>
            <a:pPr lvl="2">
              <a:lnSpc>
                <a:spcPct val="160000"/>
              </a:lnSpc>
            </a:pPr>
            <a:r>
              <a:rPr lang="hu-HU" sz="3800" dirty="0">
                <a:latin typeface="Comic Sans MS" panose="030F0702030302020204" pitchFamily="66" charset="0"/>
              </a:rPr>
              <a:t>Beavatás a felnőtt életbe</a:t>
            </a:r>
          </a:p>
          <a:p>
            <a:pPr lvl="1">
              <a:lnSpc>
                <a:spcPct val="160000"/>
              </a:lnSpc>
            </a:pPr>
            <a:r>
              <a:rPr lang="hu-HU" sz="3800" dirty="0">
                <a:latin typeface="Comic Sans MS" panose="030F0702030302020204" pitchFamily="66" charset="0"/>
              </a:rPr>
              <a:t>Négy Nemes Igazság, Nyolcszoros Ösvény, Öt Tiltás</a:t>
            </a:r>
          </a:p>
          <a:p>
            <a:pPr lvl="1">
              <a:lnSpc>
                <a:spcPct val="160000"/>
              </a:lnSpc>
            </a:pPr>
            <a:r>
              <a:rPr lang="hu-HU" sz="3800" dirty="0">
                <a:latin typeface="Comic Sans MS" panose="030F0702030302020204" pitchFamily="66" charset="0"/>
              </a:rPr>
              <a:t>A Páli kánon tanításait használják</a:t>
            </a:r>
          </a:p>
          <a:p>
            <a:pPr marL="914400" lvl="2" indent="0">
              <a:buNone/>
            </a:pPr>
            <a:r>
              <a:rPr lang="hu-HU" dirty="0"/>
              <a:t>		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858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701</Words>
  <Application>Microsoft Office PowerPoint</Application>
  <PresentationFormat>Diavetítés a képernyőre (4:3 oldalarány)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Wingdings</vt:lpstr>
      <vt:lpstr>Office-téma</vt:lpstr>
      <vt:lpstr>A teozófia és a buddhizmus</vt:lpstr>
      <vt:lpstr>Vallás-Hit-Ősi bölcsesség</vt:lpstr>
      <vt:lpstr>Vallás-Hit-Ősi bölcsesség</vt:lpstr>
      <vt:lpstr>Vallás-Hit-Ősi bölcsesség</vt:lpstr>
      <vt:lpstr>PowerPoint-bemutató</vt:lpstr>
      <vt:lpstr>A buddhizmus elterjedése</vt:lpstr>
      <vt:lpstr>A buddhizmus, mint világvallás</vt:lpstr>
      <vt:lpstr>A buddhizmus fő ágai</vt:lpstr>
      <vt:lpstr>THÉRAVÁDA</vt:lpstr>
      <vt:lpstr>MAHAJÁNA</vt:lpstr>
      <vt:lpstr>MAHAJÁNA</vt:lpstr>
      <vt:lpstr>VADZSRAJÁNA</vt:lpstr>
      <vt:lpstr>Buddha élete – születése és korai évei</vt:lpstr>
      <vt:lpstr>Buddha élete – a tanulási fázisok</vt:lpstr>
      <vt:lpstr>Buddha élete – A Tanító</vt:lpstr>
      <vt:lpstr>A Négy Nemes Igazság</vt:lpstr>
      <vt:lpstr>A Nemes Nyolcrétű ösvény</vt:lpstr>
      <vt:lpstr>PowerPoint-bemutató</vt:lpstr>
      <vt:lpstr>Buddha titkos tanításai</vt:lpstr>
      <vt:lpstr>Buddha titkos tanításai</vt:lpstr>
      <vt:lpstr>Buddha titkos tanításai</vt:lpstr>
      <vt:lpstr>A buddhizmus és az ősi bölcsesség</vt:lpstr>
      <vt:lpstr>A buddhizmus és az ősi bölcsesség</vt:lpstr>
      <vt:lpstr>A buddhizmus és az ősi bölcsesség</vt:lpstr>
      <vt:lpstr>A teozófia és a buddhizmus kapcsolata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Teozófia és buddhizmus</dc:title>
  <dc:creator>Dell</dc:creator>
  <cp:lastModifiedBy>János Szabari</cp:lastModifiedBy>
  <cp:revision>76</cp:revision>
  <dcterms:created xsi:type="dcterms:W3CDTF">2019-04-14T15:42:52Z</dcterms:created>
  <dcterms:modified xsi:type="dcterms:W3CDTF">2019-05-25T16:44:00Z</dcterms:modified>
</cp:coreProperties>
</file>