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3B44DF3-DC61-468F-A14D-360A400BE2B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27AE0D-6BAB-4AD5-9D40-82C1541F2BC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C79799D-5317-4261-B4E2-9BA5D090A82D}" type="datetime1">
              <a:rPr lang="hu-HU"/>
              <a:pPr lvl="0"/>
              <a:t>2019. 03. 23.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DB16FF96-DD4F-4F44-80C3-FAE1B82B3E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2DB024BD-9EC4-4578-AB0C-54370020229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804B37-6D9E-42D5-B3D4-CFE5D1A7E58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4180612-DE7C-4363-91E0-F9A4D1FD60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3960207-8B69-4F1A-827A-EE7A4488C73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19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u-H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B3D8D55B-9878-444A-9C4E-BFD003988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9A4B4F3-7F36-46DA-B0A3-ED6BE676A4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0E8178F-A5D8-4167-B91F-C61F8066F51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2AF8B2-F0C5-4DFF-B62B-E3CDDD8A2862}" type="slidenum">
              <a:t>22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57629DA-0698-4679-960C-E9C63988B30F}"/>
              </a:ext>
            </a:extLst>
          </p:cNvPr>
          <p:cNvSpPr/>
          <p:nvPr/>
        </p:nvSpPr>
        <p:spPr>
          <a:xfrm>
            <a:off x="920837" y="1346947"/>
            <a:ext cx="10222992" cy="80686"/>
          </a:xfrm>
          <a:prstGeom prst="rect">
            <a:avLst/>
          </a:prstGeom>
          <a:blipFill>
            <a:blip r:embed="rId2">
              <a:alphaModFix amt="85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6B6177C-116F-41F7-9C6C-1C8AB57820AA}"/>
              </a:ext>
            </a:extLst>
          </p:cNvPr>
          <p:cNvSpPr/>
          <p:nvPr/>
        </p:nvSpPr>
        <p:spPr>
          <a:xfrm>
            <a:off x="920837" y="4299691"/>
            <a:ext cx="10222992" cy="80686"/>
          </a:xfrm>
          <a:prstGeom prst="rect">
            <a:avLst/>
          </a:prstGeom>
          <a:blipFill>
            <a:blip r:embed="rId2">
              <a:alphaModFix amt="85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1A523E8-3B75-4FC5-8B2B-AA6733DAAA86}"/>
              </a:ext>
            </a:extLst>
          </p:cNvPr>
          <p:cNvSpPr/>
          <p:nvPr/>
        </p:nvSpPr>
        <p:spPr>
          <a:xfrm>
            <a:off x="920837" y="1484775"/>
            <a:ext cx="10222992" cy="2743200"/>
          </a:xfrm>
          <a:prstGeom prst="rect">
            <a:avLst/>
          </a:prstGeom>
          <a:blipFill>
            <a:blip r:embed="rId2">
              <a:alphaModFix amt="85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20260B93-69A1-4E68-8296-20B927D946EC}"/>
              </a:ext>
            </a:extLst>
          </p:cNvPr>
          <p:cNvGrpSpPr/>
          <p:nvPr/>
        </p:nvGrpSpPr>
        <p:grpSpPr>
          <a:xfrm>
            <a:off x="9649215" y="4068924"/>
            <a:ext cx="1080903" cy="1080903"/>
            <a:chOff x="9649215" y="4068924"/>
            <a:chExt cx="1080903" cy="1080903"/>
          </a:xfrm>
        </p:grpSpPr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B802DB40-9002-4119-9071-EDC15EDE37A0}"/>
                </a:ext>
              </a:extLst>
            </p:cNvPr>
            <p:cNvSpPr/>
            <p:nvPr/>
          </p:nvSpPr>
          <p:spPr>
            <a:xfrm>
              <a:off x="9649215" y="4068924"/>
              <a:ext cx="1080903" cy="10809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9D713C11-73B8-451C-86D9-252ABAB79497}"/>
                </a:ext>
              </a:extLst>
            </p:cNvPr>
            <p:cNvSpPr/>
            <p:nvPr/>
          </p:nvSpPr>
          <p:spPr>
            <a:xfrm>
              <a:off x="9757306" y="4177015"/>
              <a:ext cx="864720" cy="86472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34C5EF1-C691-407E-9334-AEC1422F73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51560" y="1432224"/>
            <a:ext cx="9966960" cy="303580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96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6D14DE0-5129-42DA-9A47-A874FDB1B1B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1" cy="1069848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A3879EB-2389-48BA-9279-5DE7C6FAE1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A2A51-CBB0-4BE5-A715-40F30E3EBF3A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2242DD-EBD0-4D20-81DA-469A735511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DB3D6D-C239-4D45-B200-036D207D68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592732" y="4289331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05ABA29B-51D3-4AAA-AE4F-194BA1F1C3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37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4197-FE2A-41A6-B405-0A385343DA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0CD59-1F12-46F4-A077-A67B1C1542C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4D496-AD10-44A9-AD85-158FAF7663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2CC573-283B-47EC-8F1C-96D721ECD2FD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EA9B1-400B-46A4-BA85-5E77F7FDF2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98A1-1596-4564-9AFE-EB106D3B76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2CD212-2B6A-49AE-AD2B-CFD529A9E4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8EC44-01D2-4FF3-836D-FEB469F496A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533396"/>
            <a:ext cx="2552703" cy="563880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3BE15-506A-432C-9938-FAD76849E21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66803" y="533396"/>
            <a:ext cx="7505696" cy="56388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9EBFF-A800-47EF-8247-AEC95CF47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55414-AA02-4E58-BBCB-5059BB5D8865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4DFBF-B89E-4EB0-BC30-42BF24B753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7A0C3-85EB-4E58-AEA5-7DEC5674E5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4885C-D7F4-4398-8404-81AD434CAA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5A69-D6FE-4DA0-BFA9-0E38C31BAF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A3B7-5A3D-4BB8-8896-3C007E6817C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BD6E0-C834-4471-B001-B61738ED8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656149-40BE-44E6-A5DA-C34EAE630C62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21591-DD3B-423A-B229-9151FE317D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79A0-5559-4B02-A517-880044F468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24FF75-E285-4D64-BFDB-204B583A5E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14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B0323EF-D8F4-4D1E-BF37-B5621C3C467A}"/>
              </a:ext>
            </a:extLst>
          </p:cNvPr>
          <p:cNvSpPr/>
          <p:nvPr/>
        </p:nvSpPr>
        <p:spPr>
          <a:xfrm>
            <a:off x="0" y="4917990"/>
            <a:ext cx="12191996" cy="1940009"/>
          </a:xfrm>
          <a:prstGeom prst="rect">
            <a:avLst/>
          </a:prstGeom>
          <a:blipFill>
            <a:blip r:embed="rId2">
              <a:alphaModFix amt="85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034123-7372-4B8C-9FB9-800B40857B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7127" y="1225296"/>
            <a:ext cx="9281160" cy="3520439"/>
          </a:xfrm>
        </p:spPr>
        <p:txBody>
          <a:bodyPr/>
          <a:lstStyle>
            <a:lvl1pPr>
              <a:lnSpc>
                <a:spcPct val="80000"/>
              </a:lnSpc>
              <a:defRPr sz="8000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2967A8-27CF-47A0-BDD5-04BF516BEF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8DBBA7-C93B-4EB0-918C-A375AE681E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593668" y="6272783"/>
            <a:ext cx="2644307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2E9C683-21F4-481C-BA9D-76EB129B8024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32EB14-8AE5-446E-AA25-19C09C259C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182709" y="6272783"/>
            <a:ext cx="6327648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D721B54-DB0A-483B-80A2-9BB27E9C8EB7}"/>
              </a:ext>
            </a:extLst>
          </p:cNvPr>
          <p:cNvGrpSpPr/>
          <p:nvPr/>
        </p:nvGrpSpPr>
        <p:grpSpPr>
          <a:xfrm>
            <a:off x="897401" y="2325849"/>
            <a:ext cx="1080903" cy="1080903"/>
            <a:chOff x="897401" y="2325849"/>
            <a:chExt cx="1080903" cy="1080903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10A8EE9-CD2A-430A-B5CD-CDA1057D0D39}"/>
                </a:ext>
              </a:extLst>
            </p:cNvPr>
            <p:cNvSpPr/>
            <p:nvPr/>
          </p:nvSpPr>
          <p:spPr>
            <a:xfrm>
              <a:off x="897401" y="2325849"/>
              <a:ext cx="1080903" cy="10809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67D02AC9-0B5A-42C9-91F8-3F218B9250F3}"/>
                </a:ext>
              </a:extLst>
            </p:cNvPr>
            <p:cNvSpPr/>
            <p:nvPr/>
          </p:nvSpPr>
          <p:spPr>
            <a:xfrm>
              <a:off x="1005492" y="2433940"/>
              <a:ext cx="864720" cy="86472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25402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646AF6-0798-4427-AFB3-E713CEED04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43698" y="2506132"/>
            <a:ext cx="1188299" cy="720327"/>
          </a:xfrm>
        </p:spPr>
        <p:txBody>
          <a:bodyPr/>
          <a:lstStyle>
            <a:lvl1pPr>
              <a:defRPr sz="2800"/>
            </a:lvl1pPr>
          </a:lstStyle>
          <a:p>
            <a:pPr lvl="0"/>
            <a:fld id="{D8371917-29D0-4BD2-B2E1-E3A20D8CC1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0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ADF6-E69C-4DDC-A35B-9AF8BE5BFC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81FA-7580-4511-BA3B-557CAE17F1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2194560"/>
            <a:ext cx="4754880" cy="3977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B342F-132E-4B81-941F-07EDFF164A3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64224" y="2194560"/>
            <a:ext cx="4754880" cy="39776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8CBE5-95C0-4B3D-BD84-5BA2308905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D05D9-E6FA-4C67-A6A9-21710A0331B2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2DDEC-D898-4B8C-9C05-4E56CBC207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00507-FD89-4CDE-99AD-91550068F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DE4BFC-B875-40BA-98CE-1075DCD55F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4473820D-0500-4F14-9371-0FE185D3AE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DACB4-D67D-4C18-B8CA-60A2217488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3" y="2048256"/>
            <a:ext cx="4754880" cy="64008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9E361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9D2F2-50BC-4941-9A59-D9AA84539FD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609D1-FC81-4AD3-89E1-D28A4B9F2A3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</p:spPr>
        <p:txBody>
          <a:bodyPr anchor="ctr"/>
          <a:lstStyle>
            <a:lvl1pPr marL="0" indent="0">
              <a:buNone/>
              <a:defRPr b="1">
                <a:solidFill>
                  <a:srgbClr val="9E361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A5D44-BAE4-473B-8886-12CD9899481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CA231-6332-4363-A0F8-07C072D002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6776B-58FA-451D-BE47-5F0F5AEC1382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AB8DE-B1C4-4738-8318-67190C67C4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B9D29-3B3D-4E9F-B51A-83F50B91DF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B1EF4-80D0-4238-943C-82A2A2AD84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B2F3E88-D8D9-4736-87BB-44B80BE353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521FD-1540-4A1E-A8DD-728806CD09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74E2F-57BF-4FBA-8E96-55FB638302CA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FA98B-53AA-4BAB-8222-FD072FC55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36D77-1452-4012-89F4-09F1DD7A1A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9F02A-1C57-4915-A0A6-E73111F40C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06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0F66C-4039-4811-8842-D3AD51676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6F4CB6-CBAE-42BF-AF33-7BD1C3D99BCD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E4290-6EA8-4301-85CC-6763F5DD68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4D051-E6B0-4216-BD24-394C0332A0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B86A24-AA7F-4820-A328-D0247BF1A9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97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2DA6377-5392-41C4-AD78-6456C1CF8DAC}"/>
              </a:ext>
            </a:extLst>
          </p:cNvPr>
          <p:cNvSpPr/>
          <p:nvPr/>
        </p:nvSpPr>
        <p:spPr>
          <a:xfrm>
            <a:off x="8303739" y="0"/>
            <a:ext cx="3888257" cy="6858000"/>
          </a:xfrm>
          <a:prstGeom prst="rect">
            <a:avLst/>
          </a:prstGeom>
          <a:blipFill>
            <a:blip r:embed="rId2">
              <a:alphaModFix amt="60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D2732F-27E3-4216-895F-A6F5869AED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A9872-0696-4120-AF30-761CBDBF65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85800"/>
            <a:ext cx="6711696" cy="50200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A59CC2-DFF5-453A-806E-F716C32BA97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9E361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34FF71B-CC8F-4485-9861-C92408C8F9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57442D-99C6-43D6-BCD6-865B6CC4F2EB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3075C26-C871-4D1B-ACF0-CDCE6FADF9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EB451AE-BDFF-44FE-9D4A-D517B9E30EA3}"/>
              </a:ext>
            </a:extLst>
          </p:cNvPr>
          <p:cNvGrpSpPr/>
          <p:nvPr/>
        </p:nvGrpSpPr>
        <p:grpSpPr>
          <a:xfrm>
            <a:off x="11401726" y="6229679"/>
            <a:ext cx="457200" cy="457200"/>
            <a:chOff x="11401726" y="6229679"/>
            <a:chExt cx="457200" cy="457200"/>
          </a:xfrm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86370E8F-D179-459B-A974-CC570902B237}"/>
                </a:ext>
              </a:extLst>
            </p:cNvPr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6531B59-D9D6-4796-971D-3C8671DF3CAC}"/>
                </a:ext>
              </a:extLst>
            </p:cNvPr>
            <p:cNvSpPr/>
            <p:nvPr/>
          </p:nvSpPr>
          <p:spPr>
            <a:xfrm>
              <a:off x="11430914" y="6258875"/>
              <a:ext cx="398815" cy="398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B6C4DD8-356B-4475-A025-21886C317A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46BDD-5D26-455B-92BB-4C02F288F0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0BDA9F13-5373-4290-9DD0-A8AECAE0E8C5}"/>
              </a:ext>
            </a:extLst>
          </p:cNvPr>
          <p:cNvSpPr/>
          <p:nvPr/>
        </p:nvSpPr>
        <p:spPr>
          <a:xfrm>
            <a:off x="8303739" y="0"/>
            <a:ext cx="3888257" cy="6858000"/>
          </a:xfrm>
          <a:prstGeom prst="rect">
            <a:avLst/>
          </a:prstGeom>
          <a:blipFill>
            <a:blip r:embed="rId2">
              <a:alphaModFix amt="60000"/>
            </a:blip>
            <a:tile sx="92000" sy="89000" algn="ctr"/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FCB6EA-7C2B-4DCA-AB99-3B5E3DFC4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021A029-02CE-4CDE-81CB-EF8D7F2FF9E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8303739" cy="6858000"/>
          </a:xfrm>
          <a:solidFill>
            <a:srgbClr val="E1E0E0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6D11D84-5353-4505-BBC0-88738F0ADEC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rgbClr val="9E3611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55DA918-DF48-4573-AF03-694EEB555C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C0EC63-D617-45BE-BA36-6E21F709D47F}" type="datetime1">
              <a:rPr lang="en-US"/>
              <a:pPr lvl="0"/>
              <a:t>3/23/2019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C40E3E7-EDBA-454E-A046-82C6AD62037B}"/>
              </a:ext>
            </a:extLst>
          </p:cNvPr>
          <p:cNvGrpSpPr/>
          <p:nvPr/>
        </p:nvGrpSpPr>
        <p:grpSpPr>
          <a:xfrm>
            <a:off x="11401726" y="6229679"/>
            <a:ext cx="457200" cy="457200"/>
            <a:chOff x="11401726" y="6229679"/>
            <a:chExt cx="457200" cy="457200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826BBA00-FCED-42E9-8A39-9910CBC70218}"/>
                </a:ext>
              </a:extLst>
            </p:cNvPr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FB27F91D-9A56-412A-8639-C3741E293F3E}"/>
                </a:ext>
              </a:extLst>
            </p:cNvPr>
            <p:cNvSpPr/>
            <p:nvPr/>
          </p:nvSpPr>
          <p:spPr>
            <a:xfrm>
              <a:off x="11430914" y="6258875"/>
              <a:ext cx="398815" cy="398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4FD9-90CA-4050-8C36-3ECC97C2D1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FC4ACC-29C4-491B-8555-26B974A462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7DEAB-DEDE-46C1-BDD2-7D3A1D49FD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308CE-08C2-4E76-9407-3BE977BD1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2C3AB-846C-4753-891C-BB3B98EA953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964423" y="6272783"/>
            <a:ext cx="3273552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696464"/>
                </a:solidFill>
                <a:uFillTx/>
                <a:latin typeface="Rockwell"/>
              </a:defRPr>
            </a:lvl1pPr>
          </a:lstStyle>
          <a:p>
            <a:pPr lvl="0"/>
            <a:fld id="{23E5AB94-11EC-4A4D-8F25-E34765CB07D5}" type="datetime1">
              <a:rPr lang="en-US"/>
              <a:pPr lvl="0"/>
              <a:t>3/23/2019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E5EF-57FF-497E-95D6-4E282069D6A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088136" y="6272783"/>
            <a:ext cx="632764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100" b="0" i="0" u="none" strike="noStrike" kern="1200" cap="none" spc="0" baseline="0">
                <a:solidFill>
                  <a:srgbClr val="696464"/>
                </a:solidFill>
                <a:uFillTx/>
                <a:latin typeface="Rockwell"/>
              </a:defRPr>
            </a:lvl1pPr>
          </a:lstStyle>
          <a:p>
            <a:pPr lvl="0"/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4285F037-655D-41FF-BA1B-E991F652DC3A}"/>
              </a:ext>
            </a:extLst>
          </p:cNvPr>
          <p:cNvGrpSpPr/>
          <p:nvPr/>
        </p:nvGrpSpPr>
        <p:grpSpPr>
          <a:xfrm>
            <a:off x="11401726" y="6229679"/>
            <a:ext cx="457200" cy="457200"/>
            <a:chOff x="11401726" y="6229679"/>
            <a:chExt cx="457200" cy="457200"/>
          </a:xfrm>
        </p:grpSpPr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DB49CCCE-CEC5-4841-97F4-C8068BF1612A}"/>
                </a:ext>
              </a:extLst>
            </p:cNvPr>
            <p:cNvSpPr/>
            <p:nvPr/>
          </p:nvSpPr>
          <p:spPr>
            <a:xfrm>
              <a:off x="11401726" y="6229679"/>
              <a:ext cx="457200" cy="457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blipFill>
              <a:blip r:embed="rId13">
                <a:alphaModFix/>
              </a:blip>
              <a:tile sx="85486" sy="85825" algn="tl"/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B6C030D-4E74-4D89-B3E7-F3FE3AF2B556}"/>
                </a:ext>
              </a:extLst>
            </p:cNvPr>
            <p:cNvSpPr/>
            <p:nvPr/>
          </p:nvSpPr>
          <p:spPr>
            <a:xfrm>
              <a:off x="11430914" y="6258875"/>
              <a:ext cx="398815" cy="3988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D38F7-1DB2-4742-A453-07B2961F3C2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311128" y="6272783"/>
            <a:ext cx="64008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>
                <a:solidFill>
                  <a:srgbClr val="FFFFFF"/>
                </a:solidFill>
                <a:uFillTx/>
                <a:latin typeface="Rockwell Condensed"/>
              </a:defRPr>
            </a:lvl1pPr>
          </a:lstStyle>
          <a:p>
            <a:pPr lvl="0"/>
            <a:fld id="{A22FBCAF-B958-4C13-9EF0-B808072E3F7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5400" b="0" i="0" u="none" strike="noStrike" kern="1200" cap="all" spc="0" baseline="0">
          <a:solidFill>
            <a:srgbClr val="000000"/>
          </a:solidFill>
          <a:uFillTx/>
          <a:latin typeface="Rockwell Condensed"/>
        </a:defRPr>
      </a:lvl1pPr>
    </p:titleStyle>
    <p:bodyStyle>
      <a:lvl1pPr marL="182880" marR="0" lvl="0" indent="-182880" algn="l" defTabSz="914400" rtl="0" fontAlgn="auto" hangingPunct="1">
        <a:lnSpc>
          <a:spcPct val="90000"/>
        </a:lnSpc>
        <a:spcBef>
          <a:spcPts val="1200"/>
        </a:spcBef>
        <a:spcAft>
          <a:spcPts val="0"/>
        </a:spcAft>
        <a:buClr>
          <a:srgbClr val="9E3611"/>
        </a:buClr>
        <a:buSzPct val="85000"/>
        <a:buFont typeface="Wingdings" pitchFamily="2"/>
        <a:buChar char="§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Rockwell"/>
        </a:defRPr>
      </a:lvl1pPr>
      <a:lvl2pPr marL="457200" marR="0" lvl="1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/>
        <a:buChar char="§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Rockwell"/>
        </a:defRPr>
      </a:lvl2pPr>
      <a:lvl3pPr marL="731520" marR="0" lvl="2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/>
        <a:buChar char="§"/>
        <a:tabLst/>
        <a:defRPr lang="hu-HU" sz="1600" b="0" i="0" u="none" strike="noStrike" kern="1200" cap="none" spc="0" baseline="0">
          <a:solidFill>
            <a:srgbClr val="000000"/>
          </a:solidFill>
          <a:uFillTx/>
          <a:latin typeface="Rockwell"/>
        </a:defRPr>
      </a:lvl3pPr>
      <a:lvl4pPr marL="1005840" marR="0" lvl="3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/>
        <a:buChar char="§"/>
        <a:tabLst/>
        <a:defRPr lang="hu-HU" sz="1600" b="0" i="0" u="none" strike="noStrike" kern="1200" cap="none" spc="0" baseline="0">
          <a:solidFill>
            <a:srgbClr val="000000"/>
          </a:solidFill>
          <a:uFillTx/>
          <a:latin typeface="Rockwell"/>
        </a:defRPr>
      </a:lvl4pPr>
      <a:lvl5pPr marL="1280160" marR="0" lvl="4" indent="-182880" algn="l" defTabSz="914400" rtl="0" fontAlgn="auto" hangingPunct="1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/>
        <a:buChar char="§"/>
        <a:tabLst/>
        <a:defRPr lang="hu-HU" sz="1600" b="0" i="0" u="none" strike="noStrike" kern="1200" cap="none" spc="0" baseline="0">
          <a:solidFill>
            <a:srgbClr val="000000"/>
          </a:solidFill>
          <a:uFillTx/>
          <a:latin typeface="Rockwel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B9B2E6-B224-46BA-8ECD-D356F92887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28463" y="1603720"/>
            <a:ext cx="10193676" cy="2560320"/>
          </a:xfrm>
          <a:solidFill>
            <a:srgbClr val="F8CBAD"/>
          </a:solidFill>
        </p:spPr>
        <p:txBody>
          <a:bodyPr anchorCtr="1"/>
          <a:lstStyle/>
          <a:p>
            <a:pPr lvl="0" algn="ctr"/>
            <a:br>
              <a:rPr lang="hu-HU" sz="4800"/>
            </a:br>
            <a:r>
              <a:rPr lang="hu-HU" sz="4800"/>
              <a:t>Blavatskyné A felső én megtalálásáról </a:t>
            </a:r>
            <a:br>
              <a:rPr lang="hu-HU" sz="4800"/>
            </a:br>
            <a:br>
              <a:rPr lang="hu-HU" sz="4800"/>
            </a:br>
            <a:r>
              <a:rPr lang="hu-HU" sz="4800"/>
              <a:t>– a csend hangja –</a:t>
            </a:r>
            <a:br>
              <a:rPr lang="hu-HU" sz="4800"/>
            </a:br>
            <a:endParaRPr lang="hu-HU" sz="480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D4F50D8-5A7F-4058-A363-6AD29F24B12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9848" y="4837038"/>
            <a:ext cx="7891271" cy="1166189"/>
          </a:xfrm>
        </p:spPr>
        <p:txBody>
          <a:bodyPr/>
          <a:lstStyle/>
          <a:p>
            <a:pPr lvl="0" algn="r">
              <a:lnSpc>
                <a:spcPct val="80000"/>
              </a:lnSpc>
            </a:pPr>
            <a:r>
              <a:rPr lang="hu-HU" sz="2000"/>
              <a:t>Magyar Teozófiai Társulat</a:t>
            </a:r>
          </a:p>
          <a:p>
            <a:pPr lvl="0" algn="r">
              <a:lnSpc>
                <a:spcPct val="80000"/>
              </a:lnSpc>
            </a:pPr>
            <a:r>
              <a:rPr lang="hu-HU" sz="2000"/>
              <a:t>2019. március 23. nyilvános előadás</a:t>
            </a:r>
          </a:p>
          <a:p>
            <a:pPr lvl="0" algn="r">
              <a:lnSpc>
                <a:spcPct val="80000"/>
              </a:lnSpc>
            </a:pPr>
            <a:r>
              <a:rPr lang="hu-HU" sz="2000"/>
              <a:t>Előadó: Nagyiday Adrienne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F155543-263C-4C2A-AB21-94D7C777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88" y="2904984"/>
            <a:ext cx="2012082" cy="29874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D4337D0-8C1D-4CBB-9471-B3143FBC03DE}"/>
              </a:ext>
            </a:extLst>
          </p:cNvPr>
          <p:cNvSpPr/>
          <p:nvPr/>
        </p:nvSpPr>
        <p:spPr>
          <a:xfrm>
            <a:off x="715618" y="543336"/>
            <a:ext cx="10668003" cy="68699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„…amíg tested tétlenné, fejed hideggé, lelked pedig szilárddá és tisztává nem lesz, mint a szikrázó gyémánt, addig belső kamrádba nem hatol e sugárzás, napfénye nem melegíti szívedet, sem ákásha misztikus hangjai nem jutnak a füledhez a kezdő fokon, bármilyen buzgón is figyelsz.”</a:t>
            </a: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</a:rPr>
              <a:t>„Elmerülve abban az Én-ben, amelyből kezdetben kisugároztál…A szikra, amely eltűnt a lángban, a csepp az óceánban… te vagy a cselekvő és a néző, a sugárzó és a sugárzás, a fény a hangban és a hang a fényben.”                         </a:t>
            </a:r>
            <a:r>
              <a:rPr lang="hu-HU" sz="2400" b="1" i="0" u="none" strike="noStrike" kern="1200" cap="none" spc="0" baseline="0">
                <a:solidFill>
                  <a:srgbClr val="1422AC"/>
                </a:solidFill>
                <a:highlight>
                  <a:srgbClr val="FFFF00"/>
                </a:highlight>
                <a:uFillTx/>
                <a:latin typeface="Rockwell"/>
              </a:rPr>
              <a:t>OM TAT SZAT</a:t>
            </a:r>
            <a:endParaRPr lang="hu-HU" sz="2400" b="0" i="0" u="none" strike="noStrike" kern="1200" cap="none" spc="0" baseline="0">
              <a:solidFill>
                <a:srgbClr val="1422AC"/>
              </a:solidFill>
              <a:highlight>
                <a:srgbClr val="FFFF00"/>
              </a:highlight>
              <a:uFillTx/>
              <a:latin typeface="Rockwell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A888EA24-1A90-4BC3-BC32-75F35E33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716" y="2256254"/>
            <a:ext cx="3785798" cy="25840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ép 5">
            <a:extLst>
              <a:ext uri="{FF2B5EF4-FFF2-40B4-BE49-F238E27FC236}">
                <a16:creationId xmlns:a16="http://schemas.microsoft.com/office/drawing/2014/main" id="{067B096A-13A3-4893-B26A-A228BE79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14" y="2256254"/>
            <a:ext cx="2584039" cy="25840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0D03654-D646-4C7C-9F2F-4C2C175F8A3D}"/>
              </a:ext>
            </a:extLst>
          </p:cNvPr>
          <p:cNvSpPr txBox="1"/>
          <p:nvPr/>
        </p:nvSpPr>
        <p:spPr>
          <a:xfrm>
            <a:off x="844064" y="2841671"/>
            <a:ext cx="2996415" cy="923333"/>
          </a:xfrm>
          <a:prstGeom prst="rect">
            <a:avLst/>
          </a:prstGeom>
          <a:gradFill>
            <a:gsLst>
              <a:gs pos="0">
                <a:srgbClr val="FFC746"/>
              </a:gs>
              <a:gs pos="100000">
                <a:srgbClr val="FFC600"/>
              </a:gs>
            </a:gsLst>
            <a:lin ang="5400000"/>
          </a:gradFill>
          <a:ln cap="flat">
            <a:noFill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Vadzsraszattva – Gyémánt-Lélek, a legmagasabb Buddha címe, a 2. Logosz kifejezése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>
            <a:extLst>
              <a:ext uri="{FF2B5EF4-FFF2-40B4-BE49-F238E27FC236}">
                <a16:creationId xmlns:a16="http://schemas.microsoft.com/office/drawing/2014/main" id="{70B88955-6BEB-4F5C-80F1-51FFF425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0" y="56857"/>
            <a:ext cx="10240356" cy="68011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CE3AD4D-19AB-4948-AE87-4A8F0856E0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484632"/>
            <a:ext cx="10518644" cy="1609344"/>
          </a:xfrm>
        </p:spPr>
        <p:txBody>
          <a:bodyPr/>
          <a:lstStyle/>
          <a:p>
            <a:pPr lvl="0"/>
            <a:r>
              <a:rPr lang="hu-HU">
                <a:solidFill>
                  <a:srgbClr val="FFFFFF"/>
                </a:solidFill>
              </a:rPr>
              <a:t>  </a:t>
            </a:r>
            <a:br>
              <a:rPr lang="hu-HU">
                <a:solidFill>
                  <a:srgbClr val="FFFFFF"/>
                </a:solidFill>
              </a:rPr>
            </a:br>
            <a:r>
              <a:rPr lang="hu-HU">
                <a:solidFill>
                  <a:srgbClr val="FFFFFF"/>
                </a:solidFill>
              </a:rPr>
              <a:t>    A két ösvény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A07B54-B79E-436B-97E3-DD1798A072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1CEAE50-CFE4-4D08-AECB-D85718F0E661}"/>
              </a:ext>
            </a:extLst>
          </p:cNvPr>
          <p:cNvSpPr/>
          <p:nvPr/>
        </p:nvSpPr>
        <p:spPr>
          <a:xfrm>
            <a:off x="450570" y="2332158"/>
            <a:ext cx="10893283" cy="3934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„Mit kell tennem, óh tanító, hogy elérjem a bölcsességet?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342900" marR="0" lvl="0" indent="-34290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Symbol" pitchFamily="18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Keresd az ösvényeket, de óh, lanú, szíved legyen tiszta, mielőtt elindulsz ezen az úton. Első lépésed előtt tanulj meg különbséget tenni az igaz és a hamis, a múlandó és az elmúlhatatlan között. Legfőképp pedig tanuld meg megkülönböztetni az agy tanultságát a Lélek Bölcsességétől, a ’szem tanát’ a ’szív tanától’.”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2C61253D-695B-45D4-906B-09E28470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6" y="463445"/>
            <a:ext cx="11416759" cy="29655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1C571CA-2569-4540-8F62-ACAA070907CB}"/>
              </a:ext>
            </a:extLst>
          </p:cNvPr>
          <p:cNvSpPr txBox="1"/>
          <p:nvPr/>
        </p:nvSpPr>
        <p:spPr>
          <a:xfrm>
            <a:off x="633048" y="2115162"/>
            <a:ext cx="10893283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Rockwell" pitchFamily="18"/>
              </a:rPr>
              <a:t>A töredék valójában ahhoz szól, aki már elérte az ösvény tetejét…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Rockwell" pitchFamily="18"/>
              </a:rPr>
              <a:t>A szöveg a jelölt számára újra és újra ismétli a tanítás lényegét kissé más formában.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FFFFFF"/>
              </a:solidFill>
              <a:uFillTx/>
              <a:latin typeface="Rockwell" pitchFamily="1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377ACC-DF4D-47E3-A55C-8129C8B94A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5928" y="365760"/>
            <a:ext cx="10312319" cy="759656"/>
          </a:xfrm>
        </p:spPr>
        <p:txBody>
          <a:bodyPr anchorCtr="1"/>
          <a:lstStyle/>
          <a:p>
            <a:pPr lvl="0" algn="ctr"/>
            <a:r>
              <a:rPr lang="hu-HU" sz="3200">
                <a:solidFill>
                  <a:srgbClr val="FF0000"/>
                </a:solidFill>
              </a:rPr>
              <a:t>ISMÉTLÉS, MERT LÉNYEGES HANGSÚLYOZNI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7B98C8E-0155-4838-A427-108216380A82}"/>
              </a:ext>
            </a:extLst>
          </p:cNvPr>
          <p:cNvSpPr/>
          <p:nvPr/>
        </p:nvSpPr>
        <p:spPr>
          <a:xfrm>
            <a:off x="815928" y="1645920"/>
            <a:ext cx="10494495" cy="58372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„Mert az elme olyan, mint a tükör, összegyűjti a port, mialatt tükröz.”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„Kerüld a tudatlanságot és hasonlóan kerüld az illúziót is. … Saját testedben – érzékeléseid kamrájában – a személytelenben keresd az Örök Embert; ha megtaláltad, tekints belsődbe, Buddha vagy.”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„A szem tana a tömegeké, a szív tana a választottaké.” … 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„Nagy Rosta a szív tanának neve.”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„A lámpa akkor ég fényesen, ha tiszta a kanóc és olaj. Ahhoz, hogy tiszták legyenek, tisztítóra van szükség.”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 Condensed" pitchFamily="18"/>
              <a:ea typeface="Calibri" pitchFamily="34"/>
              <a:cs typeface="Times New Roman" pitchFamily="18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D76CDA1-5670-42A1-8FC8-601D25815EBF}"/>
              </a:ext>
            </a:extLst>
          </p:cNvPr>
          <p:cNvSpPr txBox="1"/>
          <p:nvPr/>
        </p:nvSpPr>
        <p:spPr>
          <a:xfrm>
            <a:off x="9495696" y="604912"/>
            <a:ext cx="1814727" cy="369335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Tisztítás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C1812C-0741-4663-B84B-BFFD36550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9991" y="484632"/>
            <a:ext cx="10298256" cy="275024"/>
          </a:xfrm>
        </p:spPr>
        <p:txBody>
          <a:bodyPr/>
          <a:lstStyle/>
          <a:p>
            <a:pPr lvl="0"/>
            <a:r>
              <a:rPr lang="hu-HU" sz="3600"/>
              <a:t> </a:t>
            </a: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07F86490-B32C-4343-89D4-5D3F087D6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6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4">
            <a:extLst>
              <a:ext uri="{FF2B5EF4-FFF2-40B4-BE49-F238E27FC236}">
                <a16:creationId xmlns:a16="http://schemas.microsoft.com/office/drawing/2014/main" id="{D949AE2E-33ED-47C6-A1A4-4C170E5F61B4}"/>
              </a:ext>
            </a:extLst>
          </p:cNvPr>
          <p:cNvSpPr/>
          <p:nvPr/>
        </p:nvSpPr>
        <p:spPr>
          <a:xfrm>
            <a:off x="604912" y="484632"/>
            <a:ext cx="6147584" cy="56301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„Vess barátságos cselekedeteket és aratni fogod gyümölcseiket.”</a:t>
            </a: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„Tartózkodni akarsz a cselekvéstől? Szabadságát lelked nem ily módon nyeri el. Nirvána eléréséhez az Én ismeretét kell megszerezned, az Én ismerete pedig a szerető cselekedetek gyermeke.”</a:t>
            </a: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„Légy türelmes, jelölt”</a:t>
            </a: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„Légy kitartó”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D7E15C1-C8E9-40F9-92DC-F694B65C1704}"/>
              </a:ext>
            </a:extLst>
          </p:cNvPr>
          <p:cNvSpPr txBox="1"/>
          <p:nvPr/>
        </p:nvSpPr>
        <p:spPr>
          <a:xfrm>
            <a:off x="7258927" y="759656"/>
            <a:ext cx="1519312" cy="923333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Munka…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Kötelezettség teljesítés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9AFA31-FC07-4A1F-A081-8FF5DB9E58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438912"/>
            <a:ext cx="10058400" cy="45720"/>
          </a:xfrm>
        </p:spPr>
        <p:txBody>
          <a:bodyPr/>
          <a:lstStyle/>
          <a:p>
            <a:pPr lvl="0"/>
            <a:r>
              <a:rPr lang="hu-HU" sz="3600"/>
              <a:t>. </a:t>
            </a: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FD0E8443-7354-4CAB-8CDE-FE983FDE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4">
            <a:extLst>
              <a:ext uri="{FF2B5EF4-FFF2-40B4-BE49-F238E27FC236}">
                <a16:creationId xmlns:a16="http://schemas.microsoft.com/office/drawing/2014/main" id="{7A18137A-39B5-43DD-9DED-A4366813539D}"/>
              </a:ext>
            </a:extLst>
          </p:cNvPr>
          <p:cNvSpPr/>
          <p:nvPr/>
        </p:nvSpPr>
        <p:spPr>
          <a:xfrm>
            <a:off x="5317583" y="246183"/>
            <a:ext cx="6527407" cy="66195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„Ha édes békét és nyugalmat akarsz aratni, tanítvány, az érdem magjaival vesd be a jövendő aratások földjét. Fogadd el a születés keserveit.”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2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„Az emberiségért élni az első lépés. A hat dicső erény gyakorlása a második. Aki a Nirmanakaya alázatos öltözetét veszi magára és lemond az Én üdvösségéről, hogy az emberiség megváltását szolgálja…. ez az a titkos ösvény, amelyet a tökéletes Buddhák választottak.”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„A kötelesség kerekét kövesd, amellyel fajodnak, rokonodnak, barátodnak és ellenségednek tartozol.”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767515-D956-4F9F-85D6-FD4D42240F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 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31F251A-6CB3-4B0F-AF03-3C862A2A241E}"/>
              </a:ext>
            </a:extLst>
          </p:cNvPr>
          <p:cNvSpPr/>
          <p:nvPr/>
        </p:nvSpPr>
        <p:spPr>
          <a:xfrm>
            <a:off x="211016" y="261554"/>
            <a:ext cx="6513344" cy="62288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„Mutasd az utat… Keresd azt, aki még nálad is kevesebbet tud, éhen hal … Tanító, remény és vigasz nélkül. Közöld vele a Törvényt.”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„Légy alázatos, ha el akarod érni a bölcsességet.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Légy még alázatosabb, ha ura vagy annak.” 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0" cap="none" spc="0" baseline="0">
                <a:solidFill>
                  <a:srgbClr val="000000"/>
                </a:solidFill>
                <a:uFillTx/>
                <a:latin typeface="Rockwell" pitchFamily="18"/>
              </a:rPr>
              <a:t>Akkor fogjuk a következő lépést megtenni, amikor magunkban kifejlesztettük a szükséges tulajdonságokat és erőket…</a:t>
            </a: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„Egy harcost sem utasítanak vissza, aki önként kész küzdeni… és ha elbukik, akkor sem bukott hiába”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F657BBC8-5DCB-4BF2-99B6-E9EAB3F5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6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8FE7DB-D6B0-40C9-A227-3AB5B46845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438912"/>
            <a:ext cx="10058400" cy="45720"/>
          </a:xfrm>
        </p:spPr>
        <p:txBody>
          <a:bodyPr/>
          <a:lstStyle/>
          <a:p>
            <a:pPr lvl="0"/>
            <a:r>
              <a:rPr lang="hu-HU" sz="3600"/>
              <a:t>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E468582-DAF0-4B6B-9C9E-CFDD77CD7707}"/>
              </a:ext>
            </a:extLst>
          </p:cNvPr>
          <p:cNvSpPr/>
          <p:nvPr/>
        </p:nvSpPr>
        <p:spPr>
          <a:xfrm>
            <a:off x="365760" y="484632"/>
            <a:ext cx="5359792" cy="63610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„Az ösvény egy, de a végén kettős… az egyik vég a rögtöni üdvösség, a másik vég az elhalasztott üdv. Mindkettő az érdem jutalma: a választás a tied…. Az előbbi a célhoz, az utóbbi az önfeláldozáshoz vezet.”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„A második ösvény a lemondás, ezért a szenvedés ösvényének hívják…. szenved és szánja a karmikus kínok alatt sínylődő embereket…. </a:t>
            </a: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Tanuld elkerülni az okokat: de az okozat fodrozódásait, miként a hatalmas szökőár, engedd futni útján.”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5DA95956-BF89-406E-831E-6C5B46ED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2331BC-AB26-42B0-BFF0-15AA9862E3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196943"/>
            <a:ext cx="10058400" cy="84408"/>
          </a:xfrm>
        </p:spPr>
        <p:txBody>
          <a:bodyPr/>
          <a:lstStyle/>
          <a:p>
            <a:pPr lvl="0"/>
            <a:r>
              <a:rPr lang="hu-HU" sz="3600"/>
              <a:t> </a:t>
            </a: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2282D503-21CF-4F85-9CAC-7D920464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4">
            <a:extLst>
              <a:ext uri="{FF2B5EF4-FFF2-40B4-BE49-F238E27FC236}">
                <a16:creationId xmlns:a16="http://schemas.microsoft.com/office/drawing/2014/main" id="{6B3678B7-5079-4B64-B134-1D93A11E5B26}"/>
              </a:ext>
            </a:extLst>
          </p:cNvPr>
          <p:cNvSpPr/>
          <p:nvPr/>
        </p:nvSpPr>
        <p:spPr>
          <a:xfrm>
            <a:off x="5801163" y="478304"/>
            <a:ext cx="5762475" cy="573278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„Aki pratyeka-buddhává lesz, csak saját énjének fogad hűséget. 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A csatában győztes bodhiszattva, bár jutalmát kezében tartja, mégis így szól isteni részvéttel: 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Mások kedvéért e nagy jutalmat elengedem… A világ egyik megváltója ő.”</a:t>
            </a: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„Bármelyiket (bármelyik utat) 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választhatod!”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Rockwell" pitchFamily="18"/>
              </a:rPr>
              <a:t>„OM Vadzsrapani hum!” </a:t>
            </a:r>
            <a:endParaRPr lang="hu-HU" sz="2400" b="0" i="0" u="none" strike="noStrike" kern="1200" cap="none" spc="0" baseline="0">
              <a:solidFill>
                <a:srgbClr val="0070C0"/>
              </a:solidFill>
              <a:highlight>
                <a:srgbClr val="FFFF00"/>
              </a:highlight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537CC6-5E97-4C54-BD45-2D23C17472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A HÉT KAPU </a:t>
            </a: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41645264-31E0-415B-AEC3-24CC3C3A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936" y="182971"/>
            <a:ext cx="7287063" cy="40989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4">
            <a:extLst>
              <a:ext uri="{FF2B5EF4-FFF2-40B4-BE49-F238E27FC236}">
                <a16:creationId xmlns:a16="http://schemas.microsoft.com/office/drawing/2014/main" id="{2A72605B-CCBB-4B94-93AB-C1CB496F8BFB}"/>
              </a:ext>
            </a:extLst>
          </p:cNvPr>
          <p:cNvSpPr/>
          <p:nvPr/>
        </p:nvSpPr>
        <p:spPr>
          <a:xfrm>
            <a:off x="347005" y="2960022"/>
            <a:ext cx="11638675" cy="51975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„Készülj, mert egyedül kell menned. A tanító csak megmutatja az utat. 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Egy ösvény van mindenki számára, de a célba érés módja zarándokok szerint változik.”</a:t>
            </a: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„Ezek a kapuk átvezetik a törekvőt a túlsó partra.”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A4ACD30-4576-4D99-8766-EB983712F1BC}"/>
              </a:ext>
            </a:extLst>
          </p:cNvPr>
          <p:cNvSpPr txBox="1"/>
          <p:nvPr/>
        </p:nvSpPr>
        <p:spPr>
          <a:xfrm>
            <a:off x="675247" y="1955407"/>
            <a:ext cx="3516919" cy="2308320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Nagyon meredek ösvény… (7 élet)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Az erények eléréséről van szó.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Minden kapunál egy nagy hibát kell leküzdeni és megölni.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Vas elhatározás kell ahhoz, hogy kiölje az ember…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Megingathatatlanság!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Ellenkező erény megvalósításával…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3B8069-2C5D-412F-873E-FCD50B8840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Cím, alcím, </a:t>
            </a:r>
            <a:br>
              <a:rPr lang="hu-HU"/>
            </a:br>
            <a:r>
              <a:rPr lang="hu-HU"/>
              <a:t>a mű története</a:t>
            </a:r>
          </a:p>
        </p:txBody>
      </p:sp>
      <p:pic>
        <p:nvPicPr>
          <p:cNvPr id="3" name="Kép 6">
            <a:extLst>
              <a:ext uri="{FF2B5EF4-FFF2-40B4-BE49-F238E27FC236}">
                <a16:creationId xmlns:a16="http://schemas.microsoft.com/office/drawing/2014/main" id="{09BCC2FB-C826-4F19-AECA-D1654215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1" y="2756449"/>
            <a:ext cx="5996141" cy="3934964"/>
          </a:xfrm>
          <a:prstGeom prst="rect">
            <a:avLst/>
          </a:prstGeom>
          <a:noFill/>
          <a:ln w="9528" cap="flat">
            <a:solidFill>
              <a:srgbClr val="DF6C5D"/>
            </a:solidFill>
            <a:prstDash val="solid"/>
            <a:miter/>
          </a:ln>
        </p:spPr>
      </p:pic>
      <p:pic>
        <p:nvPicPr>
          <p:cNvPr id="4" name="Tartalom helye 8">
            <a:extLst>
              <a:ext uri="{FF2B5EF4-FFF2-40B4-BE49-F238E27FC236}">
                <a16:creationId xmlns:a16="http://schemas.microsoft.com/office/drawing/2014/main" id="{B7C4770A-24D2-4A24-8002-E6FCCAA44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4388" y="192636"/>
            <a:ext cx="4854540" cy="6472717"/>
          </a:xfrm>
        </p:spPr>
      </p:pic>
      <p:pic>
        <p:nvPicPr>
          <p:cNvPr id="5" name="Kép 10">
            <a:extLst>
              <a:ext uri="{FF2B5EF4-FFF2-40B4-BE49-F238E27FC236}">
                <a16:creationId xmlns:a16="http://schemas.microsoft.com/office/drawing/2014/main" id="{C4D1AA8D-F329-479E-906D-1CE97B023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787" y="2301051"/>
            <a:ext cx="1821987" cy="2732977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D8BFB6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264FA9-6D8C-4BCC-ADDF-DF0164940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168" y="484632"/>
            <a:ext cx="11211952" cy="1609344"/>
          </a:xfrm>
        </p:spPr>
        <p:txBody>
          <a:bodyPr anchorCtr="1"/>
          <a:lstStyle/>
          <a:p>
            <a:pPr lvl="0" algn="ctr"/>
            <a:r>
              <a:rPr lang="hu-HU" sz="2900" b="1">
                <a:latin typeface="Rockwell" pitchFamily="18"/>
              </a:rPr>
              <a:t>„Saját árnyékod az, az ösvényen kívül, amint bűneid sötétjére vetődik.”</a:t>
            </a:r>
            <a:br>
              <a:rPr lang="hu-HU" sz="4400"/>
            </a:br>
            <a:endParaRPr lang="hu-HU" sz="440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62883382-9D5D-4D5F-A4B1-49ACD3D6B053}"/>
              </a:ext>
            </a:extLst>
          </p:cNvPr>
          <p:cNvSpPr/>
          <p:nvPr/>
        </p:nvSpPr>
        <p:spPr>
          <a:xfrm>
            <a:off x="182880" y="1786600"/>
            <a:ext cx="11704320" cy="4478859"/>
          </a:xfrm>
          <a:prstGeom prst="rect">
            <a:avLst/>
          </a:prstGeom>
          <a:solidFill>
            <a:srgbClr val="FBE5D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A kapuk kulcsai:</a:t>
            </a:r>
          </a:p>
          <a:p>
            <a:pPr marL="342900" marR="0" lvl="0" indent="-342900" algn="l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Dána, a könyörületesség és a halhatatlan szeretet kulcsa</a:t>
            </a:r>
          </a:p>
          <a:p>
            <a:pPr marL="342900" marR="0" lvl="0" indent="-342900" algn="l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Shila, az összhang kulcsa szóban és tettben</a:t>
            </a:r>
          </a:p>
          <a:p>
            <a:pPr marL="342900" marR="0" lvl="0" indent="-342900" algn="l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Ksánti, a szelíd türelem, amelyet semmi nem zavarhat meg.</a:t>
            </a:r>
          </a:p>
          <a:p>
            <a:pPr marL="342900" marR="0" lvl="0" indent="-342900" algn="l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Vairagya (virága) közöny az örömmel és fájdalommal szemben, az illúzió legyőzése, csak az igazság látása.</a:t>
            </a:r>
          </a:p>
          <a:p>
            <a:pPr marL="342900" marR="0" lvl="0" indent="-342900" algn="l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/>
              <a:buAutoNum type="arabicParenR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Virja, a rendületlen energia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6.)  Dhjána (meditációval elért bölcsesség), amely elvezet az örök szat birodalma és annak szűntelen szemlélete felé.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7.)  Prádzsnya, kulcs ahhoz, ami az emberből Istent teremt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  <p:pic>
        <p:nvPicPr>
          <p:cNvPr id="4" name="Kép 6">
            <a:extLst>
              <a:ext uri="{FF2B5EF4-FFF2-40B4-BE49-F238E27FC236}">
                <a16:creationId xmlns:a16="http://schemas.microsoft.com/office/drawing/2014/main" id="{5E9124F3-F80B-4434-96B7-38B3C1907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24" y="1389842"/>
            <a:ext cx="3428972" cy="22818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2CE849-543F-4A2F-A9D1-F2B9949EA1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476761F0-1FA3-48E1-9F53-2FCB042E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6" y="0"/>
            <a:ext cx="10453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2">
            <a:extLst>
              <a:ext uri="{FF2B5EF4-FFF2-40B4-BE49-F238E27FC236}">
                <a16:creationId xmlns:a16="http://schemas.microsoft.com/office/drawing/2014/main" id="{0ACEE950-00C4-4225-A27C-80EF976D40F0}"/>
              </a:ext>
            </a:extLst>
          </p:cNvPr>
          <p:cNvSpPr/>
          <p:nvPr/>
        </p:nvSpPr>
        <p:spPr>
          <a:xfrm>
            <a:off x="675247" y="2338056"/>
            <a:ext cx="10311615" cy="33176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FFFFFF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„Ne válaszd el létedet a Léttől és a többiektől… hanem egyesítsd a tengert a cseppel és a cseppet a tengerrel. Így teljes összhangban leszel minden élővel. Szeresd az embereket, mint tanulótársaidat, mint ugyanazon tanító növendékeit, mint közös édesanya gyermekeit.”</a:t>
            </a: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„Egybehangoltad-e szívedet és elmédet az egész emberiség nagy szívével és elméjével?”</a:t>
            </a: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E01977C-0471-451E-8EE5-C2E8E24CA7B4}"/>
              </a:ext>
            </a:extLst>
          </p:cNvPr>
          <p:cNvSpPr txBox="1"/>
          <p:nvPr/>
        </p:nvSpPr>
        <p:spPr>
          <a:xfrm>
            <a:off x="1069848" y="253215"/>
            <a:ext cx="3811639" cy="646334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 teljes, tökéletes EGYSÉG eszméje, amit meg kell valósítani.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3D9751-41B9-4168-B9E7-33D127A3E9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639375"/>
            <a:ext cx="10058400" cy="668920"/>
          </a:xfrm>
        </p:spPr>
        <p:txBody>
          <a:bodyPr/>
          <a:lstStyle/>
          <a:p>
            <a:pPr lvl="0"/>
            <a:r>
              <a:rPr lang="hu-HU" sz="4900">
                <a:solidFill>
                  <a:srgbClr val="0070C0"/>
                </a:solidFill>
              </a:rPr>
              <a:t>   Ismerd meg </a:t>
            </a:r>
            <a:br>
              <a:rPr lang="hu-HU" sz="4900">
                <a:solidFill>
                  <a:srgbClr val="0070C0"/>
                </a:solidFill>
              </a:rPr>
            </a:br>
            <a:r>
              <a:rPr lang="hu-HU" sz="4900">
                <a:solidFill>
                  <a:srgbClr val="0070C0"/>
                </a:solidFill>
              </a:rPr>
              <a:t> utad kelepcéit!”</a:t>
            </a: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6874A057-DBC5-457E-9736-D14EEB84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6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4">
            <a:extLst>
              <a:ext uri="{FF2B5EF4-FFF2-40B4-BE49-F238E27FC236}">
                <a16:creationId xmlns:a16="http://schemas.microsoft.com/office/drawing/2014/main" id="{33ACB902-6D08-4F57-A2FD-E3E8BFC3E973}"/>
              </a:ext>
            </a:extLst>
          </p:cNvPr>
          <p:cNvSpPr/>
          <p:nvPr/>
        </p:nvSpPr>
        <p:spPr>
          <a:xfrm>
            <a:off x="337623" y="3587264"/>
            <a:ext cx="6400800" cy="28571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„Keményítsd meg lelkedet éned csapdáival szemben, szerezd meg neki a Gyémánt lélek nevet.”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53F1F73-E08A-4402-BA8F-B81DFD58CF02}"/>
              </a:ext>
            </a:extLst>
          </p:cNvPr>
          <p:cNvSpPr txBox="1"/>
          <p:nvPr/>
        </p:nvSpPr>
        <p:spPr>
          <a:xfrm>
            <a:off x="337623" y="1702192"/>
            <a:ext cx="6400800" cy="2585319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1.) elmúló lelkesedés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2.) félelem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3.) idegesség, nyugtalanság, görcsösség, önzés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4.) kísértések („10 ezer kelepce”): szenvedély, vágy, gonoszság, lustaság, gőg, kétely, kívánság, ámítás, tudatlanság stb.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5.) energia, akaraterő elvesztése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6.) belső – már nincsenek jó kifejezéseink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7.) belső  - már az elkülönülés illúziója megszűnt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87A8E-3E11-49A3-822D-1717062E35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9831" y="699241"/>
            <a:ext cx="10058400" cy="1609344"/>
          </a:xfrm>
        </p:spPr>
        <p:txBody>
          <a:bodyPr/>
          <a:lstStyle/>
          <a:p>
            <a:pPr lvl="0"/>
            <a:r>
              <a:rPr lang="hu-HU"/>
              <a:t>Aki átkelt a folyamon</a:t>
            </a:r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FA191049-5154-456E-879A-CF5129A5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8" y="-240286"/>
            <a:ext cx="10925909" cy="73385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5">
            <a:extLst>
              <a:ext uri="{FF2B5EF4-FFF2-40B4-BE49-F238E27FC236}">
                <a16:creationId xmlns:a16="http://schemas.microsoft.com/office/drawing/2014/main" id="{7AD8AC37-1211-4A56-B893-81BF5F94EE2A}"/>
              </a:ext>
            </a:extLst>
          </p:cNvPr>
          <p:cNvSpPr/>
          <p:nvPr/>
        </p:nvSpPr>
        <p:spPr>
          <a:xfrm>
            <a:off x="534576" y="239152"/>
            <a:ext cx="11024381" cy="59379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„Ki kell árasztanod a megszerzett fényt…mindhárom világ területére…” (fizikai, asztrális, szellemi)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„Önmagadat az emberek hálája és elismerése nélkül a jövendő kalpák átélésére ítélve, beépítve a Védő Falba, mint kő a többi kő között – ez a jövőd, ha a hetedik kapun áthaladtál.”</a:t>
            </a: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70C0"/>
                </a:solidFill>
                <a:uFillTx/>
                <a:latin typeface="Rockwell" pitchFamily="18"/>
              </a:rPr>
              <a:t>„Átkeltél a folyamon, bodhiszattva vagy”</a:t>
            </a:r>
            <a:endParaRPr lang="hu-HU" sz="2400" b="0" i="0" u="none" strike="noStrike" kern="1200" cap="none" spc="0" baseline="0">
              <a:solidFill>
                <a:srgbClr val="0070C0"/>
              </a:solidFill>
              <a:uFillTx/>
              <a:latin typeface="Rockwell" pitchFamily="18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BAF7FFD-8A00-48C6-A02A-1B0B839DFFA0}"/>
              </a:ext>
            </a:extLst>
          </p:cNvPr>
          <p:cNvSpPr txBox="1"/>
          <p:nvPr/>
        </p:nvSpPr>
        <p:spPr>
          <a:xfrm>
            <a:off x="781665" y="3937817"/>
            <a:ext cx="1755053" cy="1200332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 köntös: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Nirmanakaya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Szambogakaya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Dharmakaya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F00568-B8B4-4C8D-8CEB-645851A2B4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hu-HU" sz="3600"/>
            </a:br>
            <a:br>
              <a:rPr lang="hu-HU" sz="3600"/>
            </a:br>
            <a:endParaRPr lang="hu-HU" sz="3600"/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76182F08-AC8F-4126-B90F-64DAAD0C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8" y="76645"/>
            <a:ext cx="10555934" cy="67813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églalap 2">
            <a:extLst>
              <a:ext uri="{FF2B5EF4-FFF2-40B4-BE49-F238E27FC236}">
                <a16:creationId xmlns:a16="http://schemas.microsoft.com/office/drawing/2014/main" id="{5C8EB740-8D8A-4573-B291-1ED6C9B4BC30}"/>
              </a:ext>
            </a:extLst>
          </p:cNvPr>
          <p:cNvSpPr/>
          <p:nvPr/>
        </p:nvSpPr>
        <p:spPr>
          <a:xfrm>
            <a:off x="436095" y="2489984"/>
            <a:ext cx="9903656" cy="372768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„Ha </a:t>
            </a: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tathágata akarsz lenni, kövesd elődeid nyomdokát és maradj önzetlen a vég nélküli végig.</a:t>
            </a: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FFFF"/>
                </a:solidFill>
                <a:uFillTx/>
                <a:latin typeface="Rockwell" pitchFamily="18"/>
                <a:ea typeface="Calibri" pitchFamily="34"/>
                <a:cs typeface="Times New Roman" pitchFamily="18"/>
              </a:rPr>
              <a:t>Megvilágosodtál, válaszd meg utadat.”</a:t>
            </a:r>
            <a:endParaRPr lang="hu-HU" sz="2400" b="0" i="0" u="none" strike="noStrike" kern="1200" cap="none" spc="0" baseline="0">
              <a:solidFill>
                <a:srgbClr val="FFFFFF"/>
              </a:solidFill>
              <a:uFillTx/>
              <a:latin typeface="Rockwell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Rockwell" pitchFamily="18"/>
                <a:ea typeface="Calibri" pitchFamily="34"/>
                <a:cs typeface="Times New Roman" pitchFamily="18"/>
              </a:rPr>
              <a:t>„Béke minden létezőnek!” </a:t>
            </a:r>
            <a:endParaRPr lang="hu-HU" sz="2400" b="0" i="0" u="none" strike="noStrike" kern="1200" cap="none" spc="0" baseline="0">
              <a:solidFill>
                <a:srgbClr val="000000"/>
              </a:solidFill>
              <a:highlight>
                <a:srgbClr val="FFFF00"/>
              </a:highlight>
              <a:uFillTx/>
              <a:latin typeface="Rockwell" pitchFamily="18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49BAE6-F37A-4C7F-922D-366179DA9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482775"/>
          </a:xfrm>
        </p:spPr>
        <p:txBody>
          <a:bodyPr/>
          <a:lstStyle/>
          <a:p>
            <a:pPr lvl="0"/>
            <a:r>
              <a:rPr lang="hu-HU" sz="3200"/>
              <a:t>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D76011-4CAF-4829-8CD6-724B761482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7705" y="675860"/>
            <a:ext cx="5685181" cy="549633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u-HU" sz="3900"/>
              <a:t>1. töredék:  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hu-HU" sz="3900"/>
              <a:t>  A Csend hangja</a:t>
            </a:r>
          </a:p>
          <a:p>
            <a:pPr lvl="0">
              <a:lnSpc>
                <a:spcPct val="80000"/>
              </a:lnSpc>
            </a:pPr>
            <a:r>
              <a:rPr lang="hu-HU" sz="3900"/>
              <a:t>2. töredék: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3900"/>
              <a:t>        A két ösvény</a:t>
            </a:r>
          </a:p>
          <a:p>
            <a:pPr lvl="0">
              <a:lnSpc>
                <a:spcPct val="80000"/>
              </a:lnSpc>
            </a:pPr>
            <a:r>
              <a:rPr lang="hu-HU" sz="3900"/>
              <a:t>3. töredék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3900"/>
              <a:t>        A hét kapu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5400"/>
              <a:t>   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hu-HU" sz="5400"/>
              <a:t>HANGSÚLYOK</a:t>
            </a:r>
          </a:p>
          <a:p>
            <a:pPr lvl="0">
              <a:lnSpc>
                <a:spcPct val="80000"/>
              </a:lnSpc>
            </a:pPr>
            <a:endParaRPr lang="hu-HU"/>
          </a:p>
        </p:txBody>
      </p:sp>
      <p:pic>
        <p:nvPicPr>
          <p:cNvPr id="4" name="Kép 5">
            <a:extLst>
              <a:ext uri="{FF2B5EF4-FFF2-40B4-BE49-F238E27FC236}">
                <a16:creationId xmlns:a16="http://schemas.microsoft.com/office/drawing/2014/main" id="{4B0CF5E6-8EC2-4D17-A453-F2CE1EA7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99" y="172282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B3D657-0E6C-45B6-A4C3-ADFA819CA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36776"/>
          </a:xfrm>
        </p:spPr>
        <p:txBody>
          <a:bodyPr/>
          <a:lstStyle/>
          <a:p>
            <a:pPr lvl="0"/>
            <a:r>
              <a:rPr lang="hu-HU"/>
              <a:t>A Csend hangja</a:t>
            </a:r>
            <a:br>
              <a:rPr lang="hu-HU"/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29E317-DEF6-42D1-A6CB-770FCFCA12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5760" y="1294223"/>
            <a:ext cx="11150376" cy="5563776"/>
          </a:xfrm>
        </p:spPr>
        <p:txBody>
          <a:bodyPr/>
          <a:lstStyle/>
          <a:p>
            <a:pPr lvl="0" algn="just">
              <a:lnSpc>
                <a:spcPct val="80000"/>
              </a:lnSpc>
            </a:pPr>
            <a:r>
              <a:rPr lang="hu-HU" sz="2400" b="1">
                <a:solidFill>
                  <a:srgbClr val="1422AC"/>
                </a:solidFill>
              </a:rPr>
              <a:t>„A következő tanítások azoknak szólnak, akik az alacsonyabb iddhik veszélyeit nem ismerik.”</a:t>
            </a:r>
            <a:endParaRPr lang="hu-HU" sz="2400">
              <a:solidFill>
                <a:srgbClr val="1422AC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hu-HU" sz="2400"/>
              <a:t>   SZIDDHIK ÉS FAJTÁIK, A SZIDDHIK ELÉRÉSE</a:t>
            </a:r>
          </a:p>
          <a:p>
            <a:pPr marL="0" lvl="0" indent="0">
              <a:lnSpc>
                <a:spcPct val="80000"/>
              </a:lnSpc>
              <a:buNone/>
            </a:pPr>
            <a:endParaRPr lang="hu-HU" sz="2400"/>
          </a:p>
          <a:p>
            <a:pPr lvl="0">
              <a:lnSpc>
                <a:spcPct val="80000"/>
              </a:lnSpc>
            </a:pPr>
            <a:r>
              <a:rPr lang="hu-HU" b="1">
                <a:solidFill>
                  <a:srgbClr val="1422AC"/>
                </a:solidFill>
              </a:rPr>
              <a:t>„</a:t>
            </a:r>
            <a:r>
              <a:rPr lang="hu-HU" sz="2400" b="1">
                <a:solidFill>
                  <a:srgbClr val="1422AC"/>
                </a:solidFill>
              </a:rPr>
              <a:t>Aki Náda hangját, a hangtalan hangot </a:t>
            </a:r>
            <a:r>
              <a:rPr lang="hu-HU" sz="2400">
                <a:solidFill>
                  <a:srgbClr val="C00000"/>
                </a:solidFill>
              </a:rPr>
              <a:t>/ez a Csend hangja, a szellemi hang szava/</a:t>
            </a:r>
            <a:r>
              <a:rPr lang="hu-HU" sz="2400" b="1">
                <a:solidFill>
                  <a:srgbClr val="C00000"/>
                </a:solidFill>
              </a:rPr>
              <a:t> </a:t>
            </a:r>
            <a:r>
              <a:rPr lang="hu-HU" sz="2400" b="1">
                <a:solidFill>
                  <a:srgbClr val="1422AC"/>
                </a:solidFill>
              </a:rPr>
              <a:t>hallani és megérteni akarja, annak tanulmányoznia kell dharana természetét.”</a:t>
            </a:r>
            <a:endParaRPr lang="hu-HU" sz="2400">
              <a:solidFill>
                <a:srgbClr val="1422AC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hu-HU" sz="2400"/>
              <a:t>  DHARANA  - - - KONCENTRÁCIÓ – MEDITÁCIÓ - KONTEMPLÁCIÓ</a:t>
            </a:r>
          </a:p>
          <a:p>
            <a:pPr marL="0" lvl="0" indent="0">
              <a:lnSpc>
                <a:spcPct val="80000"/>
              </a:lnSpc>
              <a:buNone/>
            </a:pPr>
            <a:endParaRPr lang="hu-HU"/>
          </a:p>
          <a:p>
            <a:pPr lvl="0">
              <a:lnSpc>
                <a:spcPct val="80000"/>
              </a:lnSpc>
            </a:pPr>
            <a:r>
              <a:rPr lang="hu-HU" b="1">
                <a:solidFill>
                  <a:srgbClr val="1422AC"/>
                </a:solidFill>
              </a:rPr>
              <a:t> </a:t>
            </a:r>
            <a:r>
              <a:rPr lang="hu-HU" sz="2400" b="1">
                <a:solidFill>
                  <a:srgbClr val="1422AC"/>
                </a:solidFill>
              </a:rPr>
              <a:t>„Az elme a valóság gyilkosa. A tanítvány ölje meg a gyilkost.”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400" b="1">
                <a:solidFill>
                  <a:srgbClr val="1422AC"/>
                </a:solidFill>
              </a:rPr>
              <a:t> </a:t>
            </a:r>
            <a:r>
              <a:rPr lang="hu-HU" sz="2400"/>
              <a:t>ÖRVÉNYEK, ELŐÍTÉLETEK, TÉVEDÉSEK LEGYŐZÉSE…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400"/>
              <a:t> ANTAKHARANA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u-HU" sz="2400"/>
              <a:t> ILLÚZIÓK ÉS AZ 5 AKADÁLY (mik ezek?)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3FF6C-0667-4D37-BB3F-5C4C83A10E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 </a:t>
            </a:r>
          </a:p>
        </p:txBody>
      </p:sp>
      <p:pic>
        <p:nvPicPr>
          <p:cNvPr id="3" name="Tartalom helye 4">
            <a:extLst>
              <a:ext uri="{FF2B5EF4-FFF2-40B4-BE49-F238E27FC236}">
                <a16:creationId xmlns:a16="http://schemas.microsoft.com/office/drawing/2014/main" id="{C190702D-4CA8-4C97-8B0B-24C26F764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7718" y="0"/>
            <a:ext cx="5143499" cy="6858000"/>
          </a:xfrm>
        </p:spPr>
      </p:pic>
      <p:sp>
        <p:nvSpPr>
          <p:cNvPr id="4" name="Téglalap 5">
            <a:extLst>
              <a:ext uri="{FF2B5EF4-FFF2-40B4-BE49-F238E27FC236}">
                <a16:creationId xmlns:a16="http://schemas.microsoft.com/office/drawing/2014/main" id="{66BCFB98-F085-43E0-BC3D-0717B793F05E}"/>
              </a:ext>
            </a:extLst>
          </p:cNvPr>
          <p:cNvSpPr/>
          <p:nvPr/>
        </p:nvSpPr>
        <p:spPr>
          <a:xfrm>
            <a:off x="132523" y="265047"/>
            <a:ext cx="5955194" cy="733168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„…ha megszűnik hallani a sokat, akkor meghallhatja az Egyet”</a:t>
            </a: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</a:rPr>
              <a:t>„Mielőtt a lélek látna, el kell érnie a belső összhangot és a test szemének vaknak kell lennie minden érzékcsalódással (illúzióval) szemben.” „Mielőtt a lélek hallana…süketté kell válnia.”)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l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Rockwell"/>
            </a:endParaRP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FF00FF"/>
                </a:solidFill>
                <a:uFillTx/>
                <a:latin typeface="Rockwell"/>
              </a:rPr>
              <a:t>Mindig van egy magasabb Csend hangja…</a:t>
            </a:r>
            <a:endParaRPr lang="hu-HU" sz="2400" b="0" i="0" u="none" strike="noStrike" kern="1200" cap="none" spc="0" baseline="0">
              <a:solidFill>
                <a:srgbClr val="FF00FF"/>
              </a:solidFill>
              <a:uFillTx/>
              <a:latin typeface="Rockwell"/>
            </a:endParaRPr>
          </a:p>
          <a:p>
            <a:pPr marL="0" marR="0" lvl="0" indent="0" algn="l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</a:rPr>
              <a:t>„Ha nyiladozó lelked a világ zajára hallgat…”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l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Times New Roman" pitchFamily="18"/>
              <a:ea typeface="Calibri" pitchFamily="34"/>
              <a:cs typeface="Times New Roman" pitchFamily="18"/>
            </a:endParaRPr>
          </a:p>
          <a:p>
            <a:pPr marL="0" marR="0" lvl="0" indent="0" algn="l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A9F31B-3D04-4A75-A41C-A7FFDD2902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.</a:t>
            </a:r>
            <a:br>
              <a:rPr lang="hu-HU"/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AC7AD-1E86-4BF8-A940-FB23E127728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12908" y="583094"/>
            <a:ext cx="6142280" cy="5589105"/>
          </a:xfrm>
        </p:spPr>
        <p:txBody>
          <a:bodyPr/>
          <a:lstStyle/>
          <a:p>
            <a:pPr lvl="0" algn="just"/>
            <a:endParaRPr lang="hu-HU" sz="2400" b="1">
              <a:solidFill>
                <a:srgbClr val="1422AC"/>
              </a:solidFill>
            </a:endParaRPr>
          </a:p>
          <a:p>
            <a:pPr lvl="0" algn="just"/>
            <a:r>
              <a:rPr lang="hu-HU" sz="2400" b="1">
                <a:solidFill>
                  <a:srgbClr val="1422AC"/>
                </a:solidFill>
              </a:rPr>
              <a:t>„A nagy Törvény így szól, ahhoz, hogy a Minden-Én ismerője lehess, előbb az Én ismerője légy.”</a:t>
            </a:r>
            <a:endParaRPr lang="hu-HU" sz="2400">
              <a:solidFill>
                <a:srgbClr val="1422AC"/>
              </a:solidFill>
            </a:endParaRPr>
          </a:p>
          <a:p>
            <a:pPr lvl="0"/>
            <a:endParaRPr lang="hu-HU"/>
          </a:p>
          <a:p>
            <a:pPr marL="0" lvl="0" indent="0">
              <a:buNone/>
            </a:pPr>
            <a:endParaRPr lang="hu-HU"/>
          </a:p>
          <a:p>
            <a:pPr lvl="0" algn="just"/>
            <a:r>
              <a:rPr lang="hu-HU" sz="2400" b="1">
                <a:solidFill>
                  <a:srgbClr val="1422AC"/>
                </a:solidFill>
              </a:rPr>
              <a:t>„És akkor majd megpihenhetsz a Nagy Madár </a:t>
            </a:r>
            <a:r>
              <a:rPr lang="hu-HU" sz="2400">
                <a:solidFill>
                  <a:srgbClr val="C00000"/>
                </a:solidFill>
              </a:rPr>
              <a:t>(Kála-Hamsa)</a:t>
            </a:r>
            <a:r>
              <a:rPr lang="hu-HU" sz="2400">
                <a:solidFill>
                  <a:srgbClr val="1422AC"/>
                </a:solidFill>
              </a:rPr>
              <a:t> </a:t>
            </a:r>
            <a:r>
              <a:rPr lang="hu-HU" sz="2400" b="1">
                <a:solidFill>
                  <a:srgbClr val="1422AC"/>
                </a:solidFill>
              </a:rPr>
              <a:t>szárnyai között. Édes a pihenés annak szárnyai között, amely sem nem született, sem meg nem hal, de AUM örökkévaló</a:t>
            </a:r>
            <a:r>
              <a:rPr lang="hu-HU" sz="2400">
                <a:solidFill>
                  <a:srgbClr val="1422AC"/>
                </a:solidFill>
              </a:rPr>
              <a:t> </a:t>
            </a:r>
            <a:r>
              <a:rPr lang="hu-HU" sz="2400" b="1">
                <a:solidFill>
                  <a:srgbClr val="1422AC"/>
                </a:solidFill>
              </a:rPr>
              <a:t>korszakokon át.”…  „Ha tudni akarsz, ülj az Élet-madár hátára.”</a:t>
            </a:r>
            <a:endParaRPr lang="hu-HU" sz="2400">
              <a:solidFill>
                <a:srgbClr val="1422AC"/>
              </a:solidFill>
            </a:endParaRPr>
          </a:p>
          <a:p>
            <a:pPr lvl="0"/>
            <a:endParaRPr lang="hu-HU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1F175B08-48B2-4492-8991-E2B49FC3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8344" cy="68911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ABA87D-6833-4E7C-9A25-F07852D525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A HÁROM CSARNOK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0D5D392-2506-46EF-8E21-BC56DCAC22E2}"/>
              </a:ext>
            </a:extLst>
          </p:cNvPr>
          <p:cNvSpPr/>
          <p:nvPr/>
        </p:nvSpPr>
        <p:spPr>
          <a:xfrm>
            <a:off x="119274" y="2370956"/>
            <a:ext cx="6929231" cy="3372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„Három csarnokon át vezet az út…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az első csarnok neve Tudatlanság – Avidya, </a:t>
            </a: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a második csarnok neve a Tanulás csarnoka, </a:t>
            </a: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a harmadik csarnok neve: Bölcsesség…”</a:t>
            </a: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„… vesd le az illúzió sötét ruháit”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„…szorosan zárd el érzékeidet”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DF808E91-17E8-4427-B02C-9A861B387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96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8B137E-6D54-4AC0-B3F4-077C0B78654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/>
              <a:t>.</a:t>
            </a:r>
            <a:br>
              <a:rPr lang="hu-HU"/>
            </a:br>
            <a:endParaRPr 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26B54C6-C569-4D71-885D-C3B90EE0D579}"/>
              </a:ext>
            </a:extLst>
          </p:cNvPr>
          <p:cNvSpPr/>
          <p:nvPr/>
        </p:nvSpPr>
        <p:spPr>
          <a:xfrm>
            <a:off x="424071" y="484632"/>
            <a:ext cx="5910471" cy="644683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  <a:ea typeface="Calibri" pitchFamily="34"/>
                <a:cs typeface="Times New Roman" pitchFamily="18"/>
              </a:rPr>
              <a:t>„Mielőtt lábad a hágcsó magasabb fokára lépne, a rejtelmes hangok hágcsójára, belső Istened hangját hétféleképpen kell hallanod.”</a:t>
            </a: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 Condensed" pitchFamily="18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</a:rPr>
              <a:t>„Ha nem önmagad leszel az ösvény, nem járhatsz az ösvényen.”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</a:rPr>
              <a:t>„Öld ki a vágyat… Ne lázadozz karmád és a természet megváltoztathatatlan törvényei ellen.” „Segítsd a természetet és dolgozz vele együtt.”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  <a:ea typeface="Calibri" pitchFamily="34"/>
              <a:cs typeface="Times New Roman" pitchFamily="18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 Condensed" pitchFamily="18"/>
              <a:ea typeface="Calibri" pitchFamily="34"/>
              <a:cs typeface="Times New Roman" pitchFamily="18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3B07023A-FC75-4735-8DF7-F4A8986AC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982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E678FFA-EF11-4FA2-84CC-5E0D6BE6FF28}"/>
              </a:ext>
            </a:extLst>
          </p:cNvPr>
          <p:cNvSpPr/>
          <p:nvPr/>
        </p:nvSpPr>
        <p:spPr>
          <a:xfrm>
            <a:off x="5963479" y="145773"/>
            <a:ext cx="5963479" cy="43193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</a:rPr>
              <a:t>„Egyetlen út vezet az Ösvényre, és csak annak legvégén hallható a Csend hangja… Jaj neked tanítvány, ha csak egyetlen bűnt is viszel magaddal, a hágcsó meginog és te lezuhansz. … </a:t>
            </a: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  <a:p>
            <a:pPr marL="0" marR="0" lvl="0" indent="0" algn="just" defTabSz="4572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1422AC"/>
                </a:solidFill>
                <a:uFillTx/>
                <a:latin typeface="Rockwell"/>
              </a:rPr>
              <a:t>Vigyázz, sáros lábat ne emelj a hágcsó legalsó fokára sem.”</a:t>
            </a:r>
            <a:endParaRPr lang="hu-HU" sz="2400" b="0" i="0" u="none" strike="noStrike" kern="1200" cap="none" spc="0" baseline="0">
              <a:solidFill>
                <a:srgbClr val="1422AC"/>
              </a:solidFill>
              <a:uFillTx/>
              <a:latin typeface="Rockwell"/>
            </a:endParaRPr>
          </a:p>
        </p:txBody>
      </p:sp>
      <p:pic>
        <p:nvPicPr>
          <p:cNvPr id="3" name="Kép 3">
            <a:extLst>
              <a:ext uri="{FF2B5EF4-FFF2-40B4-BE49-F238E27FC236}">
                <a16:creationId xmlns:a16="http://schemas.microsoft.com/office/drawing/2014/main" id="{6A47E3AC-095F-4A6F-A624-CFAD9F7A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bet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TM03090434%5b%5bfn=Fás%20világ%5d%5d</Template>
  <TotalTime>612</TotalTime>
  <Words>1578</Words>
  <Application>Microsoft Office PowerPoint</Application>
  <PresentationFormat>Szélesvásznú</PresentationFormat>
  <Paragraphs>189</Paragraphs>
  <Slides>24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Rockwell</vt:lpstr>
      <vt:lpstr>Rockwell Condensed</vt:lpstr>
      <vt:lpstr>Symbol</vt:lpstr>
      <vt:lpstr>Times New Roman</vt:lpstr>
      <vt:lpstr>Wingdings</vt:lpstr>
      <vt:lpstr>Fabetű</vt:lpstr>
      <vt:lpstr> Blavatskyné A felső én megtalálásáról   – a csend hangja – </vt:lpstr>
      <vt:lpstr>Cím, alcím,  a mű története</vt:lpstr>
      <vt:lpstr>  </vt:lpstr>
      <vt:lpstr>A Csend hangja </vt:lpstr>
      <vt:lpstr> </vt:lpstr>
      <vt:lpstr>. </vt:lpstr>
      <vt:lpstr>A HÁROM CSARNOK</vt:lpstr>
      <vt:lpstr>. </vt:lpstr>
      <vt:lpstr>PowerPoint-bemutató</vt:lpstr>
      <vt:lpstr>PowerPoint-bemutató</vt:lpstr>
      <vt:lpstr>       A két ösvény</vt:lpstr>
      <vt:lpstr>PowerPoint-bemutató</vt:lpstr>
      <vt:lpstr>ISMÉTLÉS, MERT LÉNYEGES HANGSÚLYOZNI</vt:lpstr>
      <vt:lpstr> </vt:lpstr>
      <vt:lpstr>. </vt:lpstr>
      <vt:lpstr> </vt:lpstr>
      <vt:lpstr>.</vt:lpstr>
      <vt:lpstr> </vt:lpstr>
      <vt:lpstr>A HÉT KAPU </vt:lpstr>
      <vt:lpstr>„Saját árnyékod az, az ösvényen kívül, amint bűneid sötétjére vetődik.” </vt:lpstr>
      <vt:lpstr>PowerPoint-bemutató</vt:lpstr>
      <vt:lpstr>   Ismerd meg   utad kelepcéit!”</vt:lpstr>
      <vt:lpstr>Aki átkelt a folyamon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Blavatskyné A felső én megtalálásáról   – a csend hangja –</dc:title>
  <dc:creator>Adrienne Nagyiday</dc:creator>
  <cp:lastModifiedBy>János Szabari</cp:lastModifiedBy>
  <cp:revision>13</cp:revision>
  <dcterms:created xsi:type="dcterms:W3CDTF">2019-03-18T18:13:14Z</dcterms:created>
  <dcterms:modified xsi:type="dcterms:W3CDTF">2019-03-23T09:27:03Z</dcterms:modified>
</cp:coreProperties>
</file>