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 id="2147483758" r:id="rId2"/>
    <p:sldMasterId id="2147483764" r:id="rId3"/>
    <p:sldMasterId id="2147483766" r:id="rId4"/>
    <p:sldMasterId id="2147483830" r:id="rId5"/>
  </p:sldMasterIdLst>
  <p:notesMasterIdLst>
    <p:notesMasterId r:id="rId38"/>
  </p:notesMasterIdLst>
  <p:handoutMasterIdLst>
    <p:handoutMasterId r:id="rId39"/>
  </p:handoutMasterIdLst>
  <p:sldIdLst>
    <p:sldId id="262" r:id="rId6"/>
    <p:sldId id="354" r:id="rId7"/>
    <p:sldId id="345" r:id="rId8"/>
    <p:sldId id="346" r:id="rId9"/>
    <p:sldId id="271" r:id="rId10"/>
    <p:sldId id="348" r:id="rId11"/>
    <p:sldId id="280" r:id="rId12"/>
    <p:sldId id="349" r:id="rId13"/>
    <p:sldId id="350" r:id="rId14"/>
    <p:sldId id="351" r:id="rId15"/>
    <p:sldId id="352" r:id="rId16"/>
    <p:sldId id="284" r:id="rId17"/>
    <p:sldId id="368" r:id="rId18"/>
    <p:sldId id="369" r:id="rId19"/>
    <p:sldId id="370" r:id="rId20"/>
    <p:sldId id="353" r:id="rId21"/>
    <p:sldId id="291" r:id="rId22"/>
    <p:sldId id="355" r:id="rId23"/>
    <p:sldId id="356" r:id="rId24"/>
    <p:sldId id="357" r:id="rId25"/>
    <p:sldId id="358" r:id="rId26"/>
    <p:sldId id="359" r:id="rId27"/>
    <p:sldId id="360" r:id="rId28"/>
    <p:sldId id="361" r:id="rId29"/>
    <p:sldId id="362" r:id="rId30"/>
    <p:sldId id="363" r:id="rId31"/>
    <p:sldId id="364" r:id="rId32"/>
    <p:sldId id="365" r:id="rId33"/>
    <p:sldId id="316" r:id="rId34"/>
    <p:sldId id="366" r:id="rId35"/>
    <p:sldId id="367" r:id="rId36"/>
    <p:sldId id="261" r:id="rId37"/>
  </p:sldIdLst>
  <p:sldSz cx="9144000" cy="6858000" type="screen4x3"/>
  <p:notesSz cx="6797675" cy="9926638"/>
  <p:defaultTextStyle>
    <a:defPPr>
      <a:defRPr lang="hu-HU"/>
    </a:defPPr>
    <a:lvl1pPr algn="l" rtl="0" fontAlgn="base">
      <a:lnSpc>
        <a:spcPct val="90000"/>
      </a:lnSpc>
      <a:spcBef>
        <a:spcPct val="20000"/>
      </a:spcBef>
      <a:spcAft>
        <a:spcPct val="0"/>
      </a:spcAft>
      <a:buClr>
        <a:schemeClr val="tx2"/>
      </a:buClr>
      <a:buSzPct val="75000"/>
      <a:buFont typeface="Wingdings" pitchFamily="2" charset="2"/>
      <a:defRPr kern="1200">
        <a:solidFill>
          <a:schemeClr val="tx1"/>
        </a:solidFill>
        <a:latin typeface="Times New Roman" pitchFamily="18" charset="0"/>
        <a:ea typeface="+mn-ea"/>
        <a:cs typeface="+mn-cs"/>
      </a:defRPr>
    </a:lvl1pPr>
    <a:lvl2pPr marL="457200" algn="l" rtl="0" fontAlgn="base">
      <a:lnSpc>
        <a:spcPct val="90000"/>
      </a:lnSpc>
      <a:spcBef>
        <a:spcPct val="20000"/>
      </a:spcBef>
      <a:spcAft>
        <a:spcPct val="0"/>
      </a:spcAft>
      <a:buClr>
        <a:schemeClr val="tx2"/>
      </a:buClr>
      <a:buSzPct val="75000"/>
      <a:buFont typeface="Wingdings" pitchFamily="2" charset="2"/>
      <a:defRPr kern="1200">
        <a:solidFill>
          <a:schemeClr val="tx1"/>
        </a:solidFill>
        <a:latin typeface="Times New Roman" pitchFamily="18" charset="0"/>
        <a:ea typeface="+mn-ea"/>
        <a:cs typeface="+mn-cs"/>
      </a:defRPr>
    </a:lvl2pPr>
    <a:lvl3pPr marL="914400" algn="l" rtl="0" fontAlgn="base">
      <a:lnSpc>
        <a:spcPct val="90000"/>
      </a:lnSpc>
      <a:spcBef>
        <a:spcPct val="20000"/>
      </a:spcBef>
      <a:spcAft>
        <a:spcPct val="0"/>
      </a:spcAft>
      <a:buClr>
        <a:schemeClr val="tx2"/>
      </a:buClr>
      <a:buSzPct val="75000"/>
      <a:buFont typeface="Wingdings" pitchFamily="2" charset="2"/>
      <a:defRPr kern="1200">
        <a:solidFill>
          <a:schemeClr val="tx1"/>
        </a:solidFill>
        <a:latin typeface="Times New Roman" pitchFamily="18" charset="0"/>
        <a:ea typeface="+mn-ea"/>
        <a:cs typeface="+mn-cs"/>
      </a:defRPr>
    </a:lvl3pPr>
    <a:lvl4pPr marL="1371600" algn="l" rtl="0" fontAlgn="base">
      <a:lnSpc>
        <a:spcPct val="90000"/>
      </a:lnSpc>
      <a:spcBef>
        <a:spcPct val="20000"/>
      </a:spcBef>
      <a:spcAft>
        <a:spcPct val="0"/>
      </a:spcAft>
      <a:buClr>
        <a:schemeClr val="tx2"/>
      </a:buClr>
      <a:buSzPct val="75000"/>
      <a:buFont typeface="Wingdings" pitchFamily="2" charset="2"/>
      <a:defRPr kern="1200">
        <a:solidFill>
          <a:schemeClr val="tx1"/>
        </a:solidFill>
        <a:latin typeface="Times New Roman" pitchFamily="18" charset="0"/>
        <a:ea typeface="+mn-ea"/>
        <a:cs typeface="+mn-cs"/>
      </a:defRPr>
    </a:lvl4pPr>
    <a:lvl5pPr marL="1828800" algn="l" rtl="0" fontAlgn="base">
      <a:lnSpc>
        <a:spcPct val="90000"/>
      </a:lnSpc>
      <a:spcBef>
        <a:spcPct val="20000"/>
      </a:spcBef>
      <a:spcAft>
        <a:spcPct val="0"/>
      </a:spcAft>
      <a:buClr>
        <a:schemeClr val="tx2"/>
      </a:buClr>
      <a:buSzPct val="7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E5B7C2"/>
    <a:srgbClr val="3F1921"/>
    <a:srgbClr val="FF0066"/>
    <a:srgbClr val="FFFF99"/>
    <a:srgbClr val="0000CC"/>
    <a:srgbClr val="00FF00"/>
    <a:srgbClr val="FFCCFF"/>
    <a:srgbClr val="99FF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Közepesen sötét stílus 2 – 6.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éma alapján készült stílus 1 – 6. jelölőszín">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25E5076-3810-47DD-B79F-674D7AD40C01}" styleName="Sötét stílus 1 – 1. jelölőszín">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4" autoAdjust="0"/>
    <p:restoredTop sz="96398" autoAdjust="0"/>
  </p:normalViewPr>
  <p:slideViewPr>
    <p:cSldViewPr>
      <p:cViewPr varScale="1">
        <p:scale>
          <a:sx n="65" d="100"/>
          <a:sy n="65" d="100"/>
        </p:scale>
        <p:origin x="1044"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200">
                <a:latin typeface="Arial" charset="0"/>
              </a:defRPr>
            </a:lvl1pPr>
          </a:lstStyle>
          <a:p>
            <a:endParaRPr lang="hu-HU"/>
          </a:p>
        </p:txBody>
      </p:sp>
      <p:sp>
        <p:nvSpPr>
          <p:cNvPr id="173059" name="Rectangle 3"/>
          <p:cNvSpPr>
            <a:spLocks noGrp="1" noChangeArrowheads="1"/>
          </p:cNvSpPr>
          <p:nvPr>
            <p:ph type="dt" sz="quarter" idx="1"/>
          </p:nvPr>
        </p:nvSpPr>
        <p:spPr bwMode="auto">
          <a:xfrm>
            <a:off x="3851275"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a:latin typeface="Arial" charset="0"/>
              </a:defRPr>
            </a:lvl1pPr>
          </a:lstStyle>
          <a:p>
            <a:endParaRPr lang="hu-HU"/>
          </a:p>
        </p:txBody>
      </p:sp>
      <p:sp>
        <p:nvSpPr>
          <p:cNvPr id="173060" name="Rectangle 4"/>
          <p:cNvSpPr>
            <a:spLocks noGrp="1" noChangeArrowheads="1"/>
          </p:cNvSpPr>
          <p:nvPr>
            <p:ph type="ftr" sz="quarter" idx="2"/>
          </p:nvPr>
        </p:nvSpPr>
        <p:spPr bwMode="auto">
          <a:xfrm>
            <a:off x="0"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latin typeface="Arial" charset="0"/>
              </a:defRPr>
            </a:lvl1pPr>
          </a:lstStyle>
          <a:p>
            <a:endParaRPr lang="hu-HU"/>
          </a:p>
        </p:txBody>
      </p:sp>
      <p:sp>
        <p:nvSpPr>
          <p:cNvPr id="173061" name="Rectangle 5"/>
          <p:cNvSpPr>
            <a:spLocks noGrp="1" noChangeArrowheads="1"/>
          </p:cNvSpPr>
          <p:nvPr>
            <p:ph type="sldNum" sz="quarter" idx="3"/>
          </p:nvPr>
        </p:nvSpPr>
        <p:spPr bwMode="auto">
          <a:xfrm>
            <a:off x="3851275"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latin typeface="Arial" charset="0"/>
              </a:defRPr>
            </a:lvl1pPr>
          </a:lstStyle>
          <a:p>
            <a:fld id="{C032F5B6-2E8F-45C4-AF39-37DB7F82122D}" type="slidenum">
              <a:rPr lang="hu-HU"/>
              <a:pPr/>
              <a:t>‹#›</a:t>
            </a:fld>
            <a:endParaRPr lang="hu-HU"/>
          </a:p>
        </p:txBody>
      </p:sp>
    </p:spTree>
    <p:extLst>
      <p:ext uri="{BB962C8B-B14F-4D97-AF65-F5344CB8AC3E}">
        <p14:creationId xmlns:p14="http://schemas.microsoft.com/office/powerpoint/2010/main" val="1455577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200">
                <a:latin typeface="Arial" charset="0"/>
              </a:defRPr>
            </a:lvl1pPr>
          </a:lstStyle>
          <a:p>
            <a:endParaRPr lang="hu-HU"/>
          </a:p>
        </p:txBody>
      </p:sp>
      <p:sp>
        <p:nvSpPr>
          <p:cNvPr id="4099"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a:latin typeface="Arial" charset="0"/>
              </a:defRPr>
            </a:lvl1pPr>
          </a:lstStyle>
          <a:p>
            <a:endParaRPr lang="hu-HU"/>
          </a:p>
        </p:txBody>
      </p:sp>
      <p:sp>
        <p:nvSpPr>
          <p:cNvPr id="4100"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102" name="Rectangle 6"/>
          <p:cNvSpPr>
            <a:spLocks noGrp="1" noChangeArrowheads="1"/>
          </p:cNvSpPr>
          <p:nvPr>
            <p:ph type="ftr" sz="quarter" idx="4"/>
          </p:nvPr>
        </p:nvSpPr>
        <p:spPr bwMode="auto">
          <a:xfrm>
            <a:off x="0"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latin typeface="Arial" charset="0"/>
              </a:defRPr>
            </a:lvl1pPr>
          </a:lstStyle>
          <a:p>
            <a:endParaRPr lang="hu-HU"/>
          </a:p>
        </p:txBody>
      </p:sp>
      <p:sp>
        <p:nvSpPr>
          <p:cNvPr id="4103" name="Rectangle 7"/>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latin typeface="Arial" charset="0"/>
              </a:defRPr>
            </a:lvl1pPr>
          </a:lstStyle>
          <a:p>
            <a:fld id="{CF147187-4F23-43DC-A7D7-62019D30D522}" type="slidenum">
              <a:rPr lang="hu-HU"/>
              <a:pPr/>
              <a:t>‹#›</a:t>
            </a:fld>
            <a:endParaRPr lang="hu-HU"/>
          </a:p>
        </p:txBody>
      </p:sp>
    </p:spTree>
    <p:extLst>
      <p:ext uri="{BB962C8B-B14F-4D97-AF65-F5344CB8AC3E}">
        <p14:creationId xmlns:p14="http://schemas.microsoft.com/office/powerpoint/2010/main" val="6058097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517DE-1FD9-4645-8A3D-2844095D3400}" type="slidenum">
              <a:rPr lang="hu-HU"/>
              <a:pPr/>
              <a:t>32</a:t>
            </a:fld>
            <a:endParaRPr lang="hu-HU"/>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xfrm>
            <a:off x="906463" y="4714875"/>
            <a:ext cx="4984750" cy="4467225"/>
          </a:xfrm>
        </p:spPr>
        <p:txBody>
          <a:bodyPr/>
          <a:lstStyle/>
          <a:p>
            <a:endParaRPr lang="hu-HU"/>
          </a:p>
        </p:txBody>
      </p:sp>
    </p:spTree>
    <p:extLst>
      <p:ext uri="{BB962C8B-B14F-4D97-AF65-F5344CB8AC3E}">
        <p14:creationId xmlns:p14="http://schemas.microsoft.com/office/powerpoint/2010/main" val="3431468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344066" name="Group 2"/>
          <p:cNvGrpSpPr>
            <a:grpSpLocks/>
          </p:cNvGrpSpPr>
          <p:nvPr/>
        </p:nvGrpSpPr>
        <p:grpSpPr bwMode="auto">
          <a:xfrm>
            <a:off x="0" y="0"/>
            <a:ext cx="9159875" cy="6858000"/>
            <a:chOff x="0" y="0"/>
            <a:chExt cx="5770" cy="4320"/>
          </a:xfrm>
        </p:grpSpPr>
        <p:sp>
          <p:nvSpPr>
            <p:cNvPr id="344067"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endParaRPr lang="hu-HU"/>
            </a:p>
          </p:txBody>
        </p:sp>
        <p:sp>
          <p:nvSpPr>
            <p:cNvPr id="344068"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hu-HU"/>
            </a:p>
          </p:txBody>
        </p:sp>
        <p:sp>
          <p:nvSpPr>
            <p:cNvPr id="344069"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hu-HU"/>
            </a:p>
          </p:txBody>
        </p:sp>
        <p:sp>
          <p:nvSpPr>
            <p:cNvPr id="344070"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endParaRPr lang="hu-HU"/>
            </a:p>
          </p:txBody>
        </p:sp>
        <p:sp>
          <p:nvSpPr>
            <p:cNvPr id="344071"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hu-HU"/>
            </a:p>
          </p:txBody>
        </p:sp>
        <p:sp>
          <p:nvSpPr>
            <p:cNvPr id="344072"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hu-HU"/>
            </a:p>
          </p:txBody>
        </p:sp>
        <p:sp>
          <p:nvSpPr>
            <p:cNvPr id="344073"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endParaRPr lang="hu-HU"/>
            </a:p>
          </p:txBody>
        </p:sp>
        <p:sp>
          <p:nvSpPr>
            <p:cNvPr id="344074"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endParaRPr lang="hu-HU"/>
            </a:p>
          </p:txBody>
        </p:sp>
        <p:sp>
          <p:nvSpPr>
            <p:cNvPr id="344075"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hu-HU"/>
            </a:p>
          </p:txBody>
        </p:sp>
        <p:sp>
          <p:nvSpPr>
            <p:cNvPr id="344076"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hu-HU"/>
            </a:p>
          </p:txBody>
        </p:sp>
        <p:sp>
          <p:nvSpPr>
            <p:cNvPr id="344077"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endParaRPr lang="hu-HU"/>
            </a:p>
          </p:txBody>
        </p:sp>
        <p:sp>
          <p:nvSpPr>
            <p:cNvPr id="344078"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endParaRPr lang="hu-HU"/>
            </a:p>
          </p:txBody>
        </p:sp>
        <p:sp>
          <p:nvSpPr>
            <p:cNvPr id="344079"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hu-HU"/>
            </a:p>
          </p:txBody>
        </p:sp>
        <p:sp>
          <p:nvSpPr>
            <p:cNvPr id="344080"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endParaRPr lang="hu-HU"/>
            </a:p>
          </p:txBody>
        </p:sp>
        <p:sp>
          <p:nvSpPr>
            <p:cNvPr id="344081"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endParaRPr lang="hu-HU"/>
            </a:p>
          </p:txBody>
        </p:sp>
        <p:sp>
          <p:nvSpPr>
            <p:cNvPr id="344082"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hu-HU"/>
            </a:p>
          </p:txBody>
        </p:sp>
        <p:sp>
          <p:nvSpPr>
            <p:cNvPr id="344083"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hu-HU"/>
            </a:p>
          </p:txBody>
        </p:sp>
        <p:sp>
          <p:nvSpPr>
            <p:cNvPr id="344084"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hu-HU"/>
            </a:p>
          </p:txBody>
        </p:sp>
        <p:sp>
          <p:nvSpPr>
            <p:cNvPr id="344085"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hu-HU"/>
            </a:p>
          </p:txBody>
        </p:sp>
        <p:sp>
          <p:nvSpPr>
            <p:cNvPr id="344086"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endParaRPr lang="hu-HU"/>
            </a:p>
          </p:txBody>
        </p:sp>
        <p:sp>
          <p:nvSpPr>
            <p:cNvPr id="344087"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endParaRPr lang="hu-HU"/>
            </a:p>
          </p:txBody>
        </p:sp>
      </p:grpSp>
      <p:sp>
        <p:nvSpPr>
          <p:cNvPr id="344088" name="Rectangle 24"/>
          <p:cNvSpPr>
            <a:spLocks noGrp="1" noChangeArrowheads="1"/>
          </p:cNvSpPr>
          <p:nvPr>
            <p:ph type="ctrTitle" sz="quarter"/>
          </p:nvPr>
        </p:nvSpPr>
        <p:spPr>
          <a:xfrm>
            <a:off x="685800" y="1600200"/>
            <a:ext cx="7772400" cy="1828800"/>
          </a:xfrm>
        </p:spPr>
        <p:txBody>
          <a:bodyPr/>
          <a:lstStyle>
            <a:lvl1pPr>
              <a:defRPr/>
            </a:lvl1pPr>
          </a:lstStyle>
          <a:p>
            <a:r>
              <a:rPr lang="hu-HU"/>
              <a:t>Mintacím szerkesztése</a:t>
            </a:r>
          </a:p>
        </p:txBody>
      </p:sp>
      <p:sp>
        <p:nvSpPr>
          <p:cNvPr id="344089"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hu-HU"/>
              <a:t>Alcím mintájának szerkesztése</a:t>
            </a:r>
          </a:p>
        </p:txBody>
      </p:sp>
      <p:sp>
        <p:nvSpPr>
          <p:cNvPr id="344090" name="Rectangle 26"/>
          <p:cNvSpPr>
            <a:spLocks noGrp="1" noChangeArrowheads="1"/>
          </p:cNvSpPr>
          <p:nvPr>
            <p:ph type="dt" sz="quarter" idx="2"/>
          </p:nvPr>
        </p:nvSpPr>
        <p:spPr>
          <a:xfrm>
            <a:off x="457200" y="6243638"/>
            <a:ext cx="2133600" cy="457200"/>
          </a:xfrm>
        </p:spPr>
        <p:txBody>
          <a:bodyPr/>
          <a:lstStyle>
            <a:lvl1pPr>
              <a:defRPr/>
            </a:lvl1pPr>
          </a:lstStyle>
          <a:p>
            <a:endParaRPr lang="hu-HU"/>
          </a:p>
        </p:txBody>
      </p:sp>
      <p:sp>
        <p:nvSpPr>
          <p:cNvPr id="344091" name="Rectangle 27"/>
          <p:cNvSpPr>
            <a:spLocks noGrp="1" noChangeArrowheads="1"/>
          </p:cNvSpPr>
          <p:nvPr>
            <p:ph type="ftr" sz="quarter" idx="3"/>
          </p:nvPr>
        </p:nvSpPr>
        <p:spPr/>
        <p:txBody>
          <a:bodyPr/>
          <a:lstStyle>
            <a:lvl1pPr>
              <a:defRPr/>
            </a:lvl1pPr>
          </a:lstStyle>
          <a:p>
            <a:endParaRPr lang="hu-HU"/>
          </a:p>
        </p:txBody>
      </p:sp>
      <p:sp>
        <p:nvSpPr>
          <p:cNvPr id="344092" name="Rectangle 28"/>
          <p:cNvSpPr>
            <a:spLocks noGrp="1" noChangeArrowheads="1"/>
          </p:cNvSpPr>
          <p:nvPr>
            <p:ph type="sldNum" sz="quarter" idx="4"/>
          </p:nvPr>
        </p:nvSpPr>
        <p:spPr/>
        <p:txBody>
          <a:bodyPr/>
          <a:lstStyle>
            <a:lvl1pPr>
              <a:defRPr/>
            </a:lvl1pPr>
          </a:lstStyle>
          <a:p>
            <a:fld id="{78347266-1E77-4D40-96F0-6801BEB2AF7E}" type="slidenum">
              <a:rPr lang="hu-HU"/>
              <a:pPr/>
              <a:t>‹#›</a:t>
            </a:fld>
            <a:endParaRPr lang="hu-H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Élőláb helye 3"/>
          <p:cNvSpPr>
            <a:spLocks noGrp="1"/>
          </p:cNvSpPr>
          <p:nvPr>
            <p:ph type="ftr" sz="quarter" idx="10"/>
          </p:nvPr>
        </p:nvSpPr>
        <p:spPr/>
        <p:txBody>
          <a:bodyPr/>
          <a:lstStyle>
            <a:lvl1pPr>
              <a:defRPr/>
            </a:lvl1pPr>
          </a:lstStyle>
          <a:p>
            <a:endParaRPr lang="hu-HU"/>
          </a:p>
        </p:txBody>
      </p:sp>
      <p:sp>
        <p:nvSpPr>
          <p:cNvPr id="5" name="Dia számának helye 4"/>
          <p:cNvSpPr>
            <a:spLocks noGrp="1"/>
          </p:cNvSpPr>
          <p:nvPr>
            <p:ph type="sldNum" sz="quarter" idx="11"/>
          </p:nvPr>
        </p:nvSpPr>
        <p:spPr/>
        <p:txBody>
          <a:bodyPr/>
          <a:lstStyle>
            <a:lvl1pPr>
              <a:defRPr/>
            </a:lvl1pPr>
          </a:lstStyle>
          <a:p>
            <a:fld id="{2FAEE578-2898-46D8-9E08-71B1DD1C21E0}" type="slidenum">
              <a:rPr lang="hu-HU"/>
              <a:pPr/>
              <a:t>‹#›</a:t>
            </a:fld>
            <a:endParaRPr lang="hu-HU"/>
          </a:p>
        </p:txBody>
      </p:sp>
      <p:sp>
        <p:nvSpPr>
          <p:cNvPr id="6" name="Dátum helye 5"/>
          <p:cNvSpPr>
            <a:spLocks noGrp="1"/>
          </p:cNvSpPr>
          <p:nvPr>
            <p:ph type="dt" sz="half" idx="12"/>
          </p:nvPr>
        </p:nvSpPr>
        <p:spPr/>
        <p:txBody>
          <a:bodyPr/>
          <a:lstStyle>
            <a:lvl1pPr>
              <a:defRPr/>
            </a:lvl1pPr>
          </a:lstStyle>
          <a:p>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7813"/>
            <a:ext cx="2057400" cy="5853112"/>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7813"/>
            <a:ext cx="6019800" cy="5853112"/>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Élőláb helye 3"/>
          <p:cNvSpPr>
            <a:spLocks noGrp="1"/>
          </p:cNvSpPr>
          <p:nvPr>
            <p:ph type="ftr" sz="quarter" idx="10"/>
          </p:nvPr>
        </p:nvSpPr>
        <p:spPr/>
        <p:txBody>
          <a:bodyPr/>
          <a:lstStyle>
            <a:lvl1pPr>
              <a:defRPr/>
            </a:lvl1pPr>
          </a:lstStyle>
          <a:p>
            <a:endParaRPr lang="hu-HU"/>
          </a:p>
        </p:txBody>
      </p:sp>
      <p:sp>
        <p:nvSpPr>
          <p:cNvPr id="5" name="Dia számának helye 4"/>
          <p:cNvSpPr>
            <a:spLocks noGrp="1"/>
          </p:cNvSpPr>
          <p:nvPr>
            <p:ph type="sldNum" sz="quarter" idx="11"/>
          </p:nvPr>
        </p:nvSpPr>
        <p:spPr/>
        <p:txBody>
          <a:bodyPr/>
          <a:lstStyle>
            <a:lvl1pPr>
              <a:defRPr/>
            </a:lvl1pPr>
          </a:lstStyle>
          <a:p>
            <a:fld id="{9E316A91-6C64-49EE-AA8E-D12C41AD2CE2}" type="slidenum">
              <a:rPr lang="hu-HU"/>
              <a:pPr/>
              <a:t>‹#›</a:t>
            </a:fld>
            <a:endParaRPr lang="hu-HU"/>
          </a:p>
        </p:txBody>
      </p:sp>
      <p:sp>
        <p:nvSpPr>
          <p:cNvPr id="6" name="Dátum helye 5"/>
          <p:cNvSpPr>
            <a:spLocks noGrp="1"/>
          </p:cNvSpPr>
          <p:nvPr>
            <p:ph type="dt" sz="half" idx="12"/>
          </p:nvPr>
        </p:nvSpPr>
        <p:spPr/>
        <p:txBody>
          <a:bodyPr/>
          <a:lstStyle>
            <a:lvl1pPr>
              <a:defRPr/>
            </a:lvl1pPr>
          </a:lstStyle>
          <a:p>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432130" name="Group 2"/>
          <p:cNvGrpSpPr>
            <a:grpSpLocks/>
          </p:cNvGrpSpPr>
          <p:nvPr/>
        </p:nvGrpSpPr>
        <p:grpSpPr bwMode="auto">
          <a:xfrm>
            <a:off x="0" y="0"/>
            <a:ext cx="9144000" cy="6856413"/>
            <a:chOff x="0" y="0"/>
            <a:chExt cx="5760" cy="4319"/>
          </a:xfrm>
        </p:grpSpPr>
        <p:sp>
          <p:nvSpPr>
            <p:cNvPr id="43213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hu-HU"/>
            </a:p>
          </p:txBody>
        </p:sp>
        <p:sp>
          <p:nvSpPr>
            <p:cNvPr id="43213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hu-HU"/>
            </a:p>
          </p:txBody>
        </p:sp>
        <p:sp>
          <p:nvSpPr>
            <p:cNvPr id="43213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hu-HU"/>
            </a:p>
          </p:txBody>
        </p:sp>
        <p:sp>
          <p:nvSpPr>
            <p:cNvPr id="43213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hu-HU"/>
            </a:p>
          </p:txBody>
        </p:sp>
        <p:sp>
          <p:nvSpPr>
            <p:cNvPr id="43213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hu-HU"/>
            </a:p>
          </p:txBody>
        </p:sp>
        <p:sp>
          <p:nvSpPr>
            <p:cNvPr id="43213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hu-HU"/>
            </a:p>
          </p:txBody>
        </p:sp>
        <p:sp>
          <p:nvSpPr>
            <p:cNvPr id="43213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hu-HU"/>
            </a:p>
          </p:txBody>
        </p:sp>
        <p:sp>
          <p:nvSpPr>
            <p:cNvPr id="43213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hu-HU"/>
            </a:p>
          </p:txBody>
        </p:sp>
        <p:sp>
          <p:nvSpPr>
            <p:cNvPr id="43213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hu-HU"/>
            </a:p>
          </p:txBody>
        </p:sp>
        <p:sp>
          <p:nvSpPr>
            <p:cNvPr id="43214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hu-HU"/>
            </a:p>
          </p:txBody>
        </p:sp>
        <p:sp>
          <p:nvSpPr>
            <p:cNvPr id="43214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hu-HU"/>
            </a:p>
          </p:txBody>
        </p:sp>
        <p:sp>
          <p:nvSpPr>
            <p:cNvPr id="43214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hu-HU"/>
            </a:p>
          </p:txBody>
        </p:sp>
        <p:sp>
          <p:nvSpPr>
            <p:cNvPr id="43214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hu-HU"/>
            </a:p>
          </p:txBody>
        </p:sp>
        <p:sp>
          <p:nvSpPr>
            <p:cNvPr id="43214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hu-HU"/>
            </a:p>
          </p:txBody>
        </p:sp>
        <p:sp>
          <p:nvSpPr>
            <p:cNvPr id="43214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hu-HU"/>
            </a:p>
          </p:txBody>
        </p:sp>
        <p:sp>
          <p:nvSpPr>
            <p:cNvPr id="43214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hu-HU"/>
            </a:p>
          </p:txBody>
        </p:sp>
        <p:sp>
          <p:nvSpPr>
            <p:cNvPr id="43214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hu-HU"/>
            </a:p>
          </p:txBody>
        </p:sp>
        <p:sp>
          <p:nvSpPr>
            <p:cNvPr id="43214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hu-HU"/>
            </a:p>
          </p:txBody>
        </p:sp>
        <p:sp>
          <p:nvSpPr>
            <p:cNvPr id="43214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hu-HU"/>
            </a:p>
          </p:txBody>
        </p:sp>
        <p:sp>
          <p:nvSpPr>
            <p:cNvPr id="43215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hu-HU"/>
            </a:p>
          </p:txBody>
        </p:sp>
        <p:sp>
          <p:nvSpPr>
            <p:cNvPr id="43215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hu-HU"/>
            </a:p>
          </p:txBody>
        </p:sp>
        <p:sp>
          <p:nvSpPr>
            <p:cNvPr id="43215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hu-HU"/>
            </a:p>
          </p:txBody>
        </p:sp>
        <p:sp>
          <p:nvSpPr>
            <p:cNvPr id="43215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hu-HU"/>
            </a:p>
          </p:txBody>
        </p:sp>
        <p:sp>
          <p:nvSpPr>
            <p:cNvPr id="43215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hu-HU"/>
            </a:p>
          </p:txBody>
        </p:sp>
        <p:sp>
          <p:nvSpPr>
            <p:cNvPr id="43215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hu-HU"/>
            </a:p>
          </p:txBody>
        </p:sp>
        <p:sp>
          <p:nvSpPr>
            <p:cNvPr id="43215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hu-HU"/>
            </a:p>
          </p:txBody>
        </p:sp>
        <p:sp>
          <p:nvSpPr>
            <p:cNvPr id="43215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hu-HU"/>
            </a:p>
          </p:txBody>
        </p:sp>
        <p:sp>
          <p:nvSpPr>
            <p:cNvPr id="43215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hu-HU"/>
            </a:p>
          </p:txBody>
        </p:sp>
        <p:sp>
          <p:nvSpPr>
            <p:cNvPr id="43215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hu-HU"/>
            </a:p>
          </p:txBody>
        </p:sp>
        <p:sp>
          <p:nvSpPr>
            <p:cNvPr id="43216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hu-HU"/>
            </a:p>
          </p:txBody>
        </p:sp>
        <p:sp>
          <p:nvSpPr>
            <p:cNvPr id="43216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hu-HU"/>
            </a:p>
          </p:txBody>
        </p:sp>
        <p:sp>
          <p:nvSpPr>
            <p:cNvPr id="43216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hu-HU"/>
            </a:p>
          </p:txBody>
        </p:sp>
        <p:sp>
          <p:nvSpPr>
            <p:cNvPr id="43216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hu-HU"/>
            </a:p>
          </p:txBody>
        </p:sp>
        <p:sp>
          <p:nvSpPr>
            <p:cNvPr id="43216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hu-HU"/>
            </a:p>
          </p:txBody>
        </p:sp>
        <p:sp>
          <p:nvSpPr>
            <p:cNvPr id="43216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hu-HU"/>
            </a:p>
          </p:txBody>
        </p:sp>
        <p:sp>
          <p:nvSpPr>
            <p:cNvPr id="43216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hu-HU"/>
            </a:p>
          </p:txBody>
        </p:sp>
        <p:grpSp>
          <p:nvGrpSpPr>
            <p:cNvPr id="432167" name="Group 39"/>
            <p:cNvGrpSpPr>
              <a:grpSpLocks/>
            </p:cNvGrpSpPr>
            <p:nvPr userDrawn="1"/>
          </p:nvGrpSpPr>
          <p:grpSpPr bwMode="auto">
            <a:xfrm>
              <a:off x="0" y="1632"/>
              <a:ext cx="5758" cy="1858"/>
              <a:chOff x="0" y="1632"/>
              <a:chExt cx="5758" cy="1858"/>
            </a:xfrm>
          </p:grpSpPr>
          <p:sp>
            <p:nvSpPr>
              <p:cNvPr id="43216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hu-HU"/>
              </a:p>
            </p:txBody>
          </p:sp>
          <p:sp>
            <p:nvSpPr>
              <p:cNvPr id="43216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hu-HU"/>
              </a:p>
            </p:txBody>
          </p:sp>
        </p:grpSp>
      </p:grpSp>
      <p:sp>
        <p:nvSpPr>
          <p:cNvPr id="432170" name="Rectangle 42"/>
          <p:cNvSpPr>
            <a:spLocks noGrp="1" noChangeArrowheads="1"/>
          </p:cNvSpPr>
          <p:nvPr>
            <p:ph type="ctrTitle" sz="quarter"/>
          </p:nvPr>
        </p:nvSpPr>
        <p:spPr>
          <a:xfrm>
            <a:off x="457200" y="1600200"/>
            <a:ext cx="8229600" cy="1828800"/>
          </a:xfrm>
        </p:spPr>
        <p:txBody>
          <a:bodyPr/>
          <a:lstStyle>
            <a:lvl1pPr>
              <a:defRPr sz="4800"/>
            </a:lvl1pPr>
          </a:lstStyle>
          <a:p>
            <a:r>
              <a:rPr lang="hu-HU"/>
              <a:t>Mintacím szerkesztése</a:t>
            </a:r>
          </a:p>
        </p:txBody>
      </p:sp>
      <p:sp>
        <p:nvSpPr>
          <p:cNvPr id="43217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hu-HU"/>
              <a:t>Alcím mintájának szerkesztése</a:t>
            </a:r>
          </a:p>
        </p:txBody>
      </p:sp>
      <p:sp>
        <p:nvSpPr>
          <p:cNvPr id="432172" name="Rectangle 44"/>
          <p:cNvSpPr>
            <a:spLocks noGrp="1" noChangeArrowheads="1"/>
          </p:cNvSpPr>
          <p:nvPr>
            <p:ph type="dt" sz="quarter" idx="2"/>
          </p:nvPr>
        </p:nvSpPr>
        <p:spPr/>
        <p:txBody>
          <a:bodyPr/>
          <a:lstStyle>
            <a:lvl1pPr>
              <a:defRPr/>
            </a:lvl1pPr>
          </a:lstStyle>
          <a:p>
            <a:endParaRPr lang="hu-HU"/>
          </a:p>
        </p:txBody>
      </p:sp>
      <p:sp>
        <p:nvSpPr>
          <p:cNvPr id="432173" name="Rectangle 45"/>
          <p:cNvSpPr>
            <a:spLocks noGrp="1" noChangeArrowheads="1"/>
          </p:cNvSpPr>
          <p:nvPr>
            <p:ph type="ftr" sz="quarter" idx="3"/>
          </p:nvPr>
        </p:nvSpPr>
        <p:spPr/>
        <p:txBody>
          <a:bodyPr/>
          <a:lstStyle>
            <a:lvl1pPr>
              <a:defRPr/>
            </a:lvl1pPr>
          </a:lstStyle>
          <a:p>
            <a:endParaRPr lang="hu-HU"/>
          </a:p>
        </p:txBody>
      </p:sp>
      <p:sp>
        <p:nvSpPr>
          <p:cNvPr id="432174" name="Rectangle 46"/>
          <p:cNvSpPr>
            <a:spLocks noGrp="1" noChangeArrowheads="1"/>
          </p:cNvSpPr>
          <p:nvPr>
            <p:ph type="sldNum" sz="quarter" idx="4"/>
          </p:nvPr>
        </p:nvSpPr>
        <p:spPr/>
        <p:txBody>
          <a:bodyPr/>
          <a:lstStyle>
            <a:lvl1pPr>
              <a:defRPr/>
            </a:lvl1pPr>
          </a:lstStyle>
          <a:p>
            <a:fld id="{9828731D-8CED-4280-805D-4294DC326A34}" type="slidenum">
              <a:rPr lang="hu-HU"/>
              <a:pPr/>
              <a:t>‹#›</a:t>
            </a:fld>
            <a:endParaRPr lang="hu-H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BE67F83C-2663-4466-8E49-74A81EBDA21D}" type="slidenum">
              <a:rPr lang="hu-HU"/>
              <a:pPr/>
              <a:t>‹#›</a:t>
            </a:fld>
            <a:endParaRPr lang="hu-H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E76E5D19-9A80-4505-9065-66BE4D06FDC3}" type="slidenum">
              <a:rPr lang="hu-HU"/>
              <a:pPr/>
              <a:t>‹#›</a:t>
            </a:fld>
            <a:endParaRPr lang="hu-H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62A38F85-466B-4762-9394-B9B428516D12}" type="slidenum">
              <a:rPr lang="hu-HU"/>
              <a:pPr/>
              <a:t>‹#›</a:t>
            </a:fld>
            <a:endParaRPr lang="hu-H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p>
        </p:txBody>
      </p:sp>
      <p:sp>
        <p:nvSpPr>
          <p:cNvPr id="8" name="Élőláb helye 7"/>
          <p:cNvSpPr>
            <a:spLocks noGrp="1"/>
          </p:cNvSpPr>
          <p:nvPr>
            <p:ph type="ftr" sz="quarter" idx="11"/>
          </p:nvPr>
        </p:nvSpPr>
        <p:spPr/>
        <p:txBody>
          <a:bodyPr/>
          <a:lstStyle>
            <a:lvl1pPr>
              <a:defRPr/>
            </a:lvl1pPr>
          </a:lstStyle>
          <a:p>
            <a:endParaRPr lang="hu-HU"/>
          </a:p>
        </p:txBody>
      </p:sp>
      <p:sp>
        <p:nvSpPr>
          <p:cNvPr id="9" name="Dia számának helye 8"/>
          <p:cNvSpPr>
            <a:spLocks noGrp="1"/>
          </p:cNvSpPr>
          <p:nvPr>
            <p:ph type="sldNum" sz="quarter" idx="12"/>
          </p:nvPr>
        </p:nvSpPr>
        <p:spPr/>
        <p:txBody>
          <a:bodyPr/>
          <a:lstStyle>
            <a:lvl1pPr>
              <a:defRPr/>
            </a:lvl1pPr>
          </a:lstStyle>
          <a:p>
            <a:fld id="{EDCE6BB1-EF4D-4199-BF9A-BC6E067F002C}" type="slidenum">
              <a:rPr lang="hu-HU"/>
              <a:pPr/>
              <a:t>‹#›</a:t>
            </a:fld>
            <a:endParaRPr lang="hu-H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p>
        </p:txBody>
      </p:sp>
      <p:sp>
        <p:nvSpPr>
          <p:cNvPr id="4" name="Élőláb helye 3"/>
          <p:cNvSpPr>
            <a:spLocks noGrp="1"/>
          </p:cNvSpPr>
          <p:nvPr>
            <p:ph type="ftr" sz="quarter" idx="11"/>
          </p:nvPr>
        </p:nvSpPr>
        <p:spPr/>
        <p:txBody>
          <a:bodyPr/>
          <a:lstStyle>
            <a:lvl1pPr>
              <a:defRPr/>
            </a:lvl1pPr>
          </a:lstStyle>
          <a:p>
            <a:endParaRPr lang="hu-HU"/>
          </a:p>
        </p:txBody>
      </p:sp>
      <p:sp>
        <p:nvSpPr>
          <p:cNvPr id="5" name="Dia számának helye 4"/>
          <p:cNvSpPr>
            <a:spLocks noGrp="1"/>
          </p:cNvSpPr>
          <p:nvPr>
            <p:ph type="sldNum" sz="quarter" idx="12"/>
          </p:nvPr>
        </p:nvSpPr>
        <p:spPr/>
        <p:txBody>
          <a:bodyPr/>
          <a:lstStyle>
            <a:lvl1pPr>
              <a:defRPr/>
            </a:lvl1pPr>
          </a:lstStyle>
          <a:p>
            <a:fld id="{4D43DF7A-4C18-4F8E-A683-3E9B903C75E2}" type="slidenum">
              <a:rPr lang="hu-HU"/>
              <a:pPr/>
              <a:t>‹#›</a:t>
            </a:fld>
            <a:endParaRPr lang="hu-H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p>
        </p:txBody>
      </p:sp>
      <p:sp>
        <p:nvSpPr>
          <p:cNvPr id="3" name="Élőláb helye 2"/>
          <p:cNvSpPr>
            <a:spLocks noGrp="1"/>
          </p:cNvSpPr>
          <p:nvPr>
            <p:ph type="ftr" sz="quarter" idx="11"/>
          </p:nvPr>
        </p:nvSpPr>
        <p:spPr/>
        <p:txBody>
          <a:bodyPr/>
          <a:lstStyle>
            <a:lvl1pPr>
              <a:defRPr/>
            </a:lvl1pPr>
          </a:lstStyle>
          <a:p>
            <a:endParaRPr lang="hu-HU"/>
          </a:p>
        </p:txBody>
      </p:sp>
      <p:sp>
        <p:nvSpPr>
          <p:cNvPr id="4" name="Dia számának helye 3"/>
          <p:cNvSpPr>
            <a:spLocks noGrp="1"/>
          </p:cNvSpPr>
          <p:nvPr>
            <p:ph type="sldNum" sz="quarter" idx="12"/>
          </p:nvPr>
        </p:nvSpPr>
        <p:spPr/>
        <p:txBody>
          <a:bodyPr/>
          <a:lstStyle>
            <a:lvl1pPr>
              <a:defRPr/>
            </a:lvl1pPr>
          </a:lstStyle>
          <a:p>
            <a:fld id="{71AFBDA0-8434-44B8-AA63-5FF2DF7150DA}" type="slidenum">
              <a:rPr lang="hu-HU"/>
              <a:pPr/>
              <a:t>‹#›</a:t>
            </a:fld>
            <a:endParaRPr lang="hu-H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5CDFF295-E778-472D-8771-B843A27D904D}" type="slidenum">
              <a:rPr lang="hu-HU"/>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Élőláb helye 3"/>
          <p:cNvSpPr>
            <a:spLocks noGrp="1"/>
          </p:cNvSpPr>
          <p:nvPr>
            <p:ph type="ftr" sz="quarter" idx="10"/>
          </p:nvPr>
        </p:nvSpPr>
        <p:spPr/>
        <p:txBody>
          <a:bodyPr/>
          <a:lstStyle>
            <a:lvl1pPr>
              <a:defRPr/>
            </a:lvl1pPr>
          </a:lstStyle>
          <a:p>
            <a:endParaRPr lang="hu-HU"/>
          </a:p>
        </p:txBody>
      </p:sp>
      <p:sp>
        <p:nvSpPr>
          <p:cNvPr id="5" name="Dia számának helye 4"/>
          <p:cNvSpPr>
            <a:spLocks noGrp="1"/>
          </p:cNvSpPr>
          <p:nvPr>
            <p:ph type="sldNum" sz="quarter" idx="11"/>
          </p:nvPr>
        </p:nvSpPr>
        <p:spPr/>
        <p:txBody>
          <a:bodyPr/>
          <a:lstStyle>
            <a:lvl1pPr>
              <a:defRPr/>
            </a:lvl1pPr>
          </a:lstStyle>
          <a:p>
            <a:fld id="{C2295CFB-0B4C-40D4-AA6B-4F2DD6C71A33}" type="slidenum">
              <a:rPr lang="hu-HU"/>
              <a:pPr/>
              <a:t>‹#›</a:t>
            </a:fld>
            <a:endParaRPr lang="hu-HU"/>
          </a:p>
        </p:txBody>
      </p:sp>
      <p:sp>
        <p:nvSpPr>
          <p:cNvPr id="6" name="Dátum helye 5"/>
          <p:cNvSpPr>
            <a:spLocks noGrp="1"/>
          </p:cNvSpPr>
          <p:nvPr>
            <p:ph type="dt" sz="half" idx="12"/>
          </p:nvPr>
        </p:nvSpPr>
        <p:spPr/>
        <p:txBody>
          <a:bodyPr/>
          <a:lstStyle>
            <a:lvl1pPr>
              <a:defRPr/>
            </a:lvl1pPr>
          </a:lstStyle>
          <a:p>
            <a:endParaRPr lang="hu-H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865DCE6B-4ADC-4D27-80F6-3B175AFD5F78}" type="slidenum">
              <a:rPr lang="hu-HU"/>
              <a:pPr/>
              <a:t>‹#›</a:t>
            </a:fld>
            <a:endParaRPr lang="hu-H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6D89A7BF-432B-44B5-B8A1-26261374D8BC}" type="slidenum">
              <a:rPr lang="hu-HU"/>
              <a:pPr/>
              <a:t>‹#›</a:t>
            </a:fld>
            <a:endParaRPr lang="hu-H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7813"/>
            <a:ext cx="2057400" cy="5853112"/>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7813"/>
            <a:ext cx="6019800" cy="5853112"/>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D05AED06-CCAC-48CF-A56C-4B8BD2472015}" type="slidenum">
              <a:rPr lang="hu-HU"/>
              <a:pPr/>
              <a:t>‹#›</a:t>
            </a:fld>
            <a:endParaRPr lang="hu-H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481282" name="Group 2"/>
          <p:cNvGrpSpPr>
            <a:grpSpLocks/>
          </p:cNvGrpSpPr>
          <p:nvPr/>
        </p:nvGrpSpPr>
        <p:grpSpPr bwMode="auto">
          <a:xfrm>
            <a:off x="0" y="0"/>
            <a:ext cx="9144000" cy="6934200"/>
            <a:chOff x="0" y="0"/>
            <a:chExt cx="5760" cy="4368"/>
          </a:xfrm>
        </p:grpSpPr>
        <p:sp>
          <p:nvSpPr>
            <p:cNvPr id="481283"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hu-HU"/>
            </a:p>
          </p:txBody>
        </p:sp>
        <p:sp>
          <p:nvSpPr>
            <p:cNvPr id="481284"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hu-HU"/>
            </a:p>
          </p:txBody>
        </p:sp>
        <p:sp>
          <p:nvSpPr>
            <p:cNvPr id="481285"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hu-HU"/>
            </a:p>
          </p:txBody>
        </p:sp>
        <p:sp>
          <p:nvSpPr>
            <p:cNvPr id="481286"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hu-HU"/>
            </a:p>
          </p:txBody>
        </p:sp>
        <p:sp>
          <p:nvSpPr>
            <p:cNvPr id="481287"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hu-HU"/>
            </a:p>
          </p:txBody>
        </p:sp>
        <p:sp>
          <p:nvSpPr>
            <p:cNvPr id="481288"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hu-HU"/>
            </a:p>
          </p:txBody>
        </p:sp>
        <p:sp>
          <p:nvSpPr>
            <p:cNvPr id="481289"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hu-HU"/>
            </a:p>
          </p:txBody>
        </p:sp>
        <p:sp>
          <p:nvSpPr>
            <p:cNvPr id="481290"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hu-HU"/>
            </a:p>
          </p:txBody>
        </p:sp>
        <p:sp>
          <p:nvSpPr>
            <p:cNvPr id="481291"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hu-HU"/>
            </a:p>
          </p:txBody>
        </p:sp>
        <p:sp>
          <p:nvSpPr>
            <p:cNvPr id="481292"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hu-HU"/>
            </a:p>
          </p:txBody>
        </p:sp>
        <p:sp>
          <p:nvSpPr>
            <p:cNvPr id="481293"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hu-HU"/>
            </a:p>
          </p:txBody>
        </p:sp>
        <p:sp>
          <p:nvSpPr>
            <p:cNvPr id="481294"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hu-HU"/>
            </a:p>
          </p:txBody>
        </p:sp>
        <p:sp>
          <p:nvSpPr>
            <p:cNvPr id="481295"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hu-HU"/>
            </a:p>
          </p:txBody>
        </p:sp>
        <p:sp>
          <p:nvSpPr>
            <p:cNvPr id="481296"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hu-HU"/>
            </a:p>
          </p:txBody>
        </p:sp>
        <p:sp>
          <p:nvSpPr>
            <p:cNvPr id="481297"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hu-HU"/>
            </a:p>
          </p:txBody>
        </p:sp>
        <p:sp>
          <p:nvSpPr>
            <p:cNvPr id="481298"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hu-HU"/>
            </a:p>
          </p:txBody>
        </p:sp>
        <p:sp>
          <p:nvSpPr>
            <p:cNvPr id="481299"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hu-HU"/>
            </a:p>
          </p:txBody>
        </p:sp>
        <p:sp>
          <p:nvSpPr>
            <p:cNvPr id="481300"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hu-HU"/>
            </a:p>
          </p:txBody>
        </p:sp>
      </p:grpSp>
      <p:sp>
        <p:nvSpPr>
          <p:cNvPr id="481301" name="Rectangle 21"/>
          <p:cNvSpPr>
            <a:spLocks noGrp="1" noChangeArrowheads="1"/>
          </p:cNvSpPr>
          <p:nvPr>
            <p:ph type="ctrTitle" sz="quarter"/>
          </p:nvPr>
        </p:nvSpPr>
        <p:spPr>
          <a:xfrm>
            <a:off x="685800" y="1828800"/>
            <a:ext cx="7772400" cy="1736725"/>
          </a:xfrm>
        </p:spPr>
        <p:txBody>
          <a:bodyPr/>
          <a:lstStyle>
            <a:lvl1pPr>
              <a:defRPr sz="5400"/>
            </a:lvl1pPr>
          </a:lstStyle>
          <a:p>
            <a:r>
              <a:rPr lang="hu-HU"/>
              <a:t>Mintacím szerkesztése</a:t>
            </a:r>
          </a:p>
        </p:txBody>
      </p:sp>
      <p:sp>
        <p:nvSpPr>
          <p:cNvPr id="481302"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hu-HU"/>
              <a:t>Alcím mintájának szerkesztése</a:t>
            </a:r>
          </a:p>
        </p:txBody>
      </p:sp>
      <p:sp>
        <p:nvSpPr>
          <p:cNvPr id="481303" name="Rectangle 23"/>
          <p:cNvSpPr>
            <a:spLocks noGrp="1" noChangeArrowheads="1"/>
          </p:cNvSpPr>
          <p:nvPr>
            <p:ph type="dt" sz="quarter" idx="2"/>
          </p:nvPr>
        </p:nvSpPr>
        <p:spPr/>
        <p:txBody>
          <a:bodyPr/>
          <a:lstStyle>
            <a:lvl1pPr>
              <a:defRPr/>
            </a:lvl1pPr>
          </a:lstStyle>
          <a:p>
            <a:endParaRPr lang="hu-HU"/>
          </a:p>
        </p:txBody>
      </p:sp>
      <p:sp>
        <p:nvSpPr>
          <p:cNvPr id="481304" name="Rectangle 24"/>
          <p:cNvSpPr>
            <a:spLocks noGrp="1" noChangeArrowheads="1"/>
          </p:cNvSpPr>
          <p:nvPr>
            <p:ph type="ftr" sz="quarter" idx="3"/>
          </p:nvPr>
        </p:nvSpPr>
        <p:spPr/>
        <p:txBody>
          <a:bodyPr/>
          <a:lstStyle>
            <a:lvl1pPr>
              <a:defRPr/>
            </a:lvl1pPr>
          </a:lstStyle>
          <a:p>
            <a:endParaRPr lang="hu-HU"/>
          </a:p>
        </p:txBody>
      </p:sp>
      <p:sp>
        <p:nvSpPr>
          <p:cNvPr id="481305" name="Rectangle 25"/>
          <p:cNvSpPr>
            <a:spLocks noGrp="1" noChangeArrowheads="1"/>
          </p:cNvSpPr>
          <p:nvPr>
            <p:ph type="sldNum" sz="quarter" idx="4"/>
          </p:nvPr>
        </p:nvSpPr>
        <p:spPr/>
        <p:txBody>
          <a:bodyPr/>
          <a:lstStyle>
            <a:lvl1pPr>
              <a:defRPr/>
            </a:lvl1pPr>
          </a:lstStyle>
          <a:p>
            <a:fld id="{0F6D5DD2-606F-4BF0-8A95-126B06F9C0AA}" type="slidenum">
              <a:rPr lang="hu-HU"/>
              <a:pPr/>
              <a:t>‹#›</a:t>
            </a:fld>
            <a:endParaRPr lang="hu-HU"/>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4DB630B0-459D-4009-A513-2C82C3EC1D32}" type="slidenum">
              <a:rPr lang="hu-HU"/>
              <a:pPr/>
              <a:t>‹#›</a:t>
            </a:fld>
            <a:endParaRPr lang="hu-H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7A42DF1D-3758-439F-BFAF-E327CEA064D8}" type="slidenum">
              <a:rPr lang="hu-HU"/>
              <a:pPr/>
              <a:t>‹#›</a:t>
            </a:fld>
            <a:endParaRPr lang="hu-H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DFDC9C0D-97D0-4477-8131-23E8FDB6BCB7}" type="slidenum">
              <a:rPr lang="hu-HU"/>
              <a:pPr/>
              <a:t>‹#›</a:t>
            </a:fld>
            <a:endParaRPr lang="hu-H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p>
        </p:txBody>
      </p:sp>
      <p:sp>
        <p:nvSpPr>
          <p:cNvPr id="8" name="Élőláb helye 7"/>
          <p:cNvSpPr>
            <a:spLocks noGrp="1"/>
          </p:cNvSpPr>
          <p:nvPr>
            <p:ph type="ftr" sz="quarter" idx="11"/>
          </p:nvPr>
        </p:nvSpPr>
        <p:spPr/>
        <p:txBody>
          <a:bodyPr/>
          <a:lstStyle>
            <a:lvl1pPr>
              <a:defRPr/>
            </a:lvl1pPr>
          </a:lstStyle>
          <a:p>
            <a:endParaRPr lang="hu-HU"/>
          </a:p>
        </p:txBody>
      </p:sp>
      <p:sp>
        <p:nvSpPr>
          <p:cNvPr id="9" name="Dia számának helye 8"/>
          <p:cNvSpPr>
            <a:spLocks noGrp="1"/>
          </p:cNvSpPr>
          <p:nvPr>
            <p:ph type="sldNum" sz="quarter" idx="12"/>
          </p:nvPr>
        </p:nvSpPr>
        <p:spPr/>
        <p:txBody>
          <a:bodyPr/>
          <a:lstStyle>
            <a:lvl1pPr>
              <a:defRPr/>
            </a:lvl1pPr>
          </a:lstStyle>
          <a:p>
            <a:fld id="{A11A60D0-5142-4C55-9607-4629ACE9251A}" type="slidenum">
              <a:rPr lang="hu-HU"/>
              <a:pPr/>
              <a:t>‹#›</a:t>
            </a:fld>
            <a:endParaRPr lang="hu-H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p>
        </p:txBody>
      </p:sp>
      <p:sp>
        <p:nvSpPr>
          <p:cNvPr id="4" name="Élőláb helye 3"/>
          <p:cNvSpPr>
            <a:spLocks noGrp="1"/>
          </p:cNvSpPr>
          <p:nvPr>
            <p:ph type="ftr" sz="quarter" idx="11"/>
          </p:nvPr>
        </p:nvSpPr>
        <p:spPr/>
        <p:txBody>
          <a:bodyPr/>
          <a:lstStyle>
            <a:lvl1pPr>
              <a:defRPr/>
            </a:lvl1pPr>
          </a:lstStyle>
          <a:p>
            <a:endParaRPr lang="hu-HU"/>
          </a:p>
        </p:txBody>
      </p:sp>
      <p:sp>
        <p:nvSpPr>
          <p:cNvPr id="5" name="Dia számának helye 4"/>
          <p:cNvSpPr>
            <a:spLocks noGrp="1"/>
          </p:cNvSpPr>
          <p:nvPr>
            <p:ph type="sldNum" sz="quarter" idx="12"/>
          </p:nvPr>
        </p:nvSpPr>
        <p:spPr/>
        <p:txBody>
          <a:bodyPr/>
          <a:lstStyle>
            <a:lvl1pPr>
              <a:defRPr/>
            </a:lvl1pPr>
          </a:lstStyle>
          <a:p>
            <a:fld id="{BBEB1387-9C04-4E5A-8AA0-4202AC3C45CA}" type="slidenum">
              <a:rPr lang="hu-HU"/>
              <a:pPr/>
              <a:t>‹#›</a:t>
            </a:fld>
            <a:endParaRPr lang="hu-H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p>
        </p:txBody>
      </p:sp>
      <p:sp>
        <p:nvSpPr>
          <p:cNvPr id="3" name="Élőláb helye 2"/>
          <p:cNvSpPr>
            <a:spLocks noGrp="1"/>
          </p:cNvSpPr>
          <p:nvPr>
            <p:ph type="ftr" sz="quarter" idx="11"/>
          </p:nvPr>
        </p:nvSpPr>
        <p:spPr/>
        <p:txBody>
          <a:bodyPr/>
          <a:lstStyle>
            <a:lvl1pPr>
              <a:defRPr/>
            </a:lvl1pPr>
          </a:lstStyle>
          <a:p>
            <a:endParaRPr lang="hu-HU"/>
          </a:p>
        </p:txBody>
      </p:sp>
      <p:sp>
        <p:nvSpPr>
          <p:cNvPr id="4" name="Dia számának helye 3"/>
          <p:cNvSpPr>
            <a:spLocks noGrp="1"/>
          </p:cNvSpPr>
          <p:nvPr>
            <p:ph type="sldNum" sz="quarter" idx="12"/>
          </p:nvPr>
        </p:nvSpPr>
        <p:spPr/>
        <p:txBody>
          <a:bodyPr/>
          <a:lstStyle>
            <a:lvl1pPr>
              <a:defRPr/>
            </a:lvl1pPr>
          </a:lstStyle>
          <a:p>
            <a:fld id="{CA998B2C-CDBA-44C3-A4F1-ECE809CAFBE0}" type="slidenum">
              <a:rPr lang="hu-HU"/>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Élőláb helye 3"/>
          <p:cNvSpPr>
            <a:spLocks noGrp="1"/>
          </p:cNvSpPr>
          <p:nvPr>
            <p:ph type="ftr" sz="quarter" idx="10"/>
          </p:nvPr>
        </p:nvSpPr>
        <p:spPr/>
        <p:txBody>
          <a:bodyPr/>
          <a:lstStyle>
            <a:lvl1pPr>
              <a:defRPr/>
            </a:lvl1pPr>
          </a:lstStyle>
          <a:p>
            <a:endParaRPr lang="hu-HU"/>
          </a:p>
        </p:txBody>
      </p:sp>
      <p:sp>
        <p:nvSpPr>
          <p:cNvPr id="5" name="Dia számának helye 4"/>
          <p:cNvSpPr>
            <a:spLocks noGrp="1"/>
          </p:cNvSpPr>
          <p:nvPr>
            <p:ph type="sldNum" sz="quarter" idx="11"/>
          </p:nvPr>
        </p:nvSpPr>
        <p:spPr/>
        <p:txBody>
          <a:bodyPr/>
          <a:lstStyle>
            <a:lvl1pPr>
              <a:defRPr/>
            </a:lvl1pPr>
          </a:lstStyle>
          <a:p>
            <a:fld id="{833676A3-A234-45F6-8B3C-11B7AAD1F183}" type="slidenum">
              <a:rPr lang="hu-HU"/>
              <a:pPr/>
              <a:t>‹#›</a:t>
            </a:fld>
            <a:endParaRPr lang="hu-HU"/>
          </a:p>
        </p:txBody>
      </p:sp>
      <p:sp>
        <p:nvSpPr>
          <p:cNvPr id="6" name="Dátum helye 5"/>
          <p:cNvSpPr>
            <a:spLocks noGrp="1"/>
          </p:cNvSpPr>
          <p:nvPr>
            <p:ph type="dt" sz="half" idx="12"/>
          </p:nvPr>
        </p:nvSpPr>
        <p:spPr/>
        <p:txBody>
          <a:bodyPr/>
          <a:lstStyle>
            <a:lvl1pPr>
              <a:defRPr/>
            </a:lvl1pPr>
          </a:lstStyle>
          <a:p>
            <a:endParaRPr lang="hu-H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DDD43245-E7B5-4B6D-9997-9CAF953FB2B0}" type="slidenum">
              <a:rPr lang="hu-HU"/>
              <a:pPr/>
              <a:t>‹#›</a:t>
            </a:fld>
            <a:endParaRPr lang="hu-H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A13248B1-5BE5-4EE2-9E03-7E9763C3A696}" type="slidenum">
              <a:rPr lang="hu-HU"/>
              <a:pPr/>
              <a:t>‹#›</a:t>
            </a:fld>
            <a:endParaRPr lang="hu-H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733DF560-4DCA-43B6-9C37-14FB0FE6DA84}" type="slidenum">
              <a:rPr lang="hu-HU"/>
              <a:pPr/>
              <a:t>‹#›</a:t>
            </a:fld>
            <a:endParaRPr lang="hu-H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7813"/>
            <a:ext cx="2057400" cy="5853112"/>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7813"/>
            <a:ext cx="6019800" cy="5853112"/>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79FE37D6-26F2-4700-AACD-A017BA80EE20}" type="slidenum">
              <a:rPr lang="hu-HU"/>
              <a:pPr/>
              <a:t>‹#›</a:t>
            </a:fld>
            <a:endParaRPr lang="hu-H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Címdia">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494594" name="Group 2"/>
          <p:cNvGrpSpPr>
            <a:grpSpLocks/>
          </p:cNvGrpSpPr>
          <p:nvPr/>
        </p:nvGrpSpPr>
        <p:grpSpPr bwMode="auto">
          <a:xfrm>
            <a:off x="-498475" y="1311275"/>
            <a:ext cx="10429875" cy="5908675"/>
            <a:chOff x="-313" y="824"/>
            <a:chExt cx="6570" cy="3722"/>
          </a:xfrm>
        </p:grpSpPr>
        <p:sp>
          <p:nvSpPr>
            <p:cNvPr id="49459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59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59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59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59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60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60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60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60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60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60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60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60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60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609"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lnSpc>
                  <a:spcPct val="100000"/>
                </a:lnSpc>
                <a:spcBef>
                  <a:spcPct val="0"/>
                </a:spcBef>
                <a:buClrTx/>
                <a:buSzTx/>
                <a:buFontTx/>
                <a:buNone/>
              </a:pPr>
              <a:endParaRPr lang="hu-HU">
                <a:latin typeface="Arial" charset="0"/>
              </a:endParaRPr>
            </a:p>
          </p:txBody>
        </p:sp>
        <p:sp>
          <p:nvSpPr>
            <p:cNvPr id="494610"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lnSpc>
                  <a:spcPct val="100000"/>
                </a:lnSpc>
                <a:spcBef>
                  <a:spcPct val="0"/>
                </a:spcBef>
                <a:buClrTx/>
                <a:buSzTx/>
                <a:buFontTx/>
                <a:buNone/>
              </a:pPr>
              <a:endParaRPr lang="hu-HU">
                <a:latin typeface="Arial" charset="0"/>
              </a:endParaRPr>
            </a:p>
          </p:txBody>
        </p:sp>
        <p:sp>
          <p:nvSpPr>
            <p:cNvPr id="49461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latin typeface="Arial" charset="0"/>
              </a:endParaRPr>
            </a:p>
          </p:txBody>
        </p:sp>
        <p:sp>
          <p:nvSpPr>
            <p:cNvPr id="49461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latin typeface="Arial" charset="0"/>
              </a:endParaRPr>
            </a:p>
          </p:txBody>
        </p:sp>
        <p:sp>
          <p:nvSpPr>
            <p:cNvPr id="49461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latin typeface="Arial" charset="0"/>
              </a:endParaRPr>
            </a:p>
          </p:txBody>
        </p:sp>
        <p:sp>
          <p:nvSpPr>
            <p:cNvPr id="49461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latin typeface="Arial" charset="0"/>
              </a:endParaRPr>
            </a:p>
          </p:txBody>
        </p:sp>
        <p:sp>
          <p:nvSpPr>
            <p:cNvPr id="49461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latin typeface="Arial" charset="0"/>
              </a:endParaRPr>
            </a:p>
          </p:txBody>
        </p:sp>
        <p:sp>
          <p:nvSpPr>
            <p:cNvPr id="49461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lnSpc>
                  <a:spcPct val="100000"/>
                </a:lnSpc>
                <a:spcBef>
                  <a:spcPct val="0"/>
                </a:spcBef>
                <a:buClrTx/>
                <a:buSzTx/>
                <a:buFontTx/>
                <a:buNone/>
              </a:pPr>
              <a:endParaRPr lang="hu-HU">
                <a:latin typeface="Arial" charset="0"/>
              </a:endParaRPr>
            </a:p>
          </p:txBody>
        </p:sp>
        <p:sp>
          <p:nvSpPr>
            <p:cNvPr id="49461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61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latin typeface="Arial" charset="0"/>
              </a:endParaRPr>
            </a:p>
          </p:txBody>
        </p:sp>
        <p:sp>
          <p:nvSpPr>
            <p:cNvPr id="49461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latin typeface="Arial" charset="0"/>
              </a:endParaRPr>
            </a:p>
          </p:txBody>
        </p:sp>
        <p:sp>
          <p:nvSpPr>
            <p:cNvPr id="49462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latin typeface="Arial" charset="0"/>
              </a:endParaRPr>
            </a:p>
          </p:txBody>
        </p:sp>
        <p:sp>
          <p:nvSpPr>
            <p:cNvPr id="49462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latin typeface="Arial" charset="0"/>
              </a:endParaRPr>
            </a:p>
          </p:txBody>
        </p:sp>
        <p:sp>
          <p:nvSpPr>
            <p:cNvPr id="49462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62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62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62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62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62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462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462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463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463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463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463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463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463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463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463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463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463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464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464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464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464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464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hu-HU"/>
            </a:p>
          </p:txBody>
        </p:sp>
        <p:sp>
          <p:nvSpPr>
            <p:cNvPr id="49464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hu-HU"/>
            </a:p>
          </p:txBody>
        </p:sp>
        <p:sp>
          <p:nvSpPr>
            <p:cNvPr id="49464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464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464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464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465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465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465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465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465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465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465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65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65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65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466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466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466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466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466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466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66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66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66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66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467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67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67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67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67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467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467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67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467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467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468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68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68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68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68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468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468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468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468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468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469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469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469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469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469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469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469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469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469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hu-HU"/>
            </a:p>
          </p:txBody>
        </p:sp>
        <p:sp>
          <p:nvSpPr>
            <p:cNvPr id="49469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hu-HU"/>
            </a:p>
          </p:txBody>
        </p:sp>
        <p:sp>
          <p:nvSpPr>
            <p:cNvPr id="49470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470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470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470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470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470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470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70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70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470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471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71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471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1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1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1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471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471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471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471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72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472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472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2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2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2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2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2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2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2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473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473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473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73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473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473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73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473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473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473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474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474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4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474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474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4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4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4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4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4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5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5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5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5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5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5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5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5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5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5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6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476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476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476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476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6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6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6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6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6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7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7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7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7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477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477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477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477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477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477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478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478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endParaRPr lang="hu-HU"/>
            </a:p>
          </p:txBody>
        </p:sp>
        <p:sp>
          <p:nvSpPr>
            <p:cNvPr id="49478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478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478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478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hu-HU"/>
            </a:p>
          </p:txBody>
        </p:sp>
        <p:sp>
          <p:nvSpPr>
            <p:cNvPr id="49478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hu-HU"/>
            </a:p>
          </p:txBody>
        </p:sp>
        <p:sp>
          <p:nvSpPr>
            <p:cNvPr id="49478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hu-HU"/>
            </a:p>
          </p:txBody>
        </p:sp>
        <p:sp>
          <p:nvSpPr>
            <p:cNvPr id="49478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hu-HU"/>
            </a:p>
          </p:txBody>
        </p:sp>
        <p:sp>
          <p:nvSpPr>
            <p:cNvPr id="49478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hu-HU"/>
            </a:p>
          </p:txBody>
        </p:sp>
        <p:sp>
          <p:nvSpPr>
            <p:cNvPr id="49479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hu-HU"/>
            </a:p>
          </p:txBody>
        </p:sp>
        <p:sp>
          <p:nvSpPr>
            <p:cNvPr id="49479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hu-HU"/>
            </a:p>
          </p:txBody>
        </p:sp>
        <p:sp>
          <p:nvSpPr>
            <p:cNvPr id="49479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hu-HU"/>
            </a:p>
          </p:txBody>
        </p:sp>
        <p:sp>
          <p:nvSpPr>
            <p:cNvPr id="49479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hu-HU"/>
            </a:p>
          </p:txBody>
        </p:sp>
        <p:sp>
          <p:nvSpPr>
            <p:cNvPr id="49479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hu-HU"/>
            </a:p>
          </p:txBody>
        </p:sp>
        <p:sp>
          <p:nvSpPr>
            <p:cNvPr id="49479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hu-HU"/>
            </a:p>
          </p:txBody>
        </p:sp>
        <p:sp>
          <p:nvSpPr>
            <p:cNvPr id="49479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hu-HU"/>
            </a:p>
          </p:txBody>
        </p:sp>
        <p:sp>
          <p:nvSpPr>
            <p:cNvPr id="49479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hu-HU"/>
            </a:p>
          </p:txBody>
        </p:sp>
        <p:sp>
          <p:nvSpPr>
            <p:cNvPr id="49479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hu-HU"/>
            </a:p>
          </p:txBody>
        </p:sp>
        <p:sp>
          <p:nvSpPr>
            <p:cNvPr id="49479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hu-HU"/>
            </a:p>
          </p:txBody>
        </p:sp>
        <p:sp>
          <p:nvSpPr>
            <p:cNvPr id="49480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hu-HU"/>
            </a:p>
          </p:txBody>
        </p:sp>
        <p:sp>
          <p:nvSpPr>
            <p:cNvPr id="49480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hu-HU"/>
            </a:p>
          </p:txBody>
        </p:sp>
        <p:sp>
          <p:nvSpPr>
            <p:cNvPr id="49480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hu-HU"/>
            </a:p>
          </p:txBody>
        </p:sp>
        <p:sp>
          <p:nvSpPr>
            <p:cNvPr id="49480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endParaRPr lang="hu-HU"/>
            </a:p>
          </p:txBody>
        </p:sp>
        <p:sp>
          <p:nvSpPr>
            <p:cNvPr id="49480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endParaRPr lang="hu-HU"/>
            </a:p>
          </p:txBody>
        </p:sp>
        <p:sp>
          <p:nvSpPr>
            <p:cNvPr id="49480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hu-HU"/>
            </a:p>
          </p:txBody>
        </p:sp>
        <p:sp>
          <p:nvSpPr>
            <p:cNvPr id="49480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480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480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80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hu-HU"/>
            </a:p>
          </p:txBody>
        </p:sp>
      </p:grpSp>
      <p:sp>
        <p:nvSpPr>
          <p:cNvPr id="494810"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hu-HU"/>
              <a:t>Mintacím szerkesztése</a:t>
            </a:r>
          </a:p>
        </p:txBody>
      </p:sp>
      <p:sp>
        <p:nvSpPr>
          <p:cNvPr id="494811"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hu-HU"/>
              <a:t>Alcím mintájának szerkesztése</a:t>
            </a:r>
          </a:p>
        </p:txBody>
      </p:sp>
      <p:sp>
        <p:nvSpPr>
          <p:cNvPr id="494812" name="Rectangle 220"/>
          <p:cNvSpPr>
            <a:spLocks noGrp="1" noChangeArrowheads="1"/>
          </p:cNvSpPr>
          <p:nvPr>
            <p:ph type="dt" sz="quarter" idx="2"/>
          </p:nvPr>
        </p:nvSpPr>
        <p:spPr/>
        <p:txBody>
          <a:bodyPr/>
          <a:lstStyle>
            <a:lvl1pPr>
              <a:defRPr/>
            </a:lvl1pPr>
          </a:lstStyle>
          <a:p>
            <a:endParaRPr lang="hu-HU"/>
          </a:p>
        </p:txBody>
      </p:sp>
      <p:sp>
        <p:nvSpPr>
          <p:cNvPr id="494813" name="Rectangle 221"/>
          <p:cNvSpPr>
            <a:spLocks noGrp="1" noChangeArrowheads="1"/>
          </p:cNvSpPr>
          <p:nvPr>
            <p:ph type="ftr" sz="quarter" idx="3"/>
          </p:nvPr>
        </p:nvSpPr>
        <p:spPr>
          <a:xfrm>
            <a:off x="3124200" y="6248400"/>
            <a:ext cx="2895600" cy="457200"/>
          </a:xfrm>
        </p:spPr>
        <p:txBody>
          <a:bodyPr/>
          <a:lstStyle>
            <a:lvl1pPr>
              <a:defRPr/>
            </a:lvl1pPr>
          </a:lstStyle>
          <a:p>
            <a:endParaRPr lang="hu-HU"/>
          </a:p>
        </p:txBody>
      </p:sp>
      <p:sp>
        <p:nvSpPr>
          <p:cNvPr id="494814" name="Rectangle 222"/>
          <p:cNvSpPr>
            <a:spLocks noGrp="1" noChangeArrowheads="1"/>
          </p:cNvSpPr>
          <p:nvPr>
            <p:ph type="sldNum" sz="quarter" idx="4"/>
          </p:nvPr>
        </p:nvSpPr>
        <p:spPr/>
        <p:txBody>
          <a:bodyPr/>
          <a:lstStyle>
            <a:lvl1pPr>
              <a:defRPr/>
            </a:lvl1pPr>
          </a:lstStyle>
          <a:p>
            <a:fld id="{6AB8018F-CE8A-47C2-9819-9AE437A74A71}" type="slidenum">
              <a:rPr lang="hu-HU"/>
              <a:pPr/>
              <a:t>‹#›</a:t>
            </a:fld>
            <a:endParaRPr lang="hu-H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ia számának helye 3"/>
          <p:cNvSpPr>
            <a:spLocks noGrp="1"/>
          </p:cNvSpPr>
          <p:nvPr>
            <p:ph type="sldNum" sz="quarter" idx="10"/>
          </p:nvPr>
        </p:nvSpPr>
        <p:spPr/>
        <p:txBody>
          <a:bodyPr/>
          <a:lstStyle>
            <a:lvl1pPr>
              <a:defRPr/>
            </a:lvl1pPr>
          </a:lstStyle>
          <a:p>
            <a:fld id="{ADF32500-21F2-49E1-8B27-73F7ACCBFE16}" type="slidenum">
              <a:rPr lang="hu-HU"/>
              <a:pPr/>
              <a:t>‹#›</a:t>
            </a:fld>
            <a:endParaRPr lang="hu-HU"/>
          </a:p>
        </p:txBody>
      </p:sp>
      <p:sp>
        <p:nvSpPr>
          <p:cNvPr id="5" name="Dátum helye 4"/>
          <p:cNvSpPr>
            <a:spLocks noGrp="1"/>
          </p:cNvSpPr>
          <p:nvPr>
            <p:ph type="dt" sz="half" idx="11"/>
          </p:nvPr>
        </p:nvSpPr>
        <p:spPr/>
        <p:txBody>
          <a:bodyPr/>
          <a:lstStyle>
            <a:lvl1pPr>
              <a:defRPr/>
            </a:lvl1pPr>
          </a:lstStyle>
          <a:p>
            <a:endParaRPr lang="hu-HU"/>
          </a:p>
        </p:txBody>
      </p:sp>
      <p:sp>
        <p:nvSpPr>
          <p:cNvPr id="6" name="Élőláb helye 5"/>
          <p:cNvSpPr>
            <a:spLocks noGrp="1"/>
          </p:cNvSpPr>
          <p:nvPr>
            <p:ph type="ftr" sz="quarter" idx="12"/>
          </p:nvPr>
        </p:nvSpPr>
        <p:spPr/>
        <p:txBody>
          <a:bodyPr/>
          <a:lstStyle>
            <a:lvl1pPr>
              <a:defRPr/>
            </a:lvl1pPr>
          </a:lstStyle>
          <a:p>
            <a:endParaRPr lang="hu-H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ia számának helye 3"/>
          <p:cNvSpPr>
            <a:spLocks noGrp="1"/>
          </p:cNvSpPr>
          <p:nvPr>
            <p:ph type="sldNum" sz="quarter" idx="10"/>
          </p:nvPr>
        </p:nvSpPr>
        <p:spPr/>
        <p:txBody>
          <a:bodyPr/>
          <a:lstStyle>
            <a:lvl1pPr>
              <a:defRPr/>
            </a:lvl1pPr>
          </a:lstStyle>
          <a:p>
            <a:fld id="{C62D70E6-5F74-4B1C-B436-F25202D81C73}" type="slidenum">
              <a:rPr lang="hu-HU"/>
              <a:pPr/>
              <a:t>‹#›</a:t>
            </a:fld>
            <a:endParaRPr lang="hu-HU"/>
          </a:p>
        </p:txBody>
      </p:sp>
      <p:sp>
        <p:nvSpPr>
          <p:cNvPr id="5" name="Dátum helye 4"/>
          <p:cNvSpPr>
            <a:spLocks noGrp="1"/>
          </p:cNvSpPr>
          <p:nvPr>
            <p:ph type="dt" sz="half" idx="11"/>
          </p:nvPr>
        </p:nvSpPr>
        <p:spPr/>
        <p:txBody>
          <a:bodyPr/>
          <a:lstStyle>
            <a:lvl1pPr>
              <a:defRPr/>
            </a:lvl1pPr>
          </a:lstStyle>
          <a:p>
            <a:endParaRPr lang="hu-HU"/>
          </a:p>
        </p:txBody>
      </p:sp>
      <p:sp>
        <p:nvSpPr>
          <p:cNvPr id="6" name="Élőláb helye 5"/>
          <p:cNvSpPr>
            <a:spLocks noGrp="1"/>
          </p:cNvSpPr>
          <p:nvPr>
            <p:ph type="ftr" sz="quarter" idx="12"/>
          </p:nvPr>
        </p:nvSpPr>
        <p:spPr/>
        <p:txBody>
          <a:bodyPr/>
          <a:lstStyle>
            <a:lvl1pPr>
              <a:defRPr/>
            </a:lvl1pPr>
          </a:lstStyle>
          <a:p>
            <a:endParaRPr lang="hu-H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ia számának helye 4"/>
          <p:cNvSpPr>
            <a:spLocks noGrp="1"/>
          </p:cNvSpPr>
          <p:nvPr>
            <p:ph type="sldNum" sz="quarter" idx="10"/>
          </p:nvPr>
        </p:nvSpPr>
        <p:spPr/>
        <p:txBody>
          <a:bodyPr/>
          <a:lstStyle>
            <a:lvl1pPr>
              <a:defRPr/>
            </a:lvl1pPr>
          </a:lstStyle>
          <a:p>
            <a:fld id="{8EA2C78E-BB88-44FA-82C1-5DF8A9CEE8C8}" type="slidenum">
              <a:rPr lang="hu-HU"/>
              <a:pPr/>
              <a:t>‹#›</a:t>
            </a:fld>
            <a:endParaRPr lang="hu-HU"/>
          </a:p>
        </p:txBody>
      </p:sp>
      <p:sp>
        <p:nvSpPr>
          <p:cNvPr id="6" name="Dátum helye 5"/>
          <p:cNvSpPr>
            <a:spLocks noGrp="1"/>
          </p:cNvSpPr>
          <p:nvPr>
            <p:ph type="dt" sz="half" idx="11"/>
          </p:nvPr>
        </p:nvSpPr>
        <p:spPr/>
        <p:txBody>
          <a:bodyPr/>
          <a:lstStyle>
            <a:lvl1pPr>
              <a:defRPr/>
            </a:lvl1pPr>
          </a:lstStyle>
          <a:p>
            <a:endParaRPr lang="hu-HU"/>
          </a:p>
        </p:txBody>
      </p:sp>
      <p:sp>
        <p:nvSpPr>
          <p:cNvPr id="7" name="Élőláb helye 6"/>
          <p:cNvSpPr>
            <a:spLocks noGrp="1"/>
          </p:cNvSpPr>
          <p:nvPr>
            <p:ph type="ftr" sz="quarter" idx="12"/>
          </p:nvPr>
        </p:nvSpPr>
        <p:spPr/>
        <p:txBody>
          <a:bodyPr/>
          <a:lstStyle>
            <a:lvl1pPr>
              <a:defRPr/>
            </a:lvl1pPr>
          </a:lstStyle>
          <a:p>
            <a:endParaRPr lang="hu-H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ia számának helye 6"/>
          <p:cNvSpPr>
            <a:spLocks noGrp="1"/>
          </p:cNvSpPr>
          <p:nvPr>
            <p:ph type="sldNum" sz="quarter" idx="10"/>
          </p:nvPr>
        </p:nvSpPr>
        <p:spPr/>
        <p:txBody>
          <a:bodyPr/>
          <a:lstStyle>
            <a:lvl1pPr>
              <a:defRPr/>
            </a:lvl1pPr>
          </a:lstStyle>
          <a:p>
            <a:fld id="{CB961490-04B6-40C2-9E72-B2BE161F1428}" type="slidenum">
              <a:rPr lang="hu-HU"/>
              <a:pPr/>
              <a:t>‹#›</a:t>
            </a:fld>
            <a:endParaRPr lang="hu-HU"/>
          </a:p>
        </p:txBody>
      </p:sp>
      <p:sp>
        <p:nvSpPr>
          <p:cNvPr id="8" name="Dátum helye 7"/>
          <p:cNvSpPr>
            <a:spLocks noGrp="1"/>
          </p:cNvSpPr>
          <p:nvPr>
            <p:ph type="dt" sz="half" idx="11"/>
          </p:nvPr>
        </p:nvSpPr>
        <p:spPr/>
        <p:txBody>
          <a:bodyPr/>
          <a:lstStyle>
            <a:lvl1pPr>
              <a:defRPr/>
            </a:lvl1pPr>
          </a:lstStyle>
          <a:p>
            <a:endParaRPr lang="hu-HU"/>
          </a:p>
        </p:txBody>
      </p:sp>
      <p:sp>
        <p:nvSpPr>
          <p:cNvPr id="9" name="Élőláb helye 8"/>
          <p:cNvSpPr>
            <a:spLocks noGrp="1"/>
          </p:cNvSpPr>
          <p:nvPr>
            <p:ph type="ftr" sz="quarter" idx="12"/>
          </p:nvPr>
        </p:nvSpPr>
        <p:spPr/>
        <p:txBody>
          <a:bodyPr/>
          <a:lstStyle>
            <a:lvl1pPr>
              <a:defRPr/>
            </a:lvl1pPr>
          </a:lstStyle>
          <a:p>
            <a:endParaRPr lang="hu-H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ia számának helye 2"/>
          <p:cNvSpPr>
            <a:spLocks noGrp="1"/>
          </p:cNvSpPr>
          <p:nvPr>
            <p:ph type="sldNum" sz="quarter" idx="10"/>
          </p:nvPr>
        </p:nvSpPr>
        <p:spPr/>
        <p:txBody>
          <a:bodyPr/>
          <a:lstStyle>
            <a:lvl1pPr>
              <a:defRPr/>
            </a:lvl1pPr>
          </a:lstStyle>
          <a:p>
            <a:fld id="{144276AE-8754-4ED3-9C72-A524A1B59221}" type="slidenum">
              <a:rPr lang="hu-HU"/>
              <a:pPr/>
              <a:t>‹#›</a:t>
            </a:fld>
            <a:endParaRPr lang="hu-HU"/>
          </a:p>
        </p:txBody>
      </p:sp>
      <p:sp>
        <p:nvSpPr>
          <p:cNvPr id="4" name="Dátum helye 3"/>
          <p:cNvSpPr>
            <a:spLocks noGrp="1"/>
          </p:cNvSpPr>
          <p:nvPr>
            <p:ph type="dt" sz="half" idx="11"/>
          </p:nvPr>
        </p:nvSpPr>
        <p:spPr/>
        <p:txBody>
          <a:bodyPr/>
          <a:lstStyle>
            <a:lvl1pPr>
              <a:defRPr/>
            </a:lvl1pPr>
          </a:lstStyle>
          <a:p>
            <a:endParaRPr lang="hu-HU"/>
          </a:p>
        </p:txBody>
      </p:sp>
      <p:sp>
        <p:nvSpPr>
          <p:cNvPr id="5" name="Élőláb helye 4"/>
          <p:cNvSpPr>
            <a:spLocks noGrp="1"/>
          </p:cNvSpPr>
          <p:nvPr>
            <p:ph type="ftr" sz="quarter" idx="12"/>
          </p:nvPr>
        </p:nvSpPr>
        <p:spPr/>
        <p:txBody>
          <a:bodyPr/>
          <a:lstStyle>
            <a:lvl1pPr>
              <a:defRPr/>
            </a:lvl1pPr>
          </a:lstStyle>
          <a:p>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Élőláb helye 4"/>
          <p:cNvSpPr>
            <a:spLocks noGrp="1"/>
          </p:cNvSpPr>
          <p:nvPr>
            <p:ph type="ftr" sz="quarter" idx="10"/>
          </p:nvPr>
        </p:nvSpPr>
        <p:spPr/>
        <p:txBody>
          <a:bodyPr/>
          <a:lstStyle>
            <a:lvl1pPr>
              <a:defRPr/>
            </a:lvl1pPr>
          </a:lstStyle>
          <a:p>
            <a:endParaRPr lang="hu-HU"/>
          </a:p>
        </p:txBody>
      </p:sp>
      <p:sp>
        <p:nvSpPr>
          <p:cNvPr id="6" name="Dia számának helye 5"/>
          <p:cNvSpPr>
            <a:spLocks noGrp="1"/>
          </p:cNvSpPr>
          <p:nvPr>
            <p:ph type="sldNum" sz="quarter" idx="11"/>
          </p:nvPr>
        </p:nvSpPr>
        <p:spPr/>
        <p:txBody>
          <a:bodyPr/>
          <a:lstStyle>
            <a:lvl1pPr>
              <a:defRPr/>
            </a:lvl1pPr>
          </a:lstStyle>
          <a:p>
            <a:fld id="{A1FE61D8-0E25-4E1F-914E-326B07FA52A6}" type="slidenum">
              <a:rPr lang="hu-HU"/>
              <a:pPr/>
              <a:t>‹#›</a:t>
            </a:fld>
            <a:endParaRPr lang="hu-HU"/>
          </a:p>
        </p:txBody>
      </p:sp>
      <p:sp>
        <p:nvSpPr>
          <p:cNvPr id="7" name="Dátum helye 6"/>
          <p:cNvSpPr>
            <a:spLocks noGrp="1"/>
          </p:cNvSpPr>
          <p:nvPr>
            <p:ph type="dt" sz="half" idx="12"/>
          </p:nvPr>
        </p:nvSpPr>
        <p:spPr/>
        <p:txBody>
          <a:bodyPr/>
          <a:lstStyle>
            <a:lvl1pPr>
              <a:defRPr/>
            </a:lvl1pPr>
          </a:lstStyle>
          <a:p>
            <a:endParaRPr lang="hu-H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ia számának helye 1"/>
          <p:cNvSpPr>
            <a:spLocks noGrp="1"/>
          </p:cNvSpPr>
          <p:nvPr>
            <p:ph type="sldNum" sz="quarter" idx="10"/>
          </p:nvPr>
        </p:nvSpPr>
        <p:spPr/>
        <p:txBody>
          <a:bodyPr/>
          <a:lstStyle>
            <a:lvl1pPr>
              <a:defRPr/>
            </a:lvl1pPr>
          </a:lstStyle>
          <a:p>
            <a:fld id="{0D0B75D5-1039-409C-BB0C-49EE1DD1E51C}" type="slidenum">
              <a:rPr lang="hu-HU"/>
              <a:pPr/>
              <a:t>‹#›</a:t>
            </a:fld>
            <a:endParaRPr lang="hu-HU"/>
          </a:p>
        </p:txBody>
      </p:sp>
      <p:sp>
        <p:nvSpPr>
          <p:cNvPr id="3" name="Dátum helye 2"/>
          <p:cNvSpPr>
            <a:spLocks noGrp="1"/>
          </p:cNvSpPr>
          <p:nvPr>
            <p:ph type="dt" sz="half" idx="11"/>
          </p:nvPr>
        </p:nvSpPr>
        <p:spPr/>
        <p:txBody>
          <a:bodyPr/>
          <a:lstStyle>
            <a:lvl1pPr>
              <a:defRPr/>
            </a:lvl1pPr>
          </a:lstStyle>
          <a:p>
            <a:endParaRPr lang="hu-HU"/>
          </a:p>
        </p:txBody>
      </p:sp>
      <p:sp>
        <p:nvSpPr>
          <p:cNvPr id="4" name="Élőláb helye 3"/>
          <p:cNvSpPr>
            <a:spLocks noGrp="1"/>
          </p:cNvSpPr>
          <p:nvPr>
            <p:ph type="ftr" sz="quarter" idx="12"/>
          </p:nvPr>
        </p:nvSpPr>
        <p:spPr/>
        <p:txBody>
          <a:bodyPr/>
          <a:lstStyle>
            <a:lvl1pPr>
              <a:defRPr/>
            </a:lvl1pPr>
          </a:lstStyle>
          <a:p>
            <a:endParaRPr lang="hu-H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ia számának helye 4"/>
          <p:cNvSpPr>
            <a:spLocks noGrp="1"/>
          </p:cNvSpPr>
          <p:nvPr>
            <p:ph type="sldNum" sz="quarter" idx="10"/>
          </p:nvPr>
        </p:nvSpPr>
        <p:spPr/>
        <p:txBody>
          <a:bodyPr/>
          <a:lstStyle>
            <a:lvl1pPr>
              <a:defRPr/>
            </a:lvl1pPr>
          </a:lstStyle>
          <a:p>
            <a:fld id="{6D17F0DA-CB9C-40D8-AE83-C3F9F6078E07}" type="slidenum">
              <a:rPr lang="hu-HU"/>
              <a:pPr/>
              <a:t>‹#›</a:t>
            </a:fld>
            <a:endParaRPr lang="hu-HU"/>
          </a:p>
        </p:txBody>
      </p:sp>
      <p:sp>
        <p:nvSpPr>
          <p:cNvPr id="6" name="Dátum helye 5"/>
          <p:cNvSpPr>
            <a:spLocks noGrp="1"/>
          </p:cNvSpPr>
          <p:nvPr>
            <p:ph type="dt" sz="half" idx="11"/>
          </p:nvPr>
        </p:nvSpPr>
        <p:spPr/>
        <p:txBody>
          <a:bodyPr/>
          <a:lstStyle>
            <a:lvl1pPr>
              <a:defRPr/>
            </a:lvl1pPr>
          </a:lstStyle>
          <a:p>
            <a:endParaRPr lang="hu-HU"/>
          </a:p>
        </p:txBody>
      </p:sp>
      <p:sp>
        <p:nvSpPr>
          <p:cNvPr id="7" name="Élőláb helye 6"/>
          <p:cNvSpPr>
            <a:spLocks noGrp="1"/>
          </p:cNvSpPr>
          <p:nvPr>
            <p:ph type="ftr" sz="quarter" idx="12"/>
          </p:nvPr>
        </p:nvSpPr>
        <p:spPr/>
        <p:txBody>
          <a:bodyPr/>
          <a:lstStyle>
            <a:lvl1pPr>
              <a:defRPr/>
            </a:lvl1pPr>
          </a:lstStyle>
          <a:p>
            <a:endParaRPr lang="hu-H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ia számának helye 4"/>
          <p:cNvSpPr>
            <a:spLocks noGrp="1"/>
          </p:cNvSpPr>
          <p:nvPr>
            <p:ph type="sldNum" sz="quarter" idx="10"/>
          </p:nvPr>
        </p:nvSpPr>
        <p:spPr/>
        <p:txBody>
          <a:bodyPr/>
          <a:lstStyle>
            <a:lvl1pPr>
              <a:defRPr/>
            </a:lvl1pPr>
          </a:lstStyle>
          <a:p>
            <a:fld id="{3CB3D85E-D3C7-47E7-A8E7-FFD699E9AF09}" type="slidenum">
              <a:rPr lang="hu-HU"/>
              <a:pPr/>
              <a:t>‹#›</a:t>
            </a:fld>
            <a:endParaRPr lang="hu-HU"/>
          </a:p>
        </p:txBody>
      </p:sp>
      <p:sp>
        <p:nvSpPr>
          <p:cNvPr id="6" name="Dátum helye 5"/>
          <p:cNvSpPr>
            <a:spLocks noGrp="1"/>
          </p:cNvSpPr>
          <p:nvPr>
            <p:ph type="dt" sz="half" idx="11"/>
          </p:nvPr>
        </p:nvSpPr>
        <p:spPr/>
        <p:txBody>
          <a:bodyPr/>
          <a:lstStyle>
            <a:lvl1pPr>
              <a:defRPr/>
            </a:lvl1pPr>
          </a:lstStyle>
          <a:p>
            <a:endParaRPr lang="hu-HU"/>
          </a:p>
        </p:txBody>
      </p:sp>
      <p:sp>
        <p:nvSpPr>
          <p:cNvPr id="7" name="Élőláb helye 6"/>
          <p:cNvSpPr>
            <a:spLocks noGrp="1"/>
          </p:cNvSpPr>
          <p:nvPr>
            <p:ph type="ftr" sz="quarter" idx="12"/>
          </p:nvPr>
        </p:nvSpPr>
        <p:spPr/>
        <p:txBody>
          <a:bodyPr/>
          <a:lstStyle>
            <a:lvl1pPr>
              <a:defRPr/>
            </a:lvl1pPr>
          </a:lstStyle>
          <a:p>
            <a:endParaRPr lang="hu-H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ia számának helye 3"/>
          <p:cNvSpPr>
            <a:spLocks noGrp="1"/>
          </p:cNvSpPr>
          <p:nvPr>
            <p:ph type="sldNum" sz="quarter" idx="10"/>
          </p:nvPr>
        </p:nvSpPr>
        <p:spPr/>
        <p:txBody>
          <a:bodyPr/>
          <a:lstStyle>
            <a:lvl1pPr>
              <a:defRPr/>
            </a:lvl1pPr>
          </a:lstStyle>
          <a:p>
            <a:fld id="{B62F0F6A-57F2-4B38-8A9A-8ACF2373169A}" type="slidenum">
              <a:rPr lang="hu-HU"/>
              <a:pPr/>
              <a:t>‹#›</a:t>
            </a:fld>
            <a:endParaRPr lang="hu-HU"/>
          </a:p>
        </p:txBody>
      </p:sp>
      <p:sp>
        <p:nvSpPr>
          <p:cNvPr id="5" name="Dátum helye 4"/>
          <p:cNvSpPr>
            <a:spLocks noGrp="1"/>
          </p:cNvSpPr>
          <p:nvPr>
            <p:ph type="dt" sz="half" idx="11"/>
          </p:nvPr>
        </p:nvSpPr>
        <p:spPr/>
        <p:txBody>
          <a:bodyPr/>
          <a:lstStyle>
            <a:lvl1pPr>
              <a:defRPr/>
            </a:lvl1pPr>
          </a:lstStyle>
          <a:p>
            <a:endParaRPr lang="hu-HU"/>
          </a:p>
        </p:txBody>
      </p:sp>
      <p:sp>
        <p:nvSpPr>
          <p:cNvPr id="6" name="Élőláb helye 5"/>
          <p:cNvSpPr>
            <a:spLocks noGrp="1"/>
          </p:cNvSpPr>
          <p:nvPr>
            <p:ph type="ftr" sz="quarter" idx="12"/>
          </p:nvPr>
        </p:nvSpPr>
        <p:spPr/>
        <p:txBody>
          <a:bodyPr/>
          <a:lstStyle>
            <a:lvl1pPr>
              <a:defRPr/>
            </a:lvl1pPr>
          </a:lstStyle>
          <a:p>
            <a:endParaRPr lang="hu-H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9462"/>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9462"/>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ia számának helye 3"/>
          <p:cNvSpPr>
            <a:spLocks noGrp="1"/>
          </p:cNvSpPr>
          <p:nvPr>
            <p:ph type="sldNum" sz="quarter" idx="10"/>
          </p:nvPr>
        </p:nvSpPr>
        <p:spPr/>
        <p:txBody>
          <a:bodyPr/>
          <a:lstStyle>
            <a:lvl1pPr>
              <a:defRPr/>
            </a:lvl1pPr>
          </a:lstStyle>
          <a:p>
            <a:fld id="{57AD18F3-98BF-453E-9F55-172BAC1816DD}" type="slidenum">
              <a:rPr lang="hu-HU"/>
              <a:pPr/>
              <a:t>‹#›</a:t>
            </a:fld>
            <a:endParaRPr lang="hu-HU"/>
          </a:p>
        </p:txBody>
      </p:sp>
      <p:sp>
        <p:nvSpPr>
          <p:cNvPr id="5" name="Dátum helye 4"/>
          <p:cNvSpPr>
            <a:spLocks noGrp="1"/>
          </p:cNvSpPr>
          <p:nvPr>
            <p:ph type="dt" sz="half" idx="11"/>
          </p:nvPr>
        </p:nvSpPr>
        <p:spPr/>
        <p:txBody>
          <a:bodyPr/>
          <a:lstStyle>
            <a:lvl1pPr>
              <a:defRPr/>
            </a:lvl1pPr>
          </a:lstStyle>
          <a:p>
            <a:endParaRPr lang="hu-HU"/>
          </a:p>
        </p:txBody>
      </p:sp>
      <p:sp>
        <p:nvSpPr>
          <p:cNvPr id="6" name="Élőláb helye 5"/>
          <p:cNvSpPr>
            <a:spLocks noGrp="1"/>
          </p:cNvSpPr>
          <p:nvPr>
            <p:ph type="ftr" sz="quarter" idx="12"/>
          </p:nvPr>
        </p:nvSpPr>
        <p:spPr/>
        <p:txBody>
          <a:bodyPr/>
          <a:lstStyle>
            <a:lvl1pPr>
              <a:defRPr/>
            </a:lvl1pPr>
          </a:lstStyle>
          <a:p>
            <a:endParaRPr lang="hu-H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9" name="Cím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hu-HU" smtClean="0"/>
              <a:t>Mintacím szerkesztése</a:t>
            </a:r>
            <a:endParaRPr kumimoji="0" lang="en-US"/>
          </a:p>
        </p:txBody>
      </p:sp>
      <p:sp>
        <p:nvSpPr>
          <p:cNvPr id="17" name="Alcím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smtClean="0"/>
              <a:t>Alcím mintájának szerkesztése</a:t>
            </a:r>
            <a:endParaRPr kumimoji="0" lang="en-US"/>
          </a:p>
        </p:txBody>
      </p:sp>
      <p:sp>
        <p:nvSpPr>
          <p:cNvPr id="30" name="Dátum helye 29"/>
          <p:cNvSpPr>
            <a:spLocks noGrp="1"/>
          </p:cNvSpPr>
          <p:nvPr>
            <p:ph type="dt" sz="half" idx="10"/>
          </p:nvPr>
        </p:nvSpPr>
        <p:spPr/>
        <p:txBody>
          <a:bodyPr/>
          <a:lstStyle/>
          <a:p>
            <a:endParaRPr lang="hu-HU"/>
          </a:p>
        </p:txBody>
      </p:sp>
      <p:sp>
        <p:nvSpPr>
          <p:cNvPr id="19" name="Élőláb helye 18"/>
          <p:cNvSpPr>
            <a:spLocks noGrp="1"/>
          </p:cNvSpPr>
          <p:nvPr>
            <p:ph type="ftr" sz="quarter" idx="11"/>
          </p:nvPr>
        </p:nvSpPr>
        <p:spPr/>
        <p:txBody>
          <a:bodyPr/>
          <a:lstStyle/>
          <a:p>
            <a:endParaRPr lang="hu-HU"/>
          </a:p>
        </p:txBody>
      </p:sp>
      <p:sp>
        <p:nvSpPr>
          <p:cNvPr id="27" name="Dia számának helye 26"/>
          <p:cNvSpPr>
            <a:spLocks noGrp="1"/>
          </p:cNvSpPr>
          <p:nvPr>
            <p:ph type="sldNum" sz="quarter" idx="12"/>
          </p:nvPr>
        </p:nvSpPr>
        <p:spPr/>
        <p:txBody>
          <a:bodyPr/>
          <a:lstStyle/>
          <a:p>
            <a:fld id="{6AB8018F-CE8A-47C2-9819-9AE437A74A71}" type="slidenum">
              <a:rPr lang="hu-HU" smtClean="0"/>
              <a:pPr/>
              <a:t>‹#›</a:t>
            </a:fld>
            <a:endParaRPr lang="hu-H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Tartalom helye 2"/>
          <p:cNvSpPr>
            <a:spLocks noGrp="1"/>
          </p:cNvSpPr>
          <p:nvPr>
            <p:ph idx="1"/>
          </p:nvPr>
        </p:nvSpPr>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DF32500-21F2-49E1-8B27-73F7ACCBFE16}" type="slidenum">
              <a:rPr lang="hu-HU" smtClean="0"/>
              <a:pPr/>
              <a:t>‹#›</a:t>
            </a:fld>
            <a:endParaRPr lang="hu-H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hu-HU" smtClean="0"/>
              <a:t>Mintacím szerkesztése</a:t>
            </a:r>
            <a:endParaRPr kumimoji="0" lang="en-US"/>
          </a:p>
        </p:txBody>
      </p:sp>
      <p:sp>
        <p:nvSpPr>
          <p:cNvPr id="3" name="Szöveg hely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smtClean="0"/>
              <a:t>Mintaszöveg szerkesztése</a:t>
            </a:r>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62D70E6-5F74-4B1C-B436-F25202D81C73}" type="slidenum">
              <a:rPr lang="hu-HU" smtClean="0"/>
              <a:pPr/>
              <a:t>‹#›</a:t>
            </a:fld>
            <a:endParaRPr lang="hu-H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229600" cy="1143000"/>
          </a:xfrm>
        </p:spPr>
        <p:txBody>
          <a:bodyPr/>
          <a:lstStyle/>
          <a:p>
            <a:r>
              <a:rPr kumimoji="0" lang="hu-HU" smtClean="0"/>
              <a:t>Mintacím szerkesztése</a:t>
            </a:r>
            <a:endParaRPr kumimoji="0" lang="en-US"/>
          </a:p>
        </p:txBody>
      </p:sp>
      <p:sp>
        <p:nvSpPr>
          <p:cNvPr id="3" name="Tartalom helye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Tartalom helye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EA2C78E-BB88-44FA-82C1-5DF8A9CEE8C8}" type="slidenum">
              <a:rPr lang="hu-HU" smtClean="0"/>
              <a:pPr/>
              <a:t>‹#›</a:t>
            </a:fld>
            <a:endParaRPr lang="hu-H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229600" cy="1143000"/>
          </a:xfrm>
        </p:spPr>
        <p:txBody>
          <a:bodyPr tIns="45720" anchor="b"/>
          <a:lstStyle>
            <a:lvl1pPr>
              <a:defRPr/>
            </a:lvl1pPr>
          </a:lstStyle>
          <a:p>
            <a:r>
              <a:rPr kumimoji="0" lang="hu-HU" smtClean="0"/>
              <a:t>Mintacím szerkesztése</a:t>
            </a:r>
            <a:endParaRPr kumimoji="0" lang="en-US"/>
          </a:p>
        </p:txBody>
      </p:sp>
      <p:sp>
        <p:nvSpPr>
          <p:cNvPr id="3" name="Szöveg hely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4" name="Szöveg hely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5" name="Tartalom helye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6" name="Tartalom helye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7" name="Dátum helye 6"/>
          <p:cNvSpPr>
            <a:spLocks noGrp="1"/>
          </p:cNvSpPr>
          <p:nvPr>
            <p:ph type="dt" sz="half" idx="10"/>
          </p:nvPr>
        </p:nvSpPr>
        <p:spPr/>
        <p:txBody>
          <a:bodyPr/>
          <a:lstStyle/>
          <a:p>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B961490-04B6-40C2-9E72-B2BE161F1428}"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Élőláb helye 6"/>
          <p:cNvSpPr>
            <a:spLocks noGrp="1"/>
          </p:cNvSpPr>
          <p:nvPr>
            <p:ph type="ftr" sz="quarter" idx="10"/>
          </p:nvPr>
        </p:nvSpPr>
        <p:spPr/>
        <p:txBody>
          <a:bodyPr/>
          <a:lstStyle>
            <a:lvl1pPr>
              <a:defRPr/>
            </a:lvl1pPr>
          </a:lstStyle>
          <a:p>
            <a:endParaRPr lang="hu-HU"/>
          </a:p>
        </p:txBody>
      </p:sp>
      <p:sp>
        <p:nvSpPr>
          <p:cNvPr id="8" name="Dia számának helye 7"/>
          <p:cNvSpPr>
            <a:spLocks noGrp="1"/>
          </p:cNvSpPr>
          <p:nvPr>
            <p:ph type="sldNum" sz="quarter" idx="11"/>
          </p:nvPr>
        </p:nvSpPr>
        <p:spPr/>
        <p:txBody>
          <a:bodyPr/>
          <a:lstStyle>
            <a:lvl1pPr>
              <a:defRPr/>
            </a:lvl1pPr>
          </a:lstStyle>
          <a:p>
            <a:fld id="{685F1F0A-8392-46BE-84BD-1AB983BEEE7D}" type="slidenum">
              <a:rPr lang="hu-HU"/>
              <a:pPr/>
              <a:t>‹#›</a:t>
            </a:fld>
            <a:endParaRPr lang="hu-HU"/>
          </a:p>
        </p:txBody>
      </p:sp>
      <p:sp>
        <p:nvSpPr>
          <p:cNvPr id="9" name="Dátum helye 8"/>
          <p:cNvSpPr>
            <a:spLocks noGrp="1"/>
          </p:cNvSpPr>
          <p:nvPr>
            <p:ph type="dt" sz="half" idx="12"/>
          </p:nvPr>
        </p:nvSpPr>
        <p:spPr/>
        <p:txBody>
          <a:bodyPr/>
          <a:lstStyle>
            <a:lvl1pPr>
              <a:defRPr/>
            </a:lvl1pPr>
          </a:lstStyle>
          <a:p>
            <a:endParaRPr lang="hu-H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hu-HU" smtClean="0"/>
              <a:t>Mintacím szerkesztése</a:t>
            </a:r>
            <a:endParaRPr kumimoji="0" lang="en-US"/>
          </a:p>
        </p:txBody>
      </p:sp>
      <p:sp>
        <p:nvSpPr>
          <p:cNvPr id="3" name="Dátum helye 2"/>
          <p:cNvSpPr>
            <a:spLocks noGrp="1"/>
          </p:cNvSpPr>
          <p:nvPr>
            <p:ph type="dt" sz="half" idx="10"/>
          </p:nvPr>
        </p:nvSpPr>
        <p:spPr/>
        <p:txBody>
          <a:bodyPr/>
          <a:lstStyle/>
          <a:p>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144276AE-8754-4ED3-9C72-A524A1B59221}" type="slidenum">
              <a:rPr lang="hu-HU" smtClean="0"/>
              <a:pPr/>
              <a:t>‹#›</a:t>
            </a:fld>
            <a:endParaRPr lang="hu-H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0D0B75D5-1039-409C-BB0C-49EE1DD1E51C}" type="slidenum">
              <a:rPr lang="hu-HU" smtClean="0"/>
              <a:pPr/>
              <a:t>‹#›</a:t>
            </a:fld>
            <a:endParaRPr lang="hu-H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hu-HU" smtClean="0"/>
              <a:t>Mintacím szerkesztése</a:t>
            </a:r>
            <a:endParaRPr kumimoji="0" lang="en-US"/>
          </a:p>
        </p:txBody>
      </p:sp>
      <p:sp>
        <p:nvSpPr>
          <p:cNvPr id="3" name="Szöveg hely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hu-HU" smtClean="0"/>
              <a:t>Mintaszöveg szerkesztése</a:t>
            </a:r>
          </a:p>
        </p:txBody>
      </p:sp>
      <p:sp>
        <p:nvSpPr>
          <p:cNvPr id="4" name="Tartalom helye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D17F0DA-CB9C-40D8-AE83-C3F9F6078E07}" type="slidenum">
              <a:rPr lang="hu-HU" smtClean="0"/>
              <a:pPr/>
              <a:t>‹#›</a:t>
            </a:fld>
            <a:endParaRPr lang="hu-H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9" name="Egy sarkán kerekítve levágott téglalap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Derékszögű háromszög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Cím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hu-HU" smtClean="0"/>
              <a:t>Mintacím szerkesztése</a:t>
            </a:r>
            <a:endParaRPr kumimoji="0" lang="en-US"/>
          </a:p>
        </p:txBody>
      </p:sp>
      <p:sp>
        <p:nvSpPr>
          <p:cNvPr id="4" name="Szöveg hely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hu-HU" smtClean="0"/>
              <a:t>Mintaszöveg szerkesztése</a:t>
            </a:r>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a:xfrm>
            <a:off x="8077200" y="6356350"/>
            <a:ext cx="609600" cy="365125"/>
          </a:xfrm>
        </p:spPr>
        <p:txBody>
          <a:bodyPr/>
          <a:lstStyle/>
          <a:p>
            <a:fld id="{3CB3D85E-D3C7-47E7-A8E7-FFD699E9AF09}" type="slidenum">
              <a:rPr lang="hu-HU" smtClean="0"/>
              <a:pPr/>
              <a:t>‹#›</a:t>
            </a:fld>
            <a:endParaRPr lang="hu-HU"/>
          </a:p>
        </p:txBody>
      </p:sp>
      <p:sp>
        <p:nvSpPr>
          <p:cNvPr id="3" name="Kép hely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hu-HU" smtClean="0"/>
              <a:t>Kép beszúrásához kattintson az ikonra</a:t>
            </a:r>
            <a:endParaRPr kumimoji="0" lang="en-US" dirty="0"/>
          </a:p>
        </p:txBody>
      </p:sp>
      <p:sp>
        <p:nvSpPr>
          <p:cNvPr id="10" name="Szabadkézi sokszög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Szabadkézi sokszög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Függőleges szöveg helye 2"/>
          <p:cNvSpPr>
            <a:spLocks noGrp="1"/>
          </p:cNvSpPr>
          <p:nvPr>
            <p:ph type="body" orient="vert" idx="1"/>
          </p:nvPr>
        </p:nvSpPr>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62F0F6A-57F2-4B38-8A9A-8ACF2373169A}" type="slidenum">
              <a:rPr lang="hu-HU" smtClean="0"/>
              <a:pPr/>
              <a:t>‹#›</a:t>
            </a:fld>
            <a:endParaRPr lang="hu-H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914401"/>
            <a:ext cx="2057400" cy="5211763"/>
          </a:xfrm>
        </p:spPr>
        <p:txBody>
          <a:bodyPr vert="eaVer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914401"/>
            <a:ext cx="6019800" cy="5211763"/>
          </a:xfrm>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7AD18F3-98BF-453E-9F55-172BAC1816DD}"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Élőláb helye 2"/>
          <p:cNvSpPr>
            <a:spLocks noGrp="1"/>
          </p:cNvSpPr>
          <p:nvPr>
            <p:ph type="ftr" sz="quarter" idx="10"/>
          </p:nvPr>
        </p:nvSpPr>
        <p:spPr/>
        <p:txBody>
          <a:bodyPr/>
          <a:lstStyle>
            <a:lvl1pPr>
              <a:defRPr/>
            </a:lvl1pPr>
          </a:lstStyle>
          <a:p>
            <a:endParaRPr lang="hu-HU"/>
          </a:p>
        </p:txBody>
      </p:sp>
      <p:sp>
        <p:nvSpPr>
          <p:cNvPr id="4" name="Dia számának helye 3"/>
          <p:cNvSpPr>
            <a:spLocks noGrp="1"/>
          </p:cNvSpPr>
          <p:nvPr>
            <p:ph type="sldNum" sz="quarter" idx="11"/>
          </p:nvPr>
        </p:nvSpPr>
        <p:spPr/>
        <p:txBody>
          <a:bodyPr/>
          <a:lstStyle>
            <a:lvl1pPr>
              <a:defRPr/>
            </a:lvl1pPr>
          </a:lstStyle>
          <a:p>
            <a:fld id="{207BD06F-7D50-4243-9880-72872C3B42D2}" type="slidenum">
              <a:rPr lang="hu-HU"/>
              <a:pPr/>
              <a:t>‹#›</a:t>
            </a:fld>
            <a:endParaRPr lang="hu-HU"/>
          </a:p>
        </p:txBody>
      </p:sp>
      <p:sp>
        <p:nvSpPr>
          <p:cNvPr id="5" name="Dátum helye 4"/>
          <p:cNvSpPr>
            <a:spLocks noGrp="1"/>
          </p:cNvSpPr>
          <p:nvPr>
            <p:ph type="dt" sz="half" idx="12"/>
          </p:nvPr>
        </p:nvSpPr>
        <p:spPr/>
        <p:txBody>
          <a:bodyPr/>
          <a:lstStyle>
            <a:lvl1pPr>
              <a:defRPr/>
            </a:lvl1pPr>
          </a:lstStyle>
          <a:p>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Élőláb helye 1"/>
          <p:cNvSpPr>
            <a:spLocks noGrp="1"/>
          </p:cNvSpPr>
          <p:nvPr>
            <p:ph type="ftr" sz="quarter" idx="10"/>
          </p:nvPr>
        </p:nvSpPr>
        <p:spPr/>
        <p:txBody>
          <a:bodyPr/>
          <a:lstStyle>
            <a:lvl1pPr>
              <a:defRPr/>
            </a:lvl1pPr>
          </a:lstStyle>
          <a:p>
            <a:endParaRPr lang="hu-HU"/>
          </a:p>
        </p:txBody>
      </p:sp>
      <p:sp>
        <p:nvSpPr>
          <p:cNvPr id="3" name="Dia számának helye 2"/>
          <p:cNvSpPr>
            <a:spLocks noGrp="1"/>
          </p:cNvSpPr>
          <p:nvPr>
            <p:ph type="sldNum" sz="quarter" idx="11"/>
          </p:nvPr>
        </p:nvSpPr>
        <p:spPr/>
        <p:txBody>
          <a:bodyPr/>
          <a:lstStyle>
            <a:lvl1pPr>
              <a:defRPr/>
            </a:lvl1pPr>
          </a:lstStyle>
          <a:p>
            <a:fld id="{413647E8-2229-46FD-A2CA-A5AC5F1CEB27}" type="slidenum">
              <a:rPr lang="hu-HU"/>
              <a:pPr/>
              <a:t>‹#›</a:t>
            </a:fld>
            <a:endParaRPr lang="hu-HU"/>
          </a:p>
        </p:txBody>
      </p:sp>
      <p:sp>
        <p:nvSpPr>
          <p:cNvPr id="4" name="Dátum helye 3"/>
          <p:cNvSpPr>
            <a:spLocks noGrp="1"/>
          </p:cNvSpPr>
          <p:nvPr>
            <p:ph type="dt" sz="half" idx="12"/>
          </p:nvPr>
        </p:nvSpPr>
        <p:spPr/>
        <p:txBody>
          <a:bodyPr/>
          <a:lstStyle>
            <a:lvl1pPr>
              <a:defRPr/>
            </a:lvl1pPr>
          </a:lstStyle>
          <a:p>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Élőláb helye 4"/>
          <p:cNvSpPr>
            <a:spLocks noGrp="1"/>
          </p:cNvSpPr>
          <p:nvPr>
            <p:ph type="ftr" sz="quarter" idx="10"/>
          </p:nvPr>
        </p:nvSpPr>
        <p:spPr/>
        <p:txBody>
          <a:bodyPr/>
          <a:lstStyle>
            <a:lvl1pPr>
              <a:defRPr/>
            </a:lvl1pPr>
          </a:lstStyle>
          <a:p>
            <a:endParaRPr lang="hu-HU"/>
          </a:p>
        </p:txBody>
      </p:sp>
      <p:sp>
        <p:nvSpPr>
          <p:cNvPr id="6" name="Dia számának helye 5"/>
          <p:cNvSpPr>
            <a:spLocks noGrp="1"/>
          </p:cNvSpPr>
          <p:nvPr>
            <p:ph type="sldNum" sz="quarter" idx="11"/>
          </p:nvPr>
        </p:nvSpPr>
        <p:spPr/>
        <p:txBody>
          <a:bodyPr/>
          <a:lstStyle>
            <a:lvl1pPr>
              <a:defRPr/>
            </a:lvl1pPr>
          </a:lstStyle>
          <a:p>
            <a:fld id="{8FCAAA55-5E49-4F41-A8D8-A5F1388F3787}" type="slidenum">
              <a:rPr lang="hu-HU"/>
              <a:pPr/>
              <a:t>‹#›</a:t>
            </a:fld>
            <a:endParaRPr lang="hu-HU"/>
          </a:p>
        </p:txBody>
      </p:sp>
      <p:sp>
        <p:nvSpPr>
          <p:cNvPr id="7" name="Dátum helye 6"/>
          <p:cNvSpPr>
            <a:spLocks noGrp="1"/>
          </p:cNvSpPr>
          <p:nvPr>
            <p:ph type="dt" sz="half" idx="12"/>
          </p:nvPr>
        </p:nvSpPr>
        <p:spPr/>
        <p:txBody>
          <a:bodyPr/>
          <a:lstStyle>
            <a:lvl1pPr>
              <a:defRPr/>
            </a:lvl1pPr>
          </a:lstStyle>
          <a:p>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Élőláb helye 4"/>
          <p:cNvSpPr>
            <a:spLocks noGrp="1"/>
          </p:cNvSpPr>
          <p:nvPr>
            <p:ph type="ftr" sz="quarter" idx="10"/>
          </p:nvPr>
        </p:nvSpPr>
        <p:spPr/>
        <p:txBody>
          <a:bodyPr/>
          <a:lstStyle>
            <a:lvl1pPr>
              <a:defRPr/>
            </a:lvl1pPr>
          </a:lstStyle>
          <a:p>
            <a:endParaRPr lang="hu-HU"/>
          </a:p>
        </p:txBody>
      </p:sp>
      <p:sp>
        <p:nvSpPr>
          <p:cNvPr id="6" name="Dia számának helye 5"/>
          <p:cNvSpPr>
            <a:spLocks noGrp="1"/>
          </p:cNvSpPr>
          <p:nvPr>
            <p:ph type="sldNum" sz="quarter" idx="11"/>
          </p:nvPr>
        </p:nvSpPr>
        <p:spPr/>
        <p:txBody>
          <a:bodyPr/>
          <a:lstStyle>
            <a:lvl1pPr>
              <a:defRPr/>
            </a:lvl1pPr>
          </a:lstStyle>
          <a:p>
            <a:fld id="{1387F0E0-C3E5-4698-A571-AEC2BAF61821}" type="slidenum">
              <a:rPr lang="hu-HU"/>
              <a:pPr/>
              <a:t>‹#›</a:t>
            </a:fld>
            <a:endParaRPr lang="hu-HU"/>
          </a:p>
        </p:txBody>
      </p:sp>
      <p:sp>
        <p:nvSpPr>
          <p:cNvPr id="7" name="Dátum helye 6"/>
          <p:cNvSpPr>
            <a:spLocks noGrp="1"/>
          </p:cNvSpPr>
          <p:nvPr>
            <p:ph type="dt" sz="half" idx="12"/>
          </p:nvPr>
        </p:nvSpPr>
        <p:spPr/>
        <p:txBody>
          <a:bodyPr/>
          <a:lstStyle>
            <a:lvl1pPr>
              <a:defRPr/>
            </a:lvl1pPr>
          </a:lstStyle>
          <a:p>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3042" name="Group 2"/>
          <p:cNvGrpSpPr>
            <a:grpSpLocks/>
          </p:cNvGrpSpPr>
          <p:nvPr/>
        </p:nvGrpSpPr>
        <p:grpSpPr bwMode="auto">
          <a:xfrm>
            <a:off x="0" y="0"/>
            <a:ext cx="9159875" cy="6858000"/>
            <a:chOff x="0" y="0"/>
            <a:chExt cx="5770" cy="4320"/>
          </a:xfrm>
        </p:grpSpPr>
        <p:sp>
          <p:nvSpPr>
            <p:cNvPr id="343043"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endParaRPr lang="hu-HU"/>
            </a:p>
          </p:txBody>
        </p:sp>
        <p:sp>
          <p:nvSpPr>
            <p:cNvPr id="343044"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hu-HU"/>
            </a:p>
          </p:txBody>
        </p:sp>
        <p:sp>
          <p:nvSpPr>
            <p:cNvPr id="343045"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hu-HU"/>
            </a:p>
          </p:txBody>
        </p:sp>
        <p:sp>
          <p:nvSpPr>
            <p:cNvPr id="343046"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endParaRPr lang="hu-HU"/>
            </a:p>
          </p:txBody>
        </p:sp>
        <p:sp>
          <p:nvSpPr>
            <p:cNvPr id="343047"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hu-HU"/>
            </a:p>
          </p:txBody>
        </p:sp>
        <p:sp>
          <p:nvSpPr>
            <p:cNvPr id="343048"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hu-HU"/>
            </a:p>
          </p:txBody>
        </p:sp>
        <p:sp>
          <p:nvSpPr>
            <p:cNvPr id="343049"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endParaRPr lang="hu-HU"/>
            </a:p>
          </p:txBody>
        </p:sp>
        <p:sp>
          <p:nvSpPr>
            <p:cNvPr id="343050"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endParaRPr lang="hu-HU"/>
            </a:p>
          </p:txBody>
        </p:sp>
        <p:sp>
          <p:nvSpPr>
            <p:cNvPr id="343051"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hu-HU"/>
            </a:p>
          </p:txBody>
        </p:sp>
        <p:sp>
          <p:nvSpPr>
            <p:cNvPr id="343052"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hu-HU"/>
            </a:p>
          </p:txBody>
        </p:sp>
        <p:sp>
          <p:nvSpPr>
            <p:cNvPr id="343053"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endParaRPr lang="hu-HU"/>
            </a:p>
          </p:txBody>
        </p:sp>
        <p:sp>
          <p:nvSpPr>
            <p:cNvPr id="343054"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endParaRPr lang="hu-HU"/>
            </a:p>
          </p:txBody>
        </p:sp>
        <p:sp>
          <p:nvSpPr>
            <p:cNvPr id="343055"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hu-HU"/>
            </a:p>
          </p:txBody>
        </p:sp>
        <p:sp>
          <p:nvSpPr>
            <p:cNvPr id="343056"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endParaRPr lang="hu-HU"/>
            </a:p>
          </p:txBody>
        </p:sp>
        <p:sp>
          <p:nvSpPr>
            <p:cNvPr id="343057"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endParaRPr lang="hu-HU"/>
            </a:p>
          </p:txBody>
        </p:sp>
        <p:sp>
          <p:nvSpPr>
            <p:cNvPr id="343058"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hu-HU"/>
            </a:p>
          </p:txBody>
        </p:sp>
        <p:sp>
          <p:nvSpPr>
            <p:cNvPr id="343059"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hu-HU"/>
            </a:p>
          </p:txBody>
        </p:sp>
        <p:sp>
          <p:nvSpPr>
            <p:cNvPr id="343060"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hu-HU"/>
            </a:p>
          </p:txBody>
        </p:sp>
        <p:sp>
          <p:nvSpPr>
            <p:cNvPr id="343061"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hu-HU"/>
            </a:p>
          </p:txBody>
        </p:sp>
        <p:sp>
          <p:nvSpPr>
            <p:cNvPr id="343062"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endParaRPr lang="hu-HU"/>
            </a:p>
          </p:txBody>
        </p:sp>
        <p:sp>
          <p:nvSpPr>
            <p:cNvPr id="343063"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endParaRPr lang="hu-HU"/>
            </a:p>
          </p:txBody>
        </p:sp>
      </p:grpSp>
      <p:sp>
        <p:nvSpPr>
          <p:cNvPr id="343064"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hu-HU" smtClean="0"/>
              <a:t>Mintacím szerkesztése</a:t>
            </a:r>
          </a:p>
        </p:txBody>
      </p:sp>
      <p:sp>
        <p:nvSpPr>
          <p:cNvPr id="343065"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343066"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ClrTx/>
              <a:buSzTx/>
              <a:buFontTx/>
              <a:buNone/>
              <a:defRPr sz="1000">
                <a:effectLst>
                  <a:outerShdw blurRad="38100" dist="38100" dir="2700000" algn="tl">
                    <a:srgbClr val="000000"/>
                  </a:outerShdw>
                </a:effectLst>
                <a:latin typeface="+mn-lt"/>
              </a:defRPr>
            </a:lvl1pPr>
          </a:lstStyle>
          <a:p>
            <a:endParaRPr lang="hu-HU"/>
          </a:p>
        </p:txBody>
      </p:sp>
      <p:sp>
        <p:nvSpPr>
          <p:cNvPr id="343067"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000">
                <a:effectLst>
                  <a:outerShdw blurRad="38100" dist="38100" dir="2700000" algn="tl">
                    <a:srgbClr val="000000"/>
                  </a:outerShdw>
                </a:effectLst>
                <a:latin typeface="+mn-lt"/>
              </a:defRPr>
            </a:lvl1pPr>
          </a:lstStyle>
          <a:p>
            <a:fld id="{8D5E4402-F193-4472-BD5E-C6115C55EFA7}" type="slidenum">
              <a:rPr lang="hu-HU"/>
              <a:pPr/>
              <a:t>‹#›</a:t>
            </a:fld>
            <a:endParaRPr lang="hu-HU"/>
          </a:p>
        </p:txBody>
      </p:sp>
      <p:sp>
        <p:nvSpPr>
          <p:cNvPr id="343068"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000">
                <a:effectLst>
                  <a:outerShdw blurRad="38100" dist="38100" dir="2700000" algn="tl">
                    <a:srgbClr val="000000"/>
                  </a:outerShdw>
                </a:effectLst>
                <a:latin typeface="+mn-lt"/>
              </a:defRPr>
            </a:lvl1pPr>
          </a:lstStyle>
          <a:p>
            <a:endParaRPr lang="hu-HU"/>
          </a:p>
        </p:txBody>
      </p:sp>
    </p:spTree>
  </p:cSld>
  <p:clrMap bg1="dk2" tx1="lt1" bg2="dk1" tx2="lt2" accent1="accent1" accent2="accent2" accent3="accent3" accent4="accent4" accent5="accent5" accent6="accent6" hlink="hlink" folHlink="folHlink"/>
  <p:sldLayoutIdLst>
    <p:sldLayoutId id="2147483755"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iming>
    <p:tnLst>
      <p:par>
        <p:cTn id="1" dur="indefinite" restart="never" nodeType="tmRoot"/>
      </p:par>
    </p:tnLst>
  </p:timing>
  <p:txStyles>
    <p:titleStyle>
      <a:lvl1pPr algn="ctr" rtl="0" fontAlgn="base">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431106" name="Group 2"/>
          <p:cNvGrpSpPr>
            <a:grpSpLocks/>
          </p:cNvGrpSpPr>
          <p:nvPr/>
        </p:nvGrpSpPr>
        <p:grpSpPr bwMode="auto">
          <a:xfrm>
            <a:off x="0" y="0"/>
            <a:ext cx="9144000" cy="6856413"/>
            <a:chOff x="0" y="0"/>
            <a:chExt cx="5760" cy="4319"/>
          </a:xfrm>
        </p:grpSpPr>
        <p:sp>
          <p:nvSpPr>
            <p:cNvPr id="43110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hu-HU"/>
            </a:p>
          </p:txBody>
        </p:sp>
        <p:sp>
          <p:nvSpPr>
            <p:cNvPr id="43110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hu-HU"/>
            </a:p>
          </p:txBody>
        </p:sp>
        <p:sp>
          <p:nvSpPr>
            <p:cNvPr id="43110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hu-HU"/>
            </a:p>
          </p:txBody>
        </p:sp>
        <p:sp>
          <p:nvSpPr>
            <p:cNvPr id="43111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hu-HU"/>
            </a:p>
          </p:txBody>
        </p:sp>
        <p:sp>
          <p:nvSpPr>
            <p:cNvPr id="43111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hu-HU"/>
            </a:p>
          </p:txBody>
        </p:sp>
        <p:sp>
          <p:nvSpPr>
            <p:cNvPr id="43111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hu-HU"/>
            </a:p>
          </p:txBody>
        </p:sp>
        <p:sp>
          <p:nvSpPr>
            <p:cNvPr id="43111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hu-HU"/>
            </a:p>
          </p:txBody>
        </p:sp>
        <p:sp>
          <p:nvSpPr>
            <p:cNvPr id="43111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hu-HU"/>
            </a:p>
          </p:txBody>
        </p:sp>
        <p:sp>
          <p:nvSpPr>
            <p:cNvPr id="43111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hu-HU"/>
            </a:p>
          </p:txBody>
        </p:sp>
        <p:sp>
          <p:nvSpPr>
            <p:cNvPr id="43111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hu-HU"/>
            </a:p>
          </p:txBody>
        </p:sp>
        <p:sp>
          <p:nvSpPr>
            <p:cNvPr id="43111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hu-HU"/>
            </a:p>
          </p:txBody>
        </p:sp>
        <p:sp>
          <p:nvSpPr>
            <p:cNvPr id="43111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hu-HU"/>
            </a:p>
          </p:txBody>
        </p:sp>
        <p:sp>
          <p:nvSpPr>
            <p:cNvPr id="43111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hu-HU"/>
            </a:p>
          </p:txBody>
        </p:sp>
        <p:sp>
          <p:nvSpPr>
            <p:cNvPr id="43112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hu-HU"/>
            </a:p>
          </p:txBody>
        </p:sp>
        <p:sp>
          <p:nvSpPr>
            <p:cNvPr id="43112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hu-HU"/>
            </a:p>
          </p:txBody>
        </p:sp>
        <p:sp>
          <p:nvSpPr>
            <p:cNvPr id="43112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hu-HU"/>
            </a:p>
          </p:txBody>
        </p:sp>
        <p:sp>
          <p:nvSpPr>
            <p:cNvPr id="43112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hu-HU"/>
            </a:p>
          </p:txBody>
        </p:sp>
        <p:sp>
          <p:nvSpPr>
            <p:cNvPr id="43112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hu-HU"/>
            </a:p>
          </p:txBody>
        </p:sp>
        <p:sp>
          <p:nvSpPr>
            <p:cNvPr id="43112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hu-HU"/>
            </a:p>
          </p:txBody>
        </p:sp>
        <p:sp>
          <p:nvSpPr>
            <p:cNvPr id="43112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hu-HU"/>
            </a:p>
          </p:txBody>
        </p:sp>
        <p:sp>
          <p:nvSpPr>
            <p:cNvPr id="43112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hu-HU"/>
            </a:p>
          </p:txBody>
        </p:sp>
        <p:sp>
          <p:nvSpPr>
            <p:cNvPr id="43112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hu-HU"/>
            </a:p>
          </p:txBody>
        </p:sp>
        <p:sp>
          <p:nvSpPr>
            <p:cNvPr id="43112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hu-HU"/>
            </a:p>
          </p:txBody>
        </p:sp>
        <p:sp>
          <p:nvSpPr>
            <p:cNvPr id="43113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hu-HU"/>
            </a:p>
          </p:txBody>
        </p:sp>
        <p:sp>
          <p:nvSpPr>
            <p:cNvPr id="43113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hu-HU"/>
            </a:p>
          </p:txBody>
        </p:sp>
        <p:sp>
          <p:nvSpPr>
            <p:cNvPr id="43113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hu-HU"/>
            </a:p>
          </p:txBody>
        </p:sp>
        <p:sp>
          <p:nvSpPr>
            <p:cNvPr id="43113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hu-HU"/>
            </a:p>
          </p:txBody>
        </p:sp>
        <p:sp>
          <p:nvSpPr>
            <p:cNvPr id="43113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hu-HU"/>
            </a:p>
          </p:txBody>
        </p:sp>
        <p:sp>
          <p:nvSpPr>
            <p:cNvPr id="43113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hu-HU"/>
            </a:p>
          </p:txBody>
        </p:sp>
        <p:sp>
          <p:nvSpPr>
            <p:cNvPr id="43113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hu-HU"/>
            </a:p>
          </p:txBody>
        </p:sp>
        <p:sp>
          <p:nvSpPr>
            <p:cNvPr id="43113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hu-HU"/>
            </a:p>
          </p:txBody>
        </p:sp>
        <p:sp>
          <p:nvSpPr>
            <p:cNvPr id="43113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hu-HU"/>
            </a:p>
          </p:txBody>
        </p:sp>
        <p:sp>
          <p:nvSpPr>
            <p:cNvPr id="43113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hu-HU"/>
            </a:p>
          </p:txBody>
        </p:sp>
        <p:sp>
          <p:nvSpPr>
            <p:cNvPr id="43114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hu-HU"/>
            </a:p>
          </p:txBody>
        </p:sp>
        <p:sp>
          <p:nvSpPr>
            <p:cNvPr id="43114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hu-HU"/>
            </a:p>
          </p:txBody>
        </p:sp>
        <p:sp>
          <p:nvSpPr>
            <p:cNvPr id="43114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hu-HU"/>
            </a:p>
          </p:txBody>
        </p:sp>
        <p:grpSp>
          <p:nvGrpSpPr>
            <p:cNvPr id="431143" name="Group 39"/>
            <p:cNvGrpSpPr>
              <a:grpSpLocks/>
            </p:cNvGrpSpPr>
            <p:nvPr userDrawn="1"/>
          </p:nvGrpSpPr>
          <p:grpSpPr bwMode="auto">
            <a:xfrm>
              <a:off x="0" y="1632"/>
              <a:ext cx="5758" cy="1858"/>
              <a:chOff x="0" y="1632"/>
              <a:chExt cx="5758" cy="1858"/>
            </a:xfrm>
          </p:grpSpPr>
          <p:sp>
            <p:nvSpPr>
              <p:cNvPr id="43114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hu-HU"/>
              </a:p>
            </p:txBody>
          </p:sp>
          <p:sp>
            <p:nvSpPr>
              <p:cNvPr id="43114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hu-HU"/>
              </a:p>
            </p:txBody>
          </p:sp>
        </p:grpSp>
      </p:grpSp>
      <p:sp>
        <p:nvSpPr>
          <p:cNvPr id="43114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43114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3114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effectLst>
                  <a:outerShdw blurRad="38100" dist="38100" dir="2700000" algn="tl">
                    <a:srgbClr val="000000"/>
                  </a:outerShdw>
                </a:effectLst>
                <a:latin typeface="+mn-lt"/>
              </a:defRPr>
            </a:lvl1pPr>
          </a:lstStyle>
          <a:p>
            <a:endParaRPr lang="hu-HU"/>
          </a:p>
        </p:txBody>
      </p:sp>
      <p:sp>
        <p:nvSpPr>
          <p:cNvPr id="43114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a:effectLst>
                  <a:outerShdw blurRad="38100" dist="38100" dir="2700000" algn="tl">
                    <a:srgbClr val="000000"/>
                  </a:outerShdw>
                </a:effectLst>
                <a:latin typeface="+mn-lt"/>
              </a:defRPr>
            </a:lvl1pPr>
          </a:lstStyle>
          <a:p>
            <a:endParaRPr lang="hu-HU"/>
          </a:p>
        </p:txBody>
      </p:sp>
      <p:sp>
        <p:nvSpPr>
          <p:cNvPr id="43115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effectLst>
                  <a:outerShdw blurRad="38100" dist="38100" dir="2700000" algn="tl">
                    <a:srgbClr val="000000"/>
                  </a:outerShdw>
                </a:effectLst>
                <a:latin typeface="+mn-lt"/>
              </a:defRPr>
            </a:lvl1pPr>
          </a:lstStyle>
          <a:p>
            <a:fld id="{8475B81D-2DBE-4D5D-AD33-83C17922F0C0}" type="slidenum">
              <a:rPr lang="hu-HU"/>
              <a:pPr/>
              <a:t>‹#›</a:t>
            </a:fld>
            <a:endParaRPr lang="hu-HU"/>
          </a:p>
        </p:txBody>
      </p:sp>
    </p:spTree>
  </p:cSld>
  <p:clrMap bg1="dk2" tx1="lt1" bg2="dk1" tx2="lt2" accent1="accent1" accent2="accent2" accent3="accent3" accent4="accent4" accent5="accent5" accent6="accent6" hlink="hlink" folHlink="folHlink"/>
  <p:sldLayoutIdLst>
    <p:sldLayoutId id="2147483759"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480258" name="Group 2"/>
          <p:cNvGrpSpPr>
            <a:grpSpLocks/>
          </p:cNvGrpSpPr>
          <p:nvPr/>
        </p:nvGrpSpPr>
        <p:grpSpPr bwMode="auto">
          <a:xfrm>
            <a:off x="0" y="0"/>
            <a:ext cx="9144000" cy="6934200"/>
            <a:chOff x="0" y="0"/>
            <a:chExt cx="5760" cy="4368"/>
          </a:xfrm>
        </p:grpSpPr>
        <p:sp>
          <p:nvSpPr>
            <p:cNvPr id="480259"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hu-HU"/>
            </a:p>
          </p:txBody>
        </p:sp>
        <p:sp>
          <p:nvSpPr>
            <p:cNvPr id="480260"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hu-HU"/>
            </a:p>
          </p:txBody>
        </p:sp>
        <p:sp>
          <p:nvSpPr>
            <p:cNvPr id="480261"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hu-HU"/>
            </a:p>
          </p:txBody>
        </p:sp>
        <p:sp>
          <p:nvSpPr>
            <p:cNvPr id="480262"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hu-HU"/>
            </a:p>
          </p:txBody>
        </p:sp>
        <p:sp>
          <p:nvSpPr>
            <p:cNvPr id="480263"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hu-HU"/>
            </a:p>
          </p:txBody>
        </p:sp>
        <p:sp>
          <p:nvSpPr>
            <p:cNvPr id="480264"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hu-HU"/>
            </a:p>
          </p:txBody>
        </p:sp>
        <p:sp>
          <p:nvSpPr>
            <p:cNvPr id="480265"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hu-HU"/>
            </a:p>
          </p:txBody>
        </p:sp>
        <p:sp>
          <p:nvSpPr>
            <p:cNvPr id="480266"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hu-HU"/>
            </a:p>
          </p:txBody>
        </p:sp>
        <p:sp>
          <p:nvSpPr>
            <p:cNvPr id="480267"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hu-HU"/>
            </a:p>
          </p:txBody>
        </p:sp>
        <p:sp>
          <p:nvSpPr>
            <p:cNvPr id="480268"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hu-HU"/>
            </a:p>
          </p:txBody>
        </p:sp>
        <p:sp>
          <p:nvSpPr>
            <p:cNvPr id="480269"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hu-HU"/>
            </a:p>
          </p:txBody>
        </p:sp>
        <p:sp>
          <p:nvSpPr>
            <p:cNvPr id="480270"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hu-HU"/>
            </a:p>
          </p:txBody>
        </p:sp>
        <p:sp>
          <p:nvSpPr>
            <p:cNvPr id="480271"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hu-HU"/>
            </a:p>
          </p:txBody>
        </p:sp>
        <p:sp>
          <p:nvSpPr>
            <p:cNvPr id="480272"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hu-HU"/>
            </a:p>
          </p:txBody>
        </p:sp>
        <p:sp>
          <p:nvSpPr>
            <p:cNvPr id="480273"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hu-HU"/>
            </a:p>
          </p:txBody>
        </p:sp>
        <p:sp>
          <p:nvSpPr>
            <p:cNvPr id="480274"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hu-HU"/>
            </a:p>
          </p:txBody>
        </p:sp>
        <p:sp>
          <p:nvSpPr>
            <p:cNvPr id="480275"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hu-HU"/>
            </a:p>
          </p:txBody>
        </p:sp>
        <p:sp>
          <p:nvSpPr>
            <p:cNvPr id="480276"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hu-HU"/>
            </a:p>
          </p:txBody>
        </p:sp>
      </p:grpSp>
      <p:sp>
        <p:nvSpPr>
          <p:cNvPr id="480277"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48027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80279"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400">
                <a:effectLst>
                  <a:outerShdw blurRad="38100" dist="38100" dir="2700000" algn="tl">
                    <a:srgbClr val="000000"/>
                  </a:outerShdw>
                </a:effectLst>
              </a:defRPr>
            </a:lvl1pPr>
          </a:lstStyle>
          <a:p>
            <a:endParaRPr lang="hu-HU"/>
          </a:p>
        </p:txBody>
      </p:sp>
      <p:sp>
        <p:nvSpPr>
          <p:cNvPr id="480280"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ClrTx/>
              <a:buSzTx/>
              <a:buFontTx/>
              <a:buNone/>
              <a:defRPr sz="1400">
                <a:effectLst>
                  <a:outerShdw blurRad="38100" dist="38100" dir="2700000" algn="tl">
                    <a:srgbClr val="000000"/>
                  </a:outerShdw>
                </a:effectLst>
              </a:defRPr>
            </a:lvl1pPr>
          </a:lstStyle>
          <a:p>
            <a:endParaRPr lang="hu-HU"/>
          </a:p>
        </p:txBody>
      </p:sp>
      <p:sp>
        <p:nvSpPr>
          <p:cNvPr id="480281"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400">
                <a:effectLst>
                  <a:outerShdw blurRad="38100" dist="38100" dir="2700000" algn="tl">
                    <a:srgbClr val="000000"/>
                  </a:outerShdw>
                </a:effectLst>
              </a:defRPr>
            </a:lvl1pPr>
          </a:lstStyle>
          <a:p>
            <a:fld id="{83C4F149-7CC3-471E-94EE-726382B22202}" type="slidenum">
              <a:rPr lang="hu-HU"/>
              <a:pPr/>
              <a:t>‹#›</a:t>
            </a:fld>
            <a:endParaRPr lang="hu-HU"/>
          </a:p>
        </p:txBody>
      </p:sp>
    </p:spTree>
  </p:cSld>
  <p:clrMap bg1="dk2" tx1="lt1" bg2="dk1" tx2="lt2" accent1="accent1" accent2="accent2" accent3="accent3" accent4="accent4" accent5="accent5" accent6="accent6" hlink="hlink" folHlink="folHlink"/>
  <p:sldLayoutIdLst>
    <p:sldLayoutId id="2147483765"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493570" name="Group 2"/>
          <p:cNvGrpSpPr>
            <a:grpSpLocks/>
          </p:cNvGrpSpPr>
          <p:nvPr/>
        </p:nvGrpSpPr>
        <p:grpSpPr bwMode="auto">
          <a:xfrm>
            <a:off x="-496888" y="1308100"/>
            <a:ext cx="10429876" cy="5908675"/>
            <a:chOff x="-313" y="824"/>
            <a:chExt cx="6570" cy="3722"/>
          </a:xfrm>
        </p:grpSpPr>
        <p:sp>
          <p:nvSpPr>
            <p:cNvPr id="493571"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72"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73"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74"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75"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76"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77"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78"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79"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80"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81"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82"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83"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84"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85"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86"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87"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88"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89"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90"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91"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92"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93"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94"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95"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96"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97"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98"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99"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600"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601"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602"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603"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3604"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3605"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3606"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3607"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3608"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3609"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3610"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3611"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3612"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3613"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3614"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3615"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3616"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3617"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3618"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3619"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3620"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hu-HU"/>
            </a:p>
          </p:txBody>
        </p:sp>
        <p:sp>
          <p:nvSpPr>
            <p:cNvPr id="493621"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hu-HU"/>
            </a:p>
          </p:txBody>
        </p:sp>
        <p:sp>
          <p:nvSpPr>
            <p:cNvPr id="493622"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3623"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3624"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3625"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3626"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3627"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3628"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3629"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3630"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3631"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3632"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33"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34"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35"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3636"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3637"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3638"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3639"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3640"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3641"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42"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43"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44"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45"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3646"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47"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48"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49"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50"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3651"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3652"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653"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3654"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3655"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3656"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57"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58"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59"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60"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3661"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3662"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3663"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3664"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3665"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3666"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3667"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3668"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3669"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3670"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3671"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3672"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3673"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3674"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hu-HU"/>
            </a:p>
          </p:txBody>
        </p:sp>
        <p:sp>
          <p:nvSpPr>
            <p:cNvPr id="493675"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hu-HU"/>
            </a:p>
          </p:txBody>
        </p:sp>
        <p:sp>
          <p:nvSpPr>
            <p:cNvPr id="493676"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3677"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3678"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3679"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3680"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3681"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3682"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83"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84"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3685"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3686"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87"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3688"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689"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690"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691"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3692"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3693"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3694"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3695"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96"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3697"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3698"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699"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00"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01"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02"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03"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04"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05"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3706"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3707"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3708"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709"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3710"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3711"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712"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3713"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3714"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3715"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3716"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3717"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18"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3719"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3720"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21"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22"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23"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24"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25"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26"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27"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28"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29"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30"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31"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32"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33"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34"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35"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36"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3737"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3738"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3739"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3740"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41"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42"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43"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44"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45"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46"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47"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48"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49"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3750"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3751"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3752"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3753"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3754"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3755"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3756"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3757"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endParaRPr lang="hu-HU"/>
            </a:p>
          </p:txBody>
        </p:sp>
        <p:sp>
          <p:nvSpPr>
            <p:cNvPr id="493758"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3759"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3760"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3761"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hu-HU"/>
            </a:p>
          </p:txBody>
        </p:sp>
        <p:sp>
          <p:nvSpPr>
            <p:cNvPr id="493762"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hu-HU"/>
            </a:p>
          </p:txBody>
        </p:sp>
        <p:sp>
          <p:nvSpPr>
            <p:cNvPr id="493763"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hu-HU"/>
            </a:p>
          </p:txBody>
        </p:sp>
        <p:sp>
          <p:nvSpPr>
            <p:cNvPr id="493764"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hu-HU"/>
            </a:p>
          </p:txBody>
        </p:sp>
        <p:sp>
          <p:nvSpPr>
            <p:cNvPr id="493765"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hu-HU"/>
            </a:p>
          </p:txBody>
        </p:sp>
        <p:sp>
          <p:nvSpPr>
            <p:cNvPr id="493766"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hu-HU"/>
            </a:p>
          </p:txBody>
        </p:sp>
        <p:sp>
          <p:nvSpPr>
            <p:cNvPr id="493767"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hu-HU"/>
            </a:p>
          </p:txBody>
        </p:sp>
        <p:sp>
          <p:nvSpPr>
            <p:cNvPr id="493768"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hu-HU"/>
            </a:p>
          </p:txBody>
        </p:sp>
        <p:sp>
          <p:nvSpPr>
            <p:cNvPr id="493769"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hu-HU"/>
            </a:p>
          </p:txBody>
        </p:sp>
        <p:sp>
          <p:nvSpPr>
            <p:cNvPr id="493770"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hu-HU"/>
            </a:p>
          </p:txBody>
        </p:sp>
        <p:sp>
          <p:nvSpPr>
            <p:cNvPr id="493771"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hu-HU"/>
            </a:p>
          </p:txBody>
        </p:sp>
        <p:sp>
          <p:nvSpPr>
            <p:cNvPr id="493772"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hu-HU"/>
            </a:p>
          </p:txBody>
        </p:sp>
        <p:sp>
          <p:nvSpPr>
            <p:cNvPr id="493773"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hu-HU"/>
            </a:p>
          </p:txBody>
        </p:sp>
        <p:sp>
          <p:nvSpPr>
            <p:cNvPr id="493774"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hu-HU"/>
            </a:p>
          </p:txBody>
        </p:sp>
        <p:sp>
          <p:nvSpPr>
            <p:cNvPr id="493775"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hu-HU"/>
            </a:p>
          </p:txBody>
        </p:sp>
        <p:sp>
          <p:nvSpPr>
            <p:cNvPr id="493776"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hu-HU"/>
            </a:p>
          </p:txBody>
        </p:sp>
        <p:sp>
          <p:nvSpPr>
            <p:cNvPr id="493777"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hu-HU"/>
            </a:p>
          </p:txBody>
        </p:sp>
        <p:sp>
          <p:nvSpPr>
            <p:cNvPr id="493778"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hu-HU"/>
            </a:p>
          </p:txBody>
        </p:sp>
        <p:sp>
          <p:nvSpPr>
            <p:cNvPr id="493779"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endParaRPr lang="hu-HU"/>
            </a:p>
          </p:txBody>
        </p:sp>
        <p:sp>
          <p:nvSpPr>
            <p:cNvPr id="493780"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endParaRPr lang="hu-HU"/>
            </a:p>
          </p:txBody>
        </p:sp>
        <p:sp>
          <p:nvSpPr>
            <p:cNvPr id="493781"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hu-HU"/>
            </a:p>
          </p:txBody>
        </p:sp>
        <p:sp>
          <p:nvSpPr>
            <p:cNvPr id="493782"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3783"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3784"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85"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hu-HU"/>
            </a:p>
          </p:txBody>
        </p:sp>
      </p:grpSp>
      <p:sp>
        <p:nvSpPr>
          <p:cNvPr id="493786"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effectLst>
                  <a:outerShdw blurRad="38100" dist="38100" dir="2700000" algn="tl">
                    <a:srgbClr val="000000"/>
                  </a:outerShdw>
                </a:effectLst>
                <a:latin typeface="+mn-lt"/>
              </a:defRPr>
            </a:lvl1pPr>
          </a:lstStyle>
          <a:p>
            <a:fld id="{AEE4AE98-6F2A-4B1C-A548-4EB6A8D1829D}" type="slidenum">
              <a:rPr lang="hu-HU"/>
              <a:pPr/>
              <a:t>‹#›</a:t>
            </a:fld>
            <a:endParaRPr lang="hu-HU"/>
          </a:p>
        </p:txBody>
      </p:sp>
      <p:sp>
        <p:nvSpPr>
          <p:cNvPr id="493787"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effectLst>
                  <a:outerShdw blurRad="38100" dist="38100" dir="2700000" algn="tl">
                    <a:srgbClr val="000000"/>
                  </a:outerShdw>
                </a:effectLst>
                <a:latin typeface="+mn-lt"/>
              </a:defRPr>
            </a:lvl1pPr>
          </a:lstStyle>
          <a:p>
            <a:endParaRPr lang="hu-HU"/>
          </a:p>
        </p:txBody>
      </p:sp>
      <p:sp>
        <p:nvSpPr>
          <p:cNvPr id="493788"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a:effectLst>
                  <a:outerShdw blurRad="38100" dist="38100" dir="2700000" algn="tl">
                    <a:srgbClr val="000000"/>
                  </a:outerShdw>
                </a:effectLst>
                <a:latin typeface="+mn-lt"/>
              </a:defRPr>
            </a:lvl1pPr>
          </a:lstStyle>
          <a:p>
            <a:endParaRPr lang="hu-HU"/>
          </a:p>
        </p:txBody>
      </p:sp>
      <p:sp>
        <p:nvSpPr>
          <p:cNvPr id="493789"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93790"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u-HU" smtClean="0"/>
              <a:t>Mintacím szerkesztése</a:t>
            </a:r>
          </a:p>
        </p:txBody>
      </p:sp>
    </p:spTree>
  </p:cSld>
  <p:clrMap bg1="dk2" tx1="lt1" bg2="dk1" tx2="lt2" accent1="accent1" accent2="accent2" accent3="accent3" accent4="accent4" accent5="accent5" accent6="accent6" hlink="hlink" folHlink="folHlink"/>
  <p:sldLayoutIdLst>
    <p:sldLayoutId id="214748376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Szabadkézi sokszög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Szabadkézi sokszög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Cím hely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hu-HU" smtClean="0"/>
              <a:t>Mintacím szerkesztése</a:t>
            </a:r>
            <a:endParaRPr kumimoji="0" lang="en-US"/>
          </a:p>
        </p:txBody>
      </p:sp>
      <p:sp>
        <p:nvSpPr>
          <p:cNvPr id="30" name="Szöveg hely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10" name="Dátum hely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u-HU"/>
          </a:p>
        </p:txBody>
      </p:sp>
      <p:sp>
        <p:nvSpPr>
          <p:cNvPr id="22" name="Élőláb hely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u-HU"/>
          </a:p>
        </p:txBody>
      </p:sp>
      <p:sp>
        <p:nvSpPr>
          <p:cNvPr id="18" name="Dia számának hely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D5E4402-F193-4472-BD5E-C6115C55EFA7}" type="slidenum">
              <a:rPr lang="hu-HU" smtClean="0"/>
              <a:pPr/>
              <a:t>‹#›</a:t>
            </a:fld>
            <a:endParaRPr lang="hu-HU"/>
          </a:p>
        </p:txBody>
      </p:sp>
      <p:grpSp>
        <p:nvGrpSpPr>
          <p:cNvPr id="2" name="Csoportba foglalás 1"/>
          <p:cNvGrpSpPr/>
          <p:nvPr/>
        </p:nvGrpSpPr>
        <p:grpSpPr>
          <a:xfrm>
            <a:off x="-19017" y="202408"/>
            <a:ext cx="9180548" cy="649224"/>
            <a:chOff x="-19045" y="216550"/>
            <a:chExt cx="9180548" cy="649224"/>
          </a:xfrm>
        </p:grpSpPr>
        <p:sp>
          <p:nvSpPr>
            <p:cNvPr id="12" name="Szabadkézi sokszög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Szabadkézi sokszög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1.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package" Target="../embeddings/Microsoft_Word-dokumentum2.docx"/><Relationship Id="rId5" Type="http://schemas.openxmlformats.org/officeDocument/2006/relationships/image" Target="../media/image30.emf"/><Relationship Id="rId4" Type="http://schemas.openxmlformats.org/officeDocument/2006/relationships/package" Target="../embeddings/Microsoft_Word-dokumentum1.docx"/></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Word-dokumentum3.docx"/><Relationship Id="rId2" Type="http://schemas.openxmlformats.org/officeDocument/2006/relationships/slideLayout" Target="../slideLayouts/slideLayout46.xml"/><Relationship Id="rId1" Type="http://schemas.openxmlformats.org/officeDocument/2006/relationships/vmlDrawing" Target="../drawings/vmlDrawing2.vml"/><Relationship Id="rId4" Type="http://schemas.openxmlformats.org/officeDocument/2006/relationships/image" Target="../media/image33.emf"/></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hyperlink" Target="mailto:jszabari@mol.hu" TargetMode="External"/><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openxmlformats.org/officeDocument/2006/relationships/image" Target="../media/image42.png"/><Relationship Id="rId4" Type="http://schemas.openxmlformats.org/officeDocument/2006/relationships/hyperlink" Target="http://www.teozofia.h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0" y="0"/>
            <a:ext cx="8893175" cy="1000108"/>
          </a:xfrm>
        </p:spPr>
        <p:txBody>
          <a:bodyPr/>
          <a:lstStyle/>
          <a:p>
            <a:r>
              <a:rPr lang="hu-HU" sz="3200" b="1" dirty="0" smtClean="0">
                <a:solidFill>
                  <a:srgbClr val="FFFF00"/>
                </a:solidFill>
              </a:rPr>
              <a:t>Mi is okozza a globális felmelegedést?</a:t>
            </a:r>
            <a:endParaRPr lang="hu-HU" sz="3200" b="1" dirty="0">
              <a:solidFill>
                <a:srgbClr val="FFFF00"/>
              </a:solidFill>
            </a:endParaRPr>
          </a:p>
        </p:txBody>
      </p:sp>
      <p:sp>
        <p:nvSpPr>
          <p:cNvPr id="7" name="Szövegdoboz 6"/>
          <p:cNvSpPr txBox="1"/>
          <p:nvPr/>
        </p:nvSpPr>
        <p:spPr>
          <a:xfrm>
            <a:off x="0" y="857232"/>
            <a:ext cx="8929718" cy="535531"/>
          </a:xfrm>
          <a:prstGeom prst="rect">
            <a:avLst/>
          </a:prstGeom>
          <a:noFill/>
        </p:spPr>
        <p:txBody>
          <a:bodyPr wrap="square" rtlCol="0">
            <a:spAutoFit/>
          </a:bodyPr>
          <a:lstStyle/>
          <a:p>
            <a:pPr algn="ctr"/>
            <a:r>
              <a:rPr lang="hu-HU" sz="3200" b="1" dirty="0" smtClean="0">
                <a:solidFill>
                  <a:schemeClr val="accent5"/>
                </a:solidFill>
                <a:latin typeface="Tahoma" pitchFamily="34" charset="0"/>
                <a:cs typeface="Tahoma" pitchFamily="34" charset="0"/>
              </a:rPr>
              <a:t>Az energia jövője</a:t>
            </a:r>
            <a:endParaRPr lang="hu-HU" sz="3200" b="1" dirty="0">
              <a:solidFill>
                <a:schemeClr val="accent5"/>
              </a:solidFill>
              <a:latin typeface="Tahoma" pitchFamily="34" charset="0"/>
              <a:cs typeface="Tahoma" pitchFamily="34" charset="0"/>
            </a:endParaRPr>
          </a:p>
        </p:txBody>
      </p:sp>
      <p:pic>
        <p:nvPicPr>
          <p:cNvPr id="3" name="Kép 2"/>
          <p:cNvPicPr>
            <a:picLocks noChangeAspect="1"/>
          </p:cNvPicPr>
          <p:nvPr/>
        </p:nvPicPr>
        <p:blipFill>
          <a:blip r:embed="rId2"/>
          <a:stretch>
            <a:fillRect/>
          </a:stretch>
        </p:blipFill>
        <p:spPr>
          <a:xfrm>
            <a:off x="7172" y="1556792"/>
            <a:ext cx="4524375" cy="2981325"/>
          </a:xfrm>
          <a:prstGeom prst="rect">
            <a:avLst/>
          </a:prstGeom>
        </p:spPr>
      </p:pic>
      <p:pic>
        <p:nvPicPr>
          <p:cNvPr id="4" name="Kép 3"/>
          <p:cNvPicPr>
            <a:picLocks noChangeAspect="1"/>
          </p:cNvPicPr>
          <p:nvPr/>
        </p:nvPicPr>
        <p:blipFill>
          <a:blip r:embed="rId3"/>
          <a:stretch>
            <a:fillRect/>
          </a:stretch>
        </p:blipFill>
        <p:spPr>
          <a:xfrm>
            <a:off x="4531547" y="1548423"/>
            <a:ext cx="4429869" cy="296222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a:xfrm>
            <a:off x="468312" y="0"/>
            <a:ext cx="8352159" cy="630238"/>
          </a:xfrm>
        </p:spPr>
        <p:txBody>
          <a:bodyPr/>
          <a:lstStyle/>
          <a:p>
            <a:r>
              <a:rPr lang="hu-HU" dirty="0" smtClean="0"/>
              <a:t>A Föld hőmérsékletének története</a:t>
            </a:r>
            <a:endParaRPr lang="hu-HU" dirty="0"/>
          </a:p>
        </p:txBody>
      </p:sp>
      <p:pic>
        <p:nvPicPr>
          <p:cNvPr id="5" name="Kép 4" descr="energy-4c"/>
          <p:cNvPicPr/>
          <p:nvPr/>
        </p:nvPicPr>
        <p:blipFill>
          <a:blip r:embed="rId2">
            <a:extLst>
              <a:ext uri="{28A0092B-C50C-407E-A947-70E740481C1C}">
                <a14:useLocalDpi xmlns:a14="http://schemas.microsoft.com/office/drawing/2010/main" val="0"/>
              </a:ext>
            </a:extLst>
          </a:blip>
          <a:srcRect/>
          <a:stretch>
            <a:fillRect/>
          </a:stretch>
        </p:blipFill>
        <p:spPr bwMode="auto">
          <a:xfrm>
            <a:off x="899592" y="677612"/>
            <a:ext cx="7058217" cy="40721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églalap 1"/>
          <p:cNvSpPr/>
          <p:nvPr/>
        </p:nvSpPr>
        <p:spPr>
          <a:xfrm>
            <a:off x="1085850" y="4797151"/>
            <a:ext cx="5916166" cy="1338828"/>
          </a:xfrm>
          <a:prstGeom prst="rect">
            <a:avLst/>
          </a:prstGeom>
        </p:spPr>
        <p:txBody>
          <a:bodyPr wrap="square">
            <a:spAutoFit/>
          </a:bodyPr>
          <a:lstStyle/>
          <a:p>
            <a:r>
              <a:rPr lang="hu-HU" dirty="0" smtClean="0">
                <a:latin typeface="Arial" panose="020B0604020202020204" pitchFamily="34" charset="0"/>
                <a:ea typeface="Times New Roman" panose="02020603050405020304" pitchFamily="18" charset="0"/>
              </a:rPr>
              <a:t>Klímaváltozás a </a:t>
            </a:r>
            <a:r>
              <a:rPr lang="hu-HU" dirty="0" err="1" smtClean="0">
                <a:latin typeface="Arial" panose="020B0604020202020204" pitchFamily="34" charset="0"/>
                <a:ea typeface="Times New Roman" panose="02020603050405020304" pitchFamily="18" charset="0"/>
              </a:rPr>
              <a:t>Phanerozoikumban</a:t>
            </a:r>
            <a:r>
              <a:rPr lang="hu-HU" dirty="0" smtClean="0">
                <a:latin typeface="Arial" panose="020B0604020202020204" pitchFamily="34" charset="0"/>
                <a:ea typeface="Times New Roman" panose="02020603050405020304" pitchFamily="18" charset="0"/>
              </a:rPr>
              <a:t> (az utolsó </a:t>
            </a:r>
            <a:r>
              <a:rPr lang="hu-HU" dirty="0">
                <a:latin typeface="Arial" panose="020B0604020202020204" pitchFamily="34" charset="0"/>
                <a:ea typeface="Times New Roman" panose="02020603050405020304" pitchFamily="18" charset="0"/>
              </a:rPr>
              <a:t>540 </a:t>
            </a:r>
            <a:r>
              <a:rPr lang="hu-HU" dirty="0" smtClean="0">
                <a:latin typeface="Arial" panose="020B0604020202020204" pitchFamily="34" charset="0"/>
                <a:ea typeface="Times New Roman" panose="02020603050405020304" pitchFamily="18" charset="0"/>
              </a:rPr>
              <a:t>millió évben). A </a:t>
            </a:r>
            <a:r>
              <a:rPr lang="hu-HU" dirty="0" err="1" smtClean="0">
                <a:latin typeface="Arial" panose="020B0604020202020204" pitchFamily="34" charset="0"/>
                <a:ea typeface="Times New Roman" panose="02020603050405020304" pitchFamily="18" charset="0"/>
              </a:rPr>
              <a:t>Phanerozoikum</a:t>
            </a:r>
            <a:r>
              <a:rPr lang="hu-HU" dirty="0" smtClean="0">
                <a:latin typeface="Arial" panose="020B0604020202020204" pitchFamily="34" charset="0"/>
                <a:ea typeface="Times New Roman" panose="02020603050405020304" pitchFamily="18" charset="0"/>
              </a:rPr>
              <a:t> tartalmazza a Kambriumot, </a:t>
            </a:r>
            <a:r>
              <a:rPr lang="hu-HU" dirty="0" err="1" smtClean="0">
                <a:latin typeface="Arial" panose="020B0604020202020204" pitchFamily="34" charset="0"/>
                <a:ea typeface="Times New Roman" panose="02020603050405020304" pitchFamily="18" charset="0"/>
              </a:rPr>
              <a:t>Ordovíciumot</a:t>
            </a:r>
            <a:r>
              <a:rPr lang="hu-HU" dirty="0" smtClean="0">
                <a:latin typeface="Arial" panose="020B0604020202020204" pitchFamily="34" charset="0"/>
                <a:ea typeface="Times New Roman" panose="02020603050405020304" pitchFamily="18" charset="0"/>
              </a:rPr>
              <a:t>, Szilurt, Devont, Karbont, Permet, Triászt, </a:t>
            </a:r>
            <a:r>
              <a:rPr lang="hu-HU" dirty="0" err="1" smtClean="0">
                <a:latin typeface="Arial" panose="020B0604020202020204" pitchFamily="34" charset="0"/>
                <a:ea typeface="Times New Roman" panose="02020603050405020304" pitchFamily="18" charset="0"/>
              </a:rPr>
              <a:t>Júrát</a:t>
            </a:r>
            <a:r>
              <a:rPr lang="hu-HU" dirty="0" smtClean="0">
                <a:latin typeface="Arial" panose="020B0604020202020204" pitchFamily="34" charset="0"/>
                <a:ea typeface="Times New Roman" panose="02020603050405020304" pitchFamily="18" charset="0"/>
              </a:rPr>
              <a:t>, Krétát, </a:t>
            </a:r>
            <a:r>
              <a:rPr lang="hu-HU" dirty="0" err="1" smtClean="0">
                <a:latin typeface="Arial" panose="020B0604020202020204" pitchFamily="34" charset="0"/>
                <a:ea typeface="Times New Roman" panose="02020603050405020304" pitchFamily="18" charset="0"/>
              </a:rPr>
              <a:t>Paleogént</a:t>
            </a:r>
            <a:r>
              <a:rPr lang="hu-HU" dirty="0" smtClean="0">
                <a:latin typeface="Arial" panose="020B0604020202020204" pitchFamily="34" charset="0"/>
                <a:ea typeface="Times New Roman" panose="02020603050405020304" pitchFamily="18" charset="0"/>
              </a:rPr>
              <a:t> </a:t>
            </a:r>
            <a:r>
              <a:rPr lang="hu-HU" dirty="0">
                <a:latin typeface="Arial" panose="020B0604020202020204" pitchFamily="34" charset="0"/>
                <a:ea typeface="Times New Roman" panose="02020603050405020304" pitchFamily="18" charset="0"/>
              </a:rPr>
              <a:t>(</a:t>
            </a:r>
            <a:r>
              <a:rPr lang="hu-HU" dirty="0" err="1">
                <a:latin typeface="Arial" panose="020B0604020202020204" pitchFamily="34" charset="0"/>
                <a:ea typeface="Times New Roman" panose="02020603050405020304" pitchFamily="18" charset="0"/>
              </a:rPr>
              <a:t>Pal</a:t>
            </a:r>
            <a:r>
              <a:rPr lang="hu-HU" dirty="0">
                <a:latin typeface="Arial" panose="020B0604020202020204" pitchFamily="34" charset="0"/>
                <a:ea typeface="Times New Roman" panose="02020603050405020304" pitchFamily="18" charset="0"/>
              </a:rPr>
              <a:t>, </a:t>
            </a:r>
            <a:r>
              <a:rPr lang="hu-HU" dirty="0" err="1">
                <a:latin typeface="Arial" panose="020B0604020202020204" pitchFamily="34" charset="0"/>
                <a:ea typeface="Times New Roman" panose="02020603050405020304" pitchFamily="18" charset="0"/>
              </a:rPr>
              <a:t>Eo</a:t>
            </a:r>
            <a:r>
              <a:rPr lang="hu-HU" dirty="0">
                <a:latin typeface="Arial" panose="020B0604020202020204" pitchFamily="34" charset="0"/>
                <a:ea typeface="Times New Roman" panose="02020603050405020304" pitchFamily="18" charset="0"/>
              </a:rPr>
              <a:t>, </a:t>
            </a:r>
            <a:r>
              <a:rPr lang="hu-HU" dirty="0" err="1">
                <a:latin typeface="Arial" panose="020B0604020202020204" pitchFamily="34" charset="0"/>
                <a:ea typeface="Times New Roman" panose="02020603050405020304" pitchFamily="18" charset="0"/>
              </a:rPr>
              <a:t>Ol</a:t>
            </a:r>
            <a:r>
              <a:rPr lang="hu-HU" dirty="0">
                <a:latin typeface="Arial" panose="020B0604020202020204" pitchFamily="34" charset="0"/>
                <a:ea typeface="Times New Roman" panose="02020603050405020304" pitchFamily="18" charset="0"/>
              </a:rPr>
              <a:t>) </a:t>
            </a:r>
            <a:r>
              <a:rPr lang="hu-HU" dirty="0" smtClean="0">
                <a:latin typeface="Arial" panose="020B0604020202020204" pitchFamily="34" charset="0"/>
                <a:ea typeface="Times New Roman" panose="02020603050405020304" pitchFamily="18" charset="0"/>
              </a:rPr>
              <a:t>és a </a:t>
            </a:r>
            <a:r>
              <a:rPr lang="hu-HU" dirty="0" err="1" smtClean="0">
                <a:latin typeface="Arial" panose="020B0604020202020204" pitchFamily="34" charset="0"/>
                <a:ea typeface="Times New Roman" panose="02020603050405020304" pitchFamily="18" charset="0"/>
              </a:rPr>
              <a:t>Neogént</a:t>
            </a:r>
            <a:r>
              <a:rPr lang="hu-HU" dirty="0" smtClean="0">
                <a:latin typeface="Arial" panose="020B0604020202020204" pitchFamily="34" charset="0"/>
                <a:ea typeface="Times New Roman" panose="02020603050405020304" pitchFamily="18" charset="0"/>
              </a:rPr>
              <a:t> </a:t>
            </a:r>
            <a:r>
              <a:rPr lang="hu-HU" dirty="0">
                <a:latin typeface="Arial" panose="020B0604020202020204" pitchFamily="34" charset="0"/>
                <a:ea typeface="Times New Roman" panose="02020603050405020304" pitchFamily="18" charset="0"/>
              </a:rPr>
              <a:t>(</a:t>
            </a:r>
            <a:r>
              <a:rPr lang="hu-HU" dirty="0" err="1">
                <a:latin typeface="Arial" panose="020B0604020202020204" pitchFamily="34" charset="0"/>
                <a:ea typeface="Times New Roman" panose="02020603050405020304" pitchFamily="18" charset="0"/>
              </a:rPr>
              <a:t>Mio</a:t>
            </a:r>
            <a:r>
              <a:rPr lang="hu-HU" dirty="0">
                <a:latin typeface="Arial" panose="020B0604020202020204" pitchFamily="34" charset="0"/>
                <a:ea typeface="Times New Roman" panose="02020603050405020304" pitchFamily="18" charset="0"/>
              </a:rPr>
              <a:t>, </a:t>
            </a:r>
            <a:r>
              <a:rPr lang="hu-HU" dirty="0" err="1">
                <a:latin typeface="Arial" panose="020B0604020202020204" pitchFamily="34" charset="0"/>
                <a:ea typeface="Times New Roman" panose="02020603050405020304" pitchFamily="18" charset="0"/>
              </a:rPr>
              <a:t>Pli</a:t>
            </a:r>
            <a:r>
              <a:rPr lang="hu-HU" dirty="0">
                <a:latin typeface="Arial" panose="020B0604020202020204" pitchFamily="34" charset="0"/>
                <a:ea typeface="Times New Roman" panose="02020603050405020304" pitchFamily="18" charset="0"/>
              </a:rPr>
              <a:t>, </a:t>
            </a:r>
            <a:r>
              <a:rPr lang="hu-HU" dirty="0" err="1">
                <a:latin typeface="Arial" panose="020B0604020202020204" pitchFamily="34" charset="0"/>
                <a:ea typeface="Times New Roman" panose="02020603050405020304" pitchFamily="18" charset="0"/>
              </a:rPr>
              <a:t>Plt</a:t>
            </a:r>
            <a:r>
              <a:rPr lang="hu-HU" dirty="0">
                <a:latin typeface="Arial" panose="020B0604020202020204" pitchFamily="34" charset="0"/>
                <a:ea typeface="Times New Roman" panose="02020603050405020304" pitchFamily="18" charset="0"/>
              </a:rPr>
              <a:t>). </a:t>
            </a:r>
            <a:endParaRPr lang="hu-HU" dirty="0"/>
          </a:p>
        </p:txBody>
      </p:sp>
    </p:spTree>
    <p:extLst>
      <p:ext uri="{BB962C8B-B14F-4D97-AF65-F5344CB8AC3E}">
        <p14:creationId xmlns:p14="http://schemas.microsoft.com/office/powerpoint/2010/main" val="911802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a:xfrm>
            <a:off x="468312" y="0"/>
            <a:ext cx="8352159" cy="630238"/>
          </a:xfrm>
        </p:spPr>
        <p:txBody>
          <a:bodyPr/>
          <a:lstStyle/>
          <a:p>
            <a:r>
              <a:rPr lang="hu-HU" dirty="0" smtClean="0"/>
              <a:t>A Föld hőmérsékletének története</a:t>
            </a:r>
            <a:endParaRPr lang="hu-HU" dirty="0"/>
          </a:p>
        </p:txBody>
      </p:sp>
      <p:pic>
        <p:nvPicPr>
          <p:cNvPr id="4" name="Kép 3"/>
          <p:cNvPicPr>
            <a:picLocks noChangeAspect="1"/>
          </p:cNvPicPr>
          <p:nvPr/>
        </p:nvPicPr>
        <p:blipFill>
          <a:blip r:embed="rId2"/>
          <a:stretch>
            <a:fillRect/>
          </a:stretch>
        </p:blipFill>
        <p:spPr>
          <a:xfrm>
            <a:off x="395919" y="653070"/>
            <a:ext cx="8496944" cy="5903366"/>
          </a:xfrm>
          <a:prstGeom prst="rect">
            <a:avLst/>
          </a:prstGeom>
        </p:spPr>
      </p:pic>
    </p:spTree>
    <p:extLst>
      <p:ext uri="{BB962C8B-B14F-4D97-AF65-F5344CB8AC3E}">
        <p14:creationId xmlns:p14="http://schemas.microsoft.com/office/powerpoint/2010/main" val="4164001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xfrm>
            <a:off x="457200" y="0"/>
            <a:ext cx="8686800" cy="836613"/>
          </a:xfrm>
        </p:spPr>
        <p:txBody>
          <a:bodyPr/>
          <a:lstStyle/>
          <a:p>
            <a:r>
              <a:rPr lang="hu-HU" sz="4000" b="1" dirty="0" smtClean="0"/>
              <a:t>Klíma-modell</a:t>
            </a:r>
            <a:endParaRPr lang="hu-HU" sz="4000" b="1" dirty="0"/>
          </a:p>
        </p:txBody>
      </p:sp>
      <p:sp>
        <p:nvSpPr>
          <p:cNvPr id="488451" name="Rectangle 3"/>
          <p:cNvSpPr>
            <a:spLocks noGrp="1" noChangeArrowheads="1"/>
          </p:cNvSpPr>
          <p:nvPr>
            <p:ph type="body" idx="1"/>
          </p:nvPr>
        </p:nvSpPr>
        <p:spPr>
          <a:xfrm>
            <a:off x="4499992" y="714356"/>
            <a:ext cx="4644008" cy="2857520"/>
          </a:xfrm>
        </p:spPr>
        <p:txBody>
          <a:bodyPr/>
          <a:lstStyle/>
          <a:p>
            <a:pPr marL="0" indent="0">
              <a:buNone/>
            </a:pPr>
            <a:r>
              <a:rPr lang="hu-HU" sz="2000" dirty="0" smtClean="0">
                <a:effectLst/>
              </a:rPr>
              <a:t>Olyan </a:t>
            </a:r>
            <a:r>
              <a:rPr lang="hu-HU" sz="2000" dirty="0">
                <a:effectLst/>
              </a:rPr>
              <a:t>tudósok </a:t>
            </a:r>
            <a:r>
              <a:rPr lang="hu-HU" sz="2000" dirty="0" smtClean="0">
                <a:effectLst/>
              </a:rPr>
              <a:t>készítették</a:t>
            </a:r>
            <a:r>
              <a:rPr lang="hu-HU" sz="2000" dirty="0">
                <a:effectLst/>
              </a:rPr>
              <a:t>, akik abban hisznek, hogy a klímaváltozás fő hajtóerejét az üvegházi gázok jelentik. A többi változót addig illesztgetik, amíg a modell eredménye megközelítőleg visszaadja a hőmérsékleti feljegyzéseket az utolsó mintegy száz évre. Utána a CO</a:t>
            </a:r>
            <a:r>
              <a:rPr lang="hu-HU" sz="2000" baseline="-25000" dirty="0">
                <a:effectLst/>
              </a:rPr>
              <a:t>2</a:t>
            </a:r>
            <a:r>
              <a:rPr lang="hu-HU" sz="2000" dirty="0">
                <a:effectLst/>
              </a:rPr>
              <a:t>-nek tulajdonított legfőbb szerepet kiveszik a modellekből, miközben minden egyéb beállítást változatlanul hagynak. Nem meglepő módon a modelleket ekkor nem tudják illeszteni a hőmérsékleti feljegyzésekre. Ezt idézni bizonyítékként arra, hogy a CO</a:t>
            </a:r>
            <a:r>
              <a:rPr lang="hu-HU" sz="2000" baseline="-25000" dirty="0">
                <a:effectLst/>
              </a:rPr>
              <a:t>2</a:t>
            </a:r>
            <a:r>
              <a:rPr lang="hu-HU" sz="2000" dirty="0">
                <a:effectLst/>
              </a:rPr>
              <a:t> irányítja az éghajlatot, merő álokoskodás.</a:t>
            </a:r>
          </a:p>
          <a:p>
            <a:pPr>
              <a:buNone/>
            </a:pPr>
            <a:endParaRPr lang="hu-HU" sz="2400" dirty="0"/>
          </a:p>
        </p:txBody>
      </p:sp>
      <p:pic>
        <p:nvPicPr>
          <p:cNvPr id="1026" name="Picture 2" descr="Képtalálat a következ&amp;odblac;re: „légköri mod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3" y="867495"/>
            <a:ext cx="4408166" cy="4408166"/>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20613" y="5517232"/>
            <a:ext cx="4335363" cy="867930"/>
          </a:xfrm>
          <a:prstGeom prst="rect">
            <a:avLst/>
          </a:prstGeom>
          <a:noFill/>
        </p:spPr>
        <p:txBody>
          <a:bodyPr wrap="square" rtlCol="0">
            <a:spAutoFit/>
          </a:bodyPr>
          <a:lstStyle/>
          <a:p>
            <a:r>
              <a:rPr lang="hu-HU" sz="2800" b="1" dirty="0" smtClean="0">
                <a:solidFill>
                  <a:srgbClr val="FFC000"/>
                </a:solidFill>
              </a:rPr>
              <a:t>A Nap hatásának figyelmen kívül hagyása!</a:t>
            </a:r>
            <a:endParaRPr lang="hu-HU" b="1" dirty="0">
              <a:solidFill>
                <a:srgbClr val="FFC000"/>
              </a:solidFill>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xfrm>
            <a:off x="457200" y="0"/>
            <a:ext cx="8686800" cy="836613"/>
          </a:xfrm>
        </p:spPr>
        <p:txBody>
          <a:bodyPr/>
          <a:lstStyle/>
          <a:p>
            <a:r>
              <a:rPr lang="hu-HU" sz="4000" b="1" dirty="0">
                <a:effectLst/>
              </a:rPr>
              <a:t>CO</a:t>
            </a:r>
            <a:r>
              <a:rPr lang="hu-HU" sz="4000" b="1" baseline="-25000" dirty="0">
                <a:effectLst/>
              </a:rPr>
              <a:t>2</a:t>
            </a:r>
            <a:r>
              <a:rPr lang="hu-HU" sz="4000" b="1" dirty="0">
                <a:effectLst/>
              </a:rPr>
              <a:t> – barát vagy ellenség?</a:t>
            </a:r>
            <a:endParaRPr lang="hu-HU" sz="4000" b="1" dirty="0"/>
          </a:p>
        </p:txBody>
      </p:sp>
      <p:sp>
        <p:nvSpPr>
          <p:cNvPr id="488451" name="Rectangle 3"/>
          <p:cNvSpPr>
            <a:spLocks noGrp="1" noChangeArrowheads="1"/>
          </p:cNvSpPr>
          <p:nvPr>
            <p:ph type="body" idx="1"/>
          </p:nvPr>
        </p:nvSpPr>
        <p:spPr>
          <a:xfrm>
            <a:off x="107504" y="814934"/>
            <a:ext cx="9036496" cy="5926434"/>
          </a:xfrm>
        </p:spPr>
        <p:txBody>
          <a:bodyPr/>
          <a:lstStyle/>
          <a:p>
            <a:pPr>
              <a:buNone/>
            </a:pPr>
            <a:r>
              <a:rPr lang="hu-HU" sz="2400" dirty="0" smtClean="0">
                <a:effectLst/>
              </a:rPr>
              <a:t>A </a:t>
            </a:r>
            <a:r>
              <a:rPr lang="hu-HU" sz="2400" dirty="0">
                <a:effectLst/>
              </a:rPr>
              <a:t>„klímaváltozás” gyakorlatilag az „ember által okozott klímaváltozás” szinonimájává vált, amin viszont általában azt értik, hogy a klímaváltozást fosszilis üzemanyagok elégetéséből származó üvegházi gázkibocsátás </a:t>
            </a:r>
            <a:r>
              <a:rPr lang="hu-HU" sz="2400" dirty="0" smtClean="0">
                <a:effectLst/>
              </a:rPr>
              <a:t>okozza.</a:t>
            </a:r>
          </a:p>
          <a:p>
            <a:pPr>
              <a:buNone/>
            </a:pPr>
            <a:r>
              <a:rPr lang="hu-HU" sz="2400" dirty="0" smtClean="0">
                <a:effectLst/>
              </a:rPr>
              <a:t>Jó </a:t>
            </a:r>
            <a:r>
              <a:rPr lang="hu-HU" sz="2400" dirty="0">
                <a:effectLst/>
              </a:rPr>
              <a:t>okok vannak a szénalapú üzemanyagoktól való függésünk fokozatos csökkentésére, de az az állítás, hogy meg kell menteni a világot a végzetes globális felmelegedéstől, légből kapott, és hamis tudományon alapul</a:t>
            </a:r>
            <a:r>
              <a:rPr lang="hu-HU" sz="2400" dirty="0" smtClean="0">
                <a:effectLst/>
              </a:rPr>
              <a:t>.</a:t>
            </a:r>
          </a:p>
          <a:p>
            <a:pPr>
              <a:buNone/>
            </a:pPr>
            <a:r>
              <a:rPr lang="hu-HU" sz="2400" dirty="0">
                <a:effectLst/>
              </a:rPr>
              <a:t>Az emberiség 6-8 milliárd tonna szenet (</a:t>
            </a:r>
            <a:r>
              <a:rPr lang="hu-HU" sz="2400" dirty="0" err="1">
                <a:effectLst/>
              </a:rPr>
              <a:t>GtC</a:t>
            </a:r>
            <a:r>
              <a:rPr lang="hu-HU" sz="2400" dirty="0">
                <a:effectLst/>
              </a:rPr>
              <a:t>) tesz bele a légkörbe minden évben. Az óceánok és a bioszféra évente 190-235 </a:t>
            </a:r>
            <a:r>
              <a:rPr lang="hu-HU" sz="2400" dirty="0" err="1">
                <a:effectLst/>
              </a:rPr>
              <a:t>GtC-t</a:t>
            </a:r>
            <a:r>
              <a:rPr lang="hu-HU" sz="2400" dirty="0">
                <a:effectLst/>
              </a:rPr>
              <a:t> bocsátanak ki. Az éves növekedés a légköri CO</a:t>
            </a:r>
            <a:r>
              <a:rPr lang="hu-HU" sz="2400" baseline="-25000" dirty="0">
                <a:effectLst/>
              </a:rPr>
              <a:t>2</a:t>
            </a:r>
            <a:r>
              <a:rPr lang="hu-HU" sz="2400" dirty="0">
                <a:effectLst/>
              </a:rPr>
              <a:t>-ben kb. 3 vagy 4 milliárd tonna – ezt teljesen az embernek tulajdonítják azon téves feltételezés alapján, hogy a természet többi része egyensúlyban van </a:t>
            </a:r>
            <a:endParaRPr lang="hu-HU" sz="2400" dirty="0" smtClean="0">
              <a:effectLst/>
            </a:endParaRPr>
          </a:p>
          <a:p>
            <a:pPr>
              <a:buNone/>
            </a:pPr>
            <a:endParaRPr lang="hu-HU" sz="2400" dirty="0"/>
          </a:p>
        </p:txBody>
      </p:sp>
    </p:spTree>
    <p:extLst>
      <p:ext uri="{BB962C8B-B14F-4D97-AF65-F5344CB8AC3E}">
        <p14:creationId xmlns:p14="http://schemas.microsoft.com/office/powerpoint/2010/main" val="187116360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xfrm>
            <a:off x="457200" y="0"/>
            <a:ext cx="8686800" cy="836613"/>
          </a:xfrm>
        </p:spPr>
        <p:txBody>
          <a:bodyPr/>
          <a:lstStyle/>
          <a:p>
            <a:r>
              <a:rPr lang="hu-HU" sz="4000" b="1" dirty="0">
                <a:effectLst/>
              </a:rPr>
              <a:t>CO</a:t>
            </a:r>
            <a:r>
              <a:rPr lang="hu-HU" sz="4000" b="1" baseline="-25000" dirty="0">
                <a:effectLst/>
              </a:rPr>
              <a:t>2</a:t>
            </a:r>
            <a:r>
              <a:rPr lang="hu-HU" sz="4000" b="1" dirty="0">
                <a:effectLst/>
              </a:rPr>
              <a:t> – barát vagy ellenség?</a:t>
            </a:r>
            <a:endParaRPr lang="hu-HU" sz="4000" b="1" dirty="0"/>
          </a:p>
        </p:txBody>
      </p:sp>
      <p:sp>
        <p:nvSpPr>
          <p:cNvPr id="488451" name="Rectangle 3"/>
          <p:cNvSpPr>
            <a:spLocks noGrp="1" noChangeArrowheads="1"/>
          </p:cNvSpPr>
          <p:nvPr>
            <p:ph type="body" idx="1"/>
          </p:nvPr>
        </p:nvSpPr>
        <p:spPr>
          <a:xfrm>
            <a:off x="107504" y="814934"/>
            <a:ext cx="9036496" cy="5926434"/>
          </a:xfrm>
        </p:spPr>
        <p:txBody>
          <a:bodyPr/>
          <a:lstStyle/>
          <a:p>
            <a:pPr>
              <a:buNone/>
            </a:pPr>
            <a:r>
              <a:rPr lang="hu-HU" sz="2400" dirty="0">
                <a:effectLst/>
              </a:rPr>
              <a:t>A légkör hőtartalma ezerszer kisebb, mint az óceánok hőtartalma. Ez azt jelenti, hogy egy ezred fokos apró hőmérséklet emelkedés az óceánban a levegő hőmérsékletét egy fokkal emeli. A földön elnyelt napenergiának több mint felét a trópusok nyelik el, és jó korreláció van a trópusi Csendes-óceán felszíni hőmérséklete és az átlagos globális hőmérséklet között. Az egyik olyan óceáni ciklus, aminek jelentős hatása van a globális hőmérsékletre az El </a:t>
            </a:r>
            <a:r>
              <a:rPr lang="hu-HU" sz="2400" dirty="0" err="1">
                <a:effectLst/>
              </a:rPr>
              <a:t>Niño</a:t>
            </a:r>
            <a:r>
              <a:rPr lang="hu-HU" sz="2400" dirty="0">
                <a:effectLst/>
              </a:rPr>
              <a:t>/Déli Ingadozás (ENSO). Az El </a:t>
            </a:r>
            <a:r>
              <a:rPr lang="hu-HU" sz="2400" dirty="0" err="1">
                <a:effectLst/>
              </a:rPr>
              <a:t>Niño</a:t>
            </a:r>
            <a:r>
              <a:rPr lang="hu-HU" sz="2400" dirty="0">
                <a:effectLst/>
              </a:rPr>
              <a:t> melegebb hőmérsékletet jelent, a La </a:t>
            </a:r>
            <a:r>
              <a:rPr lang="hu-HU" sz="2400" dirty="0" err="1">
                <a:effectLst/>
              </a:rPr>
              <a:t>Niña</a:t>
            </a:r>
            <a:r>
              <a:rPr lang="hu-HU" sz="2400" dirty="0">
                <a:effectLst/>
              </a:rPr>
              <a:t> pedig hidegebb hőmérsékletet. Érdekes megjegyezni, hogy az 1947 és 1977 közötti lehűlés során 7 El </a:t>
            </a:r>
            <a:r>
              <a:rPr lang="hu-HU" sz="2400" dirty="0" err="1">
                <a:effectLst/>
              </a:rPr>
              <a:t>Niño</a:t>
            </a:r>
            <a:r>
              <a:rPr lang="hu-HU" sz="2400" dirty="0">
                <a:effectLst/>
              </a:rPr>
              <a:t> és 14 La </a:t>
            </a:r>
            <a:r>
              <a:rPr lang="hu-HU" sz="2400" dirty="0" err="1">
                <a:effectLst/>
              </a:rPr>
              <a:t>Niña</a:t>
            </a:r>
            <a:r>
              <a:rPr lang="hu-HU" sz="2400" dirty="0">
                <a:effectLst/>
              </a:rPr>
              <a:t>, míg az 1978 és 1998 közötti felmelegedés során 10 El </a:t>
            </a:r>
            <a:r>
              <a:rPr lang="hu-HU" sz="2400" dirty="0" err="1">
                <a:effectLst/>
              </a:rPr>
              <a:t>Niño</a:t>
            </a:r>
            <a:r>
              <a:rPr lang="hu-HU" sz="2400" dirty="0">
                <a:effectLst/>
              </a:rPr>
              <a:t> és 3 La </a:t>
            </a:r>
            <a:r>
              <a:rPr lang="hu-HU" sz="2400" dirty="0" err="1">
                <a:effectLst/>
              </a:rPr>
              <a:t>Niña</a:t>
            </a:r>
            <a:r>
              <a:rPr lang="hu-HU" sz="2400" dirty="0">
                <a:effectLst/>
              </a:rPr>
              <a:t>, 1999 óta pedig 3 El </a:t>
            </a:r>
            <a:r>
              <a:rPr lang="hu-HU" sz="2400" dirty="0" err="1">
                <a:effectLst/>
              </a:rPr>
              <a:t>Niño</a:t>
            </a:r>
            <a:r>
              <a:rPr lang="hu-HU" sz="2400" dirty="0">
                <a:effectLst/>
              </a:rPr>
              <a:t> és 6 La </a:t>
            </a:r>
            <a:r>
              <a:rPr lang="hu-HU" sz="2400" dirty="0" err="1">
                <a:effectLst/>
              </a:rPr>
              <a:t>Niña</a:t>
            </a:r>
            <a:r>
              <a:rPr lang="hu-HU" sz="2400" dirty="0">
                <a:effectLst/>
              </a:rPr>
              <a:t> volt</a:t>
            </a:r>
            <a:endParaRPr lang="hu-HU" sz="2400" dirty="0"/>
          </a:p>
        </p:txBody>
      </p:sp>
    </p:spTree>
    <p:extLst>
      <p:ext uri="{BB962C8B-B14F-4D97-AF65-F5344CB8AC3E}">
        <p14:creationId xmlns:p14="http://schemas.microsoft.com/office/powerpoint/2010/main" val="2068524761"/>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xfrm>
            <a:off x="457200" y="0"/>
            <a:ext cx="8686800" cy="836613"/>
          </a:xfrm>
        </p:spPr>
        <p:txBody>
          <a:bodyPr/>
          <a:lstStyle/>
          <a:p>
            <a:r>
              <a:rPr lang="hu-HU" sz="4000" b="1" dirty="0">
                <a:effectLst/>
              </a:rPr>
              <a:t>CO</a:t>
            </a:r>
            <a:r>
              <a:rPr lang="hu-HU" sz="4000" b="1" baseline="-25000" dirty="0">
                <a:effectLst/>
              </a:rPr>
              <a:t>2</a:t>
            </a:r>
            <a:r>
              <a:rPr lang="hu-HU" sz="4000" b="1" dirty="0">
                <a:effectLst/>
              </a:rPr>
              <a:t> – barát vagy ellenség?</a:t>
            </a:r>
            <a:endParaRPr lang="hu-HU" sz="4000" b="1" dirty="0"/>
          </a:p>
        </p:txBody>
      </p:sp>
      <p:sp>
        <p:nvSpPr>
          <p:cNvPr id="488451" name="Rectangle 3"/>
          <p:cNvSpPr>
            <a:spLocks noGrp="1" noChangeArrowheads="1"/>
          </p:cNvSpPr>
          <p:nvPr>
            <p:ph type="body" idx="1"/>
          </p:nvPr>
        </p:nvSpPr>
        <p:spPr>
          <a:xfrm>
            <a:off x="107504" y="814934"/>
            <a:ext cx="9036496" cy="5926434"/>
          </a:xfrm>
        </p:spPr>
        <p:txBody>
          <a:bodyPr/>
          <a:lstStyle/>
          <a:p>
            <a:pPr marL="0" indent="0">
              <a:buNone/>
            </a:pPr>
            <a:r>
              <a:rPr lang="hu-HU" sz="2200" dirty="0">
                <a:effectLst/>
              </a:rPr>
              <a:t>Az emelkedő CO</a:t>
            </a:r>
            <a:r>
              <a:rPr lang="hu-HU" sz="2200" baseline="-25000" dirty="0">
                <a:effectLst/>
              </a:rPr>
              <a:t>2</a:t>
            </a:r>
            <a:r>
              <a:rPr lang="hu-HU" sz="2200" dirty="0">
                <a:effectLst/>
              </a:rPr>
              <a:t> szintekről feltételezik, hogy egy sor borzalmas környezeti következménnyel járnak, beleértve a veszélyes globális felmelegedést, a katasztrofális tengerszint emelkedést, a veszélyes óceáni elsavasodást, a csökkenő mezőgazdasági hozamokat, sok természetes ökoszisztéma pusztulását és a szélsőséges időjárási jelenséges drámai szaporodását, mint az aszályok, árvizek és hurrikánok</a:t>
            </a:r>
            <a:r>
              <a:rPr lang="hu-HU" sz="2200" dirty="0" smtClean="0">
                <a:effectLst/>
              </a:rPr>
              <a:t>.</a:t>
            </a:r>
          </a:p>
          <a:p>
            <a:pPr marL="0" indent="0">
              <a:buNone/>
            </a:pPr>
            <a:r>
              <a:rPr lang="hu-HU" sz="2200" dirty="0" smtClean="0">
                <a:effectLst/>
              </a:rPr>
              <a:t>Az </a:t>
            </a:r>
            <a:r>
              <a:rPr lang="hu-HU" sz="2200" dirty="0">
                <a:effectLst/>
              </a:rPr>
              <a:t>emelkedő CO</a:t>
            </a:r>
            <a:r>
              <a:rPr lang="hu-HU" sz="2200" baseline="-25000" dirty="0">
                <a:effectLst/>
              </a:rPr>
              <a:t>2</a:t>
            </a:r>
            <a:r>
              <a:rPr lang="hu-HU" sz="2200" dirty="0">
                <a:effectLst/>
              </a:rPr>
              <a:t> koncentrációk </a:t>
            </a:r>
            <a:r>
              <a:rPr lang="hu-HU" sz="2200" dirty="0" smtClean="0">
                <a:effectLst/>
              </a:rPr>
              <a:t>valójában </a:t>
            </a:r>
            <a:r>
              <a:rPr lang="hu-HU" sz="2200" dirty="0">
                <a:effectLst/>
              </a:rPr>
              <a:t>jót tesznek a bolygónak, mivel jelentősen megnövelik a növényi termékenységet, </a:t>
            </a:r>
            <a:r>
              <a:rPr lang="hu-HU" sz="2200" dirty="0" smtClean="0">
                <a:effectLst/>
              </a:rPr>
              <a:t>ami </a:t>
            </a:r>
            <a:r>
              <a:rPr lang="hu-HU" sz="2200" dirty="0">
                <a:effectLst/>
              </a:rPr>
              <a:t>a föld jelentős zöldüléséhez </a:t>
            </a:r>
            <a:r>
              <a:rPr lang="hu-HU" sz="2200" dirty="0" smtClean="0">
                <a:effectLst/>
              </a:rPr>
              <a:t>vezet.</a:t>
            </a:r>
            <a:endParaRPr lang="hu-HU" sz="2200" dirty="0">
              <a:effectLst/>
            </a:endParaRPr>
          </a:p>
          <a:p>
            <a:pPr marL="0" indent="0">
              <a:buNone/>
            </a:pPr>
            <a:r>
              <a:rPr lang="hu-HU" sz="2200" dirty="0">
                <a:effectLst/>
              </a:rPr>
              <a:t>A levegő CO</a:t>
            </a:r>
            <a:r>
              <a:rPr lang="hu-HU" sz="2200" baseline="-25000" dirty="0">
                <a:effectLst/>
              </a:rPr>
              <a:t>2</a:t>
            </a:r>
            <a:r>
              <a:rPr lang="hu-HU" sz="2200" dirty="0">
                <a:effectLst/>
              </a:rPr>
              <a:t> tartalmának megduplázódása például az egynyári növények termékenységének 30%-ról 50%-ra, míg a fás növények esetében 50%-ról 75%-ra való növekedését eredményezi. Ráadásul a légköri CO</a:t>
            </a:r>
            <a:r>
              <a:rPr lang="hu-HU" sz="2200" baseline="-25000" dirty="0">
                <a:effectLst/>
              </a:rPr>
              <a:t>2</a:t>
            </a:r>
            <a:r>
              <a:rPr lang="hu-HU" sz="2200" dirty="0">
                <a:effectLst/>
              </a:rPr>
              <a:t> dúsulás jellemzően növeli a növényi táplálékok és a víz felhasználásának hatékonyságát. A CO</a:t>
            </a:r>
            <a:r>
              <a:rPr lang="hu-HU" sz="2200" baseline="-25000" dirty="0">
                <a:effectLst/>
              </a:rPr>
              <a:t>2</a:t>
            </a:r>
            <a:r>
              <a:rPr lang="hu-HU" sz="2200" dirty="0">
                <a:effectLst/>
              </a:rPr>
              <a:t> tartalom folyamatban levő emelkedése nélkül aligha lesz lehetséges kielégíteni az emberiség növekvő táplálék igényét az évszázadok távlatában.</a:t>
            </a:r>
            <a:endParaRPr lang="hu-HU" sz="2200" dirty="0"/>
          </a:p>
        </p:txBody>
      </p:sp>
    </p:spTree>
    <p:extLst>
      <p:ext uri="{BB962C8B-B14F-4D97-AF65-F5344CB8AC3E}">
        <p14:creationId xmlns:p14="http://schemas.microsoft.com/office/powerpoint/2010/main" val="924159713"/>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xfrm>
            <a:off x="27037" y="0"/>
            <a:ext cx="9116963" cy="836613"/>
          </a:xfrm>
        </p:spPr>
        <p:txBody>
          <a:bodyPr/>
          <a:lstStyle/>
          <a:p>
            <a:r>
              <a:rPr lang="hu-HU" sz="4000" b="1" dirty="0" smtClean="0"/>
              <a:t>A növekvő CO2 koncentráció hatása</a:t>
            </a:r>
            <a:endParaRPr lang="hu-HU" sz="4000" b="1" dirty="0"/>
          </a:p>
        </p:txBody>
      </p:sp>
      <p:pic>
        <p:nvPicPr>
          <p:cNvPr id="2050" name="Picture 2" descr="https://sg.hu/kep/2016_04/0427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8289379" cy="601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428044"/>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xfrm>
            <a:off x="500034" y="0"/>
            <a:ext cx="8229600" cy="847725"/>
          </a:xfrm>
        </p:spPr>
        <p:txBody>
          <a:bodyPr>
            <a:normAutofit fontScale="90000"/>
          </a:bodyPr>
          <a:lstStyle/>
          <a:p>
            <a:pPr algn="ctr"/>
            <a:r>
              <a:rPr lang="hu-HU" b="1" dirty="0" smtClean="0">
                <a:solidFill>
                  <a:srgbClr val="FFFF00"/>
                </a:solidFill>
              </a:rPr>
              <a:t>Fosszilis energiahordozók – a szén</a:t>
            </a:r>
            <a:endParaRPr lang="hu-HU" b="1" dirty="0">
              <a:solidFill>
                <a:srgbClr val="FFFF00"/>
              </a:solidFill>
            </a:endParaRPr>
          </a:p>
        </p:txBody>
      </p:sp>
      <p:sp>
        <p:nvSpPr>
          <p:cNvPr id="512003" name="Rectangle 3"/>
          <p:cNvSpPr>
            <a:spLocks noGrp="1" noChangeArrowheads="1"/>
          </p:cNvSpPr>
          <p:nvPr>
            <p:ph idx="1"/>
          </p:nvPr>
        </p:nvSpPr>
        <p:spPr>
          <a:xfrm>
            <a:off x="4211960" y="880516"/>
            <a:ext cx="4824536" cy="3798754"/>
          </a:xfrm>
        </p:spPr>
        <p:txBody>
          <a:bodyPr>
            <a:noAutofit/>
          </a:bodyPr>
          <a:lstStyle/>
          <a:p>
            <a:pPr marL="0" lvl="0" indent="0">
              <a:buNone/>
            </a:pPr>
            <a:r>
              <a:rPr lang="hu-HU" sz="2000" dirty="0" smtClean="0">
                <a:solidFill>
                  <a:schemeClr val="accent3">
                    <a:lumMod val="60000"/>
                    <a:lumOff val="40000"/>
                  </a:schemeClr>
                </a:solidFill>
              </a:rPr>
              <a:t>A 2010-es készletadatok alapján a szén még 119 évig elég.</a:t>
            </a:r>
          </a:p>
          <a:p>
            <a:pPr marL="0" indent="0">
              <a:buNone/>
            </a:pPr>
            <a:r>
              <a:rPr lang="hu-HU" sz="2000" dirty="0">
                <a:solidFill>
                  <a:schemeClr val="bg2">
                    <a:lumMod val="20000"/>
                    <a:lumOff val="80000"/>
                  </a:schemeClr>
                </a:solidFill>
              </a:rPr>
              <a:t>Minden negatív jellemzője ellenére a szén felhasználása széles skálán folytatódik egyszerű oknál fogva, ez pedig a költség. Különösen a fejlődő országokban a szenes hőerőművek gyakran a legelérhetőbb lehetőséget jelentik energiatermelésre, különösen azokban az országokban, ahol hatalmas szénkészletek vannak, mint Kína, India és Indonézia. Egy átlagos napon a világ kb. 10.5 millió m</a:t>
            </a:r>
            <a:r>
              <a:rPr lang="hu-HU" sz="2000" baseline="30000" dirty="0">
                <a:solidFill>
                  <a:schemeClr val="bg2">
                    <a:lumMod val="20000"/>
                    <a:lumOff val="80000"/>
                  </a:schemeClr>
                </a:solidFill>
              </a:rPr>
              <a:t>3</a:t>
            </a:r>
            <a:r>
              <a:rPr lang="hu-HU" sz="2000" dirty="0">
                <a:solidFill>
                  <a:schemeClr val="bg2">
                    <a:lumMod val="20000"/>
                    <a:lumOff val="80000"/>
                  </a:schemeClr>
                </a:solidFill>
              </a:rPr>
              <a:t> olajnak megfelelő szenet használ el. 2007 és 2008 között a világ szénfelhasználása kb. 127 millió m</a:t>
            </a:r>
            <a:r>
              <a:rPr lang="hu-HU" sz="2000" baseline="30000" dirty="0">
                <a:solidFill>
                  <a:schemeClr val="bg2">
                    <a:lumMod val="20000"/>
                    <a:lumOff val="80000"/>
                  </a:schemeClr>
                </a:solidFill>
              </a:rPr>
              <a:t>3</a:t>
            </a:r>
            <a:r>
              <a:rPr lang="hu-HU" sz="2000" dirty="0">
                <a:solidFill>
                  <a:schemeClr val="bg2">
                    <a:lumMod val="20000"/>
                    <a:lumOff val="80000"/>
                  </a:schemeClr>
                </a:solidFill>
              </a:rPr>
              <a:t> olajegyenértékkel növekedett, csak ez a növekmény kb. 25-ször nagyobb, mint a napelemek és szélturbinák által az USA-ban, 2008-ban termelt </a:t>
            </a:r>
            <a:r>
              <a:rPr lang="hu-HU" sz="2000" dirty="0" smtClean="0">
                <a:solidFill>
                  <a:schemeClr val="bg2">
                    <a:lumMod val="20000"/>
                    <a:lumOff val="80000"/>
                  </a:schemeClr>
                </a:solidFill>
              </a:rPr>
              <a:t>energia.</a:t>
            </a:r>
            <a:endParaRPr lang="hu-HU" sz="2000" dirty="0">
              <a:solidFill>
                <a:schemeClr val="bg2">
                  <a:lumMod val="20000"/>
                  <a:lumOff val="80000"/>
                </a:schemeClr>
              </a:solidFill>
            </a:endParaRPr>
          </a:p>
          <a:p>
            <a:pPr lvl="0">
              <a:buNone/>
            </a:pPr>
            <a:endParaRPr lang="hu-HU" sz="2400" dirty="0"/>
          </a:p>
        </p:txBody>
      </p:sp>
      <p:pic>
        <p:nvPicPr>
          <p:cNvPr id="4" name="Kép 3" descr="energy-3c"/>
          <p:cNvPicPr/>
          <p:nvPr/>
        </p:nvPicPr>
        <p:blipFill>
          <a:blip r:embed="rId2">
            <a:extLst>
              <a:ext uri="{28A0092B-C50C-407E-A947-70E740481C1C}">
                <a14:useLocalDpi xmlns:a14="http://schemas.microsoft.com/office/drawing/2010/main" val="0"/>
              </a:ext>
            </a:extLst>
          </a:blip>
          <a:srcRect/>
          <a:stretch>
            <a:fillRect/>
          </a:stretch>
        </p:blipFill>
        <p:spPr bwMode="auto">
          <a:xfrm>
            <a:off x="30485" y="864492"/>
            <a:ext cx="3821435" cy="2636515"/>
          </a:xfrm>
          <a:prstGeom prst="rect">
            <a:avLst/>
          </a:prstGeom>
          <a:noFill/>
          <a:ln>
            <a:noFill/>
          </a:ln>
        </p:spPr>
      </p:pic>
      <p:sp>
        <p:nvSpPr>
          <p:cNvPr id="2" name="Téglalap 1"/>
          <p:cNvSpPr/>
          <p:nvPr/>
        </p:nvSpPr>
        <p:spPr>
          <a:xfrm>
            <a:off x="23688" y="3523504"/>
            <a:ext cx="4188271" cy="3416320"/>
          </a:xfrm>
          <a:prstGeom prst="rect">
            <a:avLst/>
          </a:prstGeom>
        </p:spPr>
        <p:txBody>
          <a:bodyPr wrap="square">
            <a:spAutoFit/>
          </a:bodyPr>
          <a:lstStyle/>
          <a:p>
            <a:r>
              <a:rPr lang="hu-HU" sz="1600" dirty="0">
                <a:solidFill>
                  <a:schemeClr val="bg2">
                    <a:lumMod val="20000"/>
                    <a:lumOff val="80000"/>
                  </a:schemeClr>
                </a:solidFill>
                <a:ea typeface="Times New Roman" panose="02020603050405020304" pitchFamily="18" charset="0"/>
              </a:rPr>
              <a:t>2009-ben a világ elsődleges energia felhasználásának kb. 87.7%-a származott fosszilis forrásból: 34.8% olaj, 29.3% szén, 23.7% földgáz. A vízerőművekből 6.3%, az atomerőművekből 5.4%, más forrásokból (nap, árapály, geotermikus, szél, fa, hulladék) pedig kevesebb, mint 1% származott. A világ energia felhasználása kb. 2.8%-kal nőtt évente 1999 és 2008 között, de 1.1%-ra esett 2009-ben a globális gazdasági recesszió </a:t>
            </a:r>
            <a:r>
              <a:rPr lang="hu-HU" sz="1600" dirty="0" smtClean="0">
                <a:solidFill>
                  <a:schemeClr val="bg2">
                    <a:lumMod val="20000"/>
                    <a:lumOff val="80000"/>
                  </a:schemeClr>
                </a:solidFill>
                <a:ea typeface="Times New Roman" panose="02020603050405020304" pitchFamily="18" charset="0"/>
              </a:rPr>
              <a:t>miatt. </a:t>
            </a:r>
            <a:r>
              <a:rPr lang="hu-HU" sz="1600" dirty="0">
                <a:solidFill>
                  <a:schemeClr val="bg2">
                    <a:lumMod val="20000"/>
                    <a:lumOff val="80000"/>
                  </a:schemeClr>
                </a:solidFill>
                <a:ea typeface="Times New Roman" panose="02020603050405020304" pitchFamily="18" charset="0"/>
              </a:rPr>
              <a:t>Annak oka, hogy a szén és szénhidrogének uralkodása folytatódik az, hogy ezek megbízható teljesítményt tudnak adni viszonylag kis területen, elfogadható áron és szükség esetén hatalmas mennyiségben.</a:t>
            </a:r>
            <a:endParaRPr lang="hu-HU" sz="2400" dirty="0">
              <a:solidFill>
                <a:schemeClr val="bg2">
                  <a:lumMod val="20000"/>
                  <a:lumOff val="8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xfrm>
            <a:off x="107504" y="0"/>
            <a:ext cx="8928992" cy="847725"/>
          </a:xfrm>
        </p:spPr>
        <p:txBody>
          <a:bodyPr>
            <a:normAutofit fontScale="90000"/>
          </a:bodyPr>
          <a:lstStyle/>
          <a:p>
            <a:pPr algn="ctr"/>
            <a:r>
              <a:rPr lang="hu-HU" b="1" dirty="0" smtClean="0">
                <a:solidFill>
                  <a:srgbClr val="FFFF00"/>
                </a:solidFill>
              </a:rPr>
              <a:t>Fosszilis energiahordozók – a kőolaj</a:t>
            </a:r>
            <a:endParaRPr lang="hu-HU" b="1" dirty="0">
              <a:solidFill>
                <a:srgbClr val="FFFF00"/>
              </a:solidFill>
            </a:endParaRPr>
          </a:p>
        </p:txBody>
      </p:sp>
      <p:sp>
        <p:nvSpPr>
          <p:cNvPr id="512003" name="Rectangle 3"/>
          <p:cNvSpPr>
            <a:spLocks noGrp="1" noChangeArrowheads="1"/>
          </p:cNvSpPr>
          <p:nvPr>
            <p:ph idx="1"/>
          </p:nvPr>
        </p:nvSpPr>
        <p:spPr>
          <a:xfrm>
            <a:off x="4211960" y="880516"/>
            <a:ext cx="4824536" cy="3798754"/>
          </a:xfrm>
        </p:spPr>
        <p:txBody>
          <a:bodyPr>
            <a:noAutofit/>
          </a:bodyPr>
          <a:lstStyle/>
          <a:p>
            <a:pPr marL="0" lvl="0" indent="0">
              <a:buNone/>
            </a:pPr>
            <a:r>
              <a:rPr lang="hu-HU" sz="2000" dirty="0" smtClean="0">
                <a:solidFill>
                  <a:schemeClr val="bg2">
                    <a:lumMod val="20000"/>
                    <a:lumOff val="80000"/>
                  </a:schemeClr>
                </a:solidFill>
              </a:rPr>
              <a:t>A 2010-es készletadatok alapján a kőolaj még 46 évig elég.</a:t>
            </a:r>
          </a:p>
          <a:p>
            <a:pPr marL="0" indent="0">
              <a:buNone/>
            </a:pPr>
            <a:r>
              <a:rPr lang="hu-HU" sz="2000" dirty="0">
                <a:solidFill>
                  <a:schemeClr val="bg2">
                    <a:lumMod val="20000"/>
                    <a:lumOff val="80000"/>
                  </a:schemeClr>
                </a:solidFill>
              </a:rPr>
              <a:t>Az </a:t>
            </a:r>
            <a:r>
              <a:rPr lang="hu-HU" sz="2000" dirty="0" err="1">
                <a:solidFill>
                  <a:schemeClr val="bg2">
                    <a:lumMod val="20000"/>
                    <a:lumOff val="80000"/>
                  </a:schemeClr>
                </a:solidFill>
              </a:rPr>
              <a:t>olajat</a:t>
            </a:r>
            <a:r>
              <a:rPr lang="hu-HU" sz="2000" dirty="0">
                <a:solidFill>
                  <a:schemeClr val="bg2">
                    <a:lumMod val="20000"/>
                    <a:lumOff val="80000"/>
                  </a:schemeClr>
                </a:solidFill>
              </a:rPr>
              <a:t> általában piszkos üzemanyagnak tekintik, ami szennyezi a levegőt és a vizet, és pusztítja a bolygót. </a:t>
            </a:r>
            <a:r>
              <a:rPr lang="hu-HU" sz="2000" dirty="0" smtClean="0">
                <a:solidFill>
                  <a:schemeClr val="bg2">
                    <a:lumMod val="20000"/>
                    <a:lumOff val="80000"/>
                  </a:schemeClr>
                </a:solidFill>
              </a:rPr>
              <a:t>Azonban </a:t>
            </a:r>
            <a:r>
              <a:rPr lang="hu-HU" sz="2000" dirty="0">
                <a:solidFill>
                  <a:schemeClr val="bg2">
                    <a:lumMod val="20000"/>
                    <a:lumOff val="80000"/>
                  </a:schemeClr>
                </a:solidFill>
              </a:rPr>
              <a:t>szinte minden szempontból jobb a szénnél: nagyobb energia-sűrűsége és teljesítmény-sűrűsége van, tisztábban ég, könnyebb szállítani, és a felhasználási módjai gyakorlatilag korlátlanok (például a szénhidrogének alapanyagok a műanyagok és ipari vegyszerek számára). </a:t>
            </a:r>
            <a:r>
              <a:rPr lang="hu-HU" sz="2000" dirty="0">
                <a:solidFill>
                  <a:schemeClr val="bg2">
                    <a:lumMod val="20000"/>
                    <a:lumOff val="80000"/>
                  </a:schemeClr>
                </a:solidFill>
              </a:rPr>
              <a:t>Minden problémája ellenére az olaj példa nélküli mozgathatóságot és kényelmet biztosít.</a:t>
            </a:r>
            <a:endParaRPr lang="hu-HU" sz="2000" dirty="0">
              <a:solidFill>
                <a:schemeClr val="bg2">
                  <a:lumMod val="20000"/>
                  <a:lumOff val="80000"/>
                </a:schemeClr>
              </a:solidFill>
            </a:endParaRPr>
          </a:p>
        </p:txBody>
      </p:sp>
      <p:pic>
        <p:nvPicPr>
          <p:cNvPr id="6" name="Kép 5" descr="energy-3d"/>
          <p:cNvPicPr/>
          <p:nvPr/>
        </p:nvPicPr>
        <p:blipFill>
          <a:blip r:embed="rId2">
            <a:extLst>
              <a:ext uri="{28A0092B-C50C-407E-A947-70E740481C1C}">
                <a14:useLocalDpi xmlns:a14="http://schemas.microsoft.com/office/drawing/2010/main" val="0"/>
              </a:ext>
            </a:extLst>
          </a:blip>
          <a:srcRect/>
          <a:stretch>
            <a:fillRect/>
          </a:stretch>
        </p:blipFill>
        <p:spPr bwMode="auto">
          <a:xfrm>
            <a:off x="23688" y="880516"/>
            <a:ext cx="3972248" cy="2642988"/>
          </a:xfrm>
          <a:prstGeom prst="rect">
            <a:avLst/>
          </a:prstGeom>
          <a:noFill/>
          <a:ln>
            <a:noFill/>
          </a:ln>
        </p:spPr>
      </p:pic>
      <p:sp>
        <p:nvSpPr>
          <p:cNvPr id="3" name="Téglalap 2"/>
          <p:cNvSpPr/>
          <p:nvPr/>
        </p:nvSpPr>
        <p:spPr>
          <a:xfrm>
            <a:off x="-22845" y="3556295"/>
            <a:ext cx="4306813" cy="3416320"/>
          </a:xfrm>
          <a:prstGeom prst="rect">
            <a:avLst/>
          </a:prstGeom>
        </p:spPr>
        <p:txBody>
          <a:bodyPr wrap="square">
            <a:spAutoFit/>
          </a:bodyPr>
          <a:lstStyle/>
          <a:p>
            <a:pPr marL="0" indent="0">
              <a:buNone/>
            </a:pPr>
            <a:r>
              <a:rPr lang="hu-HU" sz="2000" dirty="0" smtClean="0">
                <a:solidFill>
                  <a:schemeClr val="bg2">
                    <a:lumMod val="20000"/>
                    <a:lumOff val="80000"/>
                  </a:schemeClr>
                </a:solidFill>
              </a:rPr>
              <a:t>Üzemanyaggal </a:t>
            </a:r>
            <a:r>
              <a:rPr lang="hu-HU" sz="2000" dirty="0">
                <a:solidFill>
                  <a:schemeClr val="bg2">
                    <a:lumMod val="20000"/>
                    <a:lumOff val="80000"/>
                  </a:schemeClr>
                </a:solidFill>
              </a:rPr>
              <a:t>látja el a modern, iparosodott világban a két elsődleges szállítóeszközt, a diesel motort és a sugárhajtóművet, aminek széleskörű használata az 50-es – 60-as években kezdődött. A globális kereskedelem a globális szállítástól függ, az utóbbi pedig szinte kizárólag az olajtól függ. Az elsődleges energiapiacon az olaj részesedése az 1973-as 48%-ról 2008-ra 35%-ra csökkent, de a világ még hosszú ideig fogja használni a kőolajat. </a:t>
            </a:r>
            <a:endParaRPr lang="hu-HU" sz="2400" dirty="0">
              <a:solidFill>
                <a:schemeClr val="bg2">
                  <a:lumMod val="20000"/>
                  <a:lumOff val="80000"/>
                </a:schemeClr>
              </a:solidFill>
            </a:endParaRPr>
          </a:p>
        </p:txBody>
      </p:sp>
    </p:spTree>
    <p:extLst>
      <p:ext uri="{BB962C8B-B14F-4D97-AF65-F5344CB8AC3E}">
        <p14:creationId xmlns:p14="http://schemas.microsoft.com/office/powerpoint/2010/main" val="2695820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xfrm>
            <a:off x="107504" y="0"/>
            <a:ext cx="8928992" cy="847725"/>
          </a:xfrm>
        </p:spPr>
        <p:txBody>
          <a:bodyPr>
            <a:normAutofit fontScale="90000"/>
          </a:bodyPr>
          <a:lstStyle/>
          <a:p>
            <a:pPr algn="ctr"/>
            <a:r>
              <a:rPr lang="hu-HU" b="1" dirty="0" smtClean="0">
                <a:solidFill>
                  <a:srgbClr val="FFFF00"/>
                </a:solidFill>
              </a:rPr>
              <a:t>Fosszilis energiahordozók – a földgáz</a:t>
            </a:r>
            <a:endParaRPr lang="hu-HU" b="1" dirty="0">
              <a:solidFill>
                <a:srgbClr val="FFFF00"/>
              </a:solidFill>
            </a:endParaRPr>
          </a:p>
        </p:txBody>
      </p:sp>
      <p:sp>
        <p:nvSpPr>
          <p:cNvPr id="512003" name="Rectangle 3"/>
          <p:cNvSpPr>
            <a:spLocks noGrp="1" noChangeArrowheads="1"/>
          </p:cNvSpPr>
          <p:nvPr>
            <p:ph idx="1"/>
          </p:nvPr>
        </p:nvSpPr>
        <p:spPr>
          <a:xfrm>
            <a:off x="4211960" y="880516"/>
            <a:ext cx="4824536" cy="3798754"/>
          </a:xfrm>
        </p:spPr>
        <p:txBody>
          <a:bodyPr>
            <a:noAutofit/>
          </a:bodyPr>
          <a:lstStyle/>
          <a:p>
            <a:pPr marL="0" lvl="0" indent="0">
              <a:buNone/>
            </a:pPr>
            <a:r>
              <a:rPr lang="hu-HU" sz="2000" dirty="0" smtClean="0">
                <a:solidFill>
                  <a:schemeClr val="bg2">
                    <a:lumMod val="20000"/>
                    <a:lumOff val="80000"/>
                  </a:schemeClr>
                </a:solidFill>
              </a:rPr>
              <a:t>A 2010-es készletadatok alapján a földgáz még 64 évig, a palagázzal 280 évig elég.</a:t>
            </a:r>
          </a:p>
          <a:p>
            <a:pPr marL="0" indent="0">
              <a:buNone/>
            </a:pPr>
            <a:r>
              <a:rPr lang="hu-HU" sz="2000" dirty="0">
                <a:solidFill>
                  <a:schemeClr val="bg2">
                    <a:lumMod val="20000"/>
                    <a:lumOff val="80000"/>
                  </a:schemeClr>
                </a:solidFill>
              </a:rPr>
              <a:t>A földgáz (metán) tisztább az olajnál és a szénnél. Elégetése során nem szabadulnak fel részecskék, és nem is bocsát ki jelentős mennyiségben komoly légszennyezőket, mint a kéndioxid vagy nitrogén oxidok. </a:t>
            </a:r>
            <a:endParaRPr lang="hu-HU" sz="2000" dirty="0" smtClean="0">
              <a:solidFill>
                <a:schemeClr val="bg2">
                  <a:lumMod val="20000"/>
                  <a:lumOff val="80000"/>
                </a:schemeClr>
              </a:solidFill>
            </a:endParaRPr>
          </a:p>
          <a:p>
            <a:pPr marL="0" indent="0">
              <a:buNone/>
            </a:pPr>
            <a:r>
              <a:rPr lang="hu-HU" sz="2000" dirty="0" smtClean="0">
                <a:solidFill>
                  <a:schemeClr val="bg2">
                    <a:lumMod val="20000"/>
                    <a:lumOff val="80000"/>
                  </a:schemeClr>
                </a:solidFill>
              </a:rPr>
              <a:t>A </a:t>
            </a:r>
            <a:r>
              <a:rPr lang="hu-HU" sz="2000" dirty="0">
                <a:solidFill>
                  <a:schemeClr val="bg2">
                    <a:lumMod val="20000"/>
                    <a:lumOff val="80000"/>
                  </a:schemeClr>
                </a:solidFill>
              </a:rPr>
              <a:t>kombinált ciklusú gázturbinák a forró gázukat gőz generálására használja egy gőzturbina számára, </a:t>
            </a:r>
            <a:r>
              <a:rPr lang="hu-HU" sz="2000" dirty="0" err="1">
                <a:solidFill>
                  <a:schemeClr val="bg2">
                    <a:lumMod val="20000"/>
                    <a:lumOff val="80000"/>
                  </a:schemeClr>
                </a:solidFill>
              </a:rPr>
              <a:t>akát</a:t>
            </a:r>
            <a:r>
              <a:rPr lang="hu-HU" sz="2000" dirty="0">
                <a:solidFill>
                  <a:schemeClr val="bg2">
                    <a:lumMod val="20000"/>
                    <a:lumOff val="80000"/>
                  </a:schemeClr>
                </a:solidFill>
              </a:rPr>
              <a:t> 60% átalakítását is lehetővé teszik, ezáltal jelenleg ezek a leghatékonyabb elektromos generátorok. </a:t>
            </a:r>
            <a:endParaRPr lang="hu-HU" sz="2000" dirty="0">
              <a:solidFill>
                <a:schemeClr val="bg2">
                  <a:lumMod val="20000"/>
                  <a:lumOff val="80000"/>
                </a:schemeClr>
              </a:solidFill>
            </a:endParaRPr>
          </a:p>
        </p:txBody>
      </p:sp>
      <p:sp>
        <p:nvSpPr>
          <p:cNvPr id="3" name="Téglalap 2"/>
          <p:cNvSpPr/>
          <p:nvPr/>
        </p:nvSpPr>
        <p:spPr>
          <a:xfrm>
            <a:off x="0" y="3245767"/>
            <a:ext cx="4306813" cy="3693319"/>
          </a:xfrm>
          <a:prstGeom prst="rect">
            <a:avLst/>
          </a:prstGeom>
        </p:spPr>
        <p:txBody>
          <a:bodyPr wrap="square">
            <a:spAutoFit/>
          </a:bodyPr>
          <a:lstStyle/>
          <a:p>
            <a:pPr>
              <a:buClr>
                <a:srgbClr val="DBF5F9"/>
              </a:buClr>
            </a:pPr>
            <a:r>
              <a:rPr lang="hu-HU" sz="2000" dirty="0">
                <a:solidFill>
                  <a:schemeClr val="bg2">
                    <a:lumMod val="20000"/>
                    <a:lumOff val="80000"/>
                  </a:schemeClr>
                </a:solidFill>
              </a:rPr>
              <a:t>A világ népességének kb. 37%-a olyan tüzelőanyagokra támaszkodik, mint a szalma, fa, trágya vagy szén az ételük megfőzéséhez. Ezek az alacsony minőségű tüzelők, párosítva a nem kielégítő szellőzéssel, gyakran azt eredményezik, hogy az élőhely telítve van káros légszennyezőkkel, beleértve a korom részecskéket, a szénmonoxidot, a benzolt, a formaldehidet, sőt, a dioxint. </a:t>
            </a:r>
            <a:r>
              <a:rPr lang="hu-HU" sz="2000" dirty="0" smtClean="0">
                <a:solidFill>
                  <a:schemeClr val="bg2">
                    <a:lumMod val="20000"/>
                    <a:lumOff val="80000"/>
                  </a:schemeClr>
                </a:solidFill>
              </a:rPr>
              <a:t>V</a:t>
            </a:r>
            <a:r>
              <a:rPr lang="hu-HU" dirty="0" smtClean="0">
                <a:solidFill>
                  <a:schemeClr val="bg2">
                    <a:lumMod val="20000"/>
                    <a:lumOff val="80000"/>
                  </a:schemeClr>
                </a:solidFill>
              </a:rPr>
              <a:t>ilágszerte </a:t>
            </a:r>
            <a:r>
              <a:rPr lang="hu-HU" dirty="0">
                <a:solidFill>
                  <a:schemeClr val="bg2">
                    <a:lumMod val="20000"/>
                    <a:lumOff val="80000"/>
                  </a:schemeClr>
                </a:solidFill>
              </a:rPr>
              <a:t>1.45 millió ember hal meg idő előtt minden évben a lakáson belüli légszennyezés következtében. </a:t>
            </a:r>
            <a:endParaRPr lang="hu-HU" dirty="0">
              <a:solidFill>
                <a:schemeClr val="bg2">
                  <a:lumMod val="20000"/>
                  <a:lumOff val="80000"/>
                </a:schemeClr>
              </a:solidFill>
            </a:endParaRPr>
          </a:p>
        </p:txBody>
      </p:sp>
      <p:pic>
        <p:nvPicPr>
          <p:cNvPr id="7" name="Kép 6" descr="energy-3a"/>
          <p:cNvPicPr/>
          <p:nvPr/>
        </p:nvPicPr>
        <p:blipFill>
          <a:blip r:embed="rId2">
            <a:extLst>
              <a:ext uri="{28A0092B-C50C-407E-A947-70E740481C1C}">
                <a14:useLocalDpi xmlns:a14="http://schemas.microsoft.com/office/drawing/2010/main" val="0"/>
              </a:ext>
            </a:extLst>
          </a:blip>
          <a:srcRect/>
          <a:stretch>
            <a:fillRect/>
          </a:stretch>
        </p:blipFill>
        <p:spPr bwMode="auto">
          <a:xfrm>
            <a:off x="0" y="847725"/>
            <a:ext cx="4139952" cy="2365251"/>
          </a:xfrm>
          <a:prstGeom prst="rect">
            <a:avLst/>
          </a:prstGeom>
          <a:noFill/>
          <a:ln>
            <a:noFill/>
          </a:ln>
        </p:spPr>
      </p:pic>
    </p:spTree>
    <p:extLst>
      <p:ext uri="{BB962C8B-B14F-4D97-AF65-F5344CB8AC3E}">
        <p14:creationId xmlns:p14="http://schemas.microsoft.com/office/powerpoint/2010/main" val="1755699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xfrm>
            <a:off x="500034" y="0"/>
            <a:ext cx="8229600" cy="857231"/>
          </a:xfrm>
        </p:spPr>
        <p:txBody>
          <a:bodyPr>
            <a:normAutofit/>
          </a:bodyPr>
          <a:lstStyle/>
          <a:p>
            <a:pPr algn="ctr"/>
            <a:r>
              <a:rPr lang="hu-HU" sz="4400" b="1" dirty="0" smtClean="0">
                <a:solidFill>
                  <a:srgbClr val="FF0000"/>
                </a:solidFill>
                <a:effectLst>
                  <a:outerShdw blurRad="38100" dist="38100" dir="2700000" algn="tl">
                    <a:srgbClr val="000000">
                      <a:alpha val="43137"/>
                    </a:srgbClr>
                  </a:outerShdw>
                </a:effectLst>
              </a:rPr>
              <a:t>Mottó</a:t>
            </a:r>
            <a:endParaRPr lang="hu-HU" sz="4900" b="1" dirty="0">
              <a:solidFill>
                <a:srgbClr val="FF0000"/>
              </a:solidFill>
              <a:effectLst>
                <a:outerShdw blurRad="38100" dist="38100" dir="2700000" algn="tl">
                  <a:srgbClr val="000000">
                    <a:alpha val="43137"/>
                  </a:srgbClr>
                </a:outerShdw>
              </a:effectLst>
            </a:endParaRPr>
          </a:p>
        </p:txBody>
      </p:sp>
      <p:sp>
        <p:nvSpPr>
          <p:cNvPr id="5" name="Tartalom helye 4"/>
          <p:cNvSpPr>
            <a:spLocks noGrp="1"/>
          </p:cNvSpPr>
          <p:nvPr>
            <p:ph idx="1"/>
          </p:nvPr>
        </p:nvSpPr>
        <p:spPr>
          <a:xfrm>
            <a:off x="0" y="928670"/>
            <a:ext cx="9144000" cy="5929330"/>
          </a:xfrm>
        </p:spPr>
        <p:txBody>
          <a:bodyPr>
            <a:normAutofit/>
          </a:bodyPr>
          <a:lstStyle/>
          <a:p>
            <a:r>
              <a:rPr lang="hu-HU" sz="2800" b="1" dirty="0" smtClean="0">
                <a:solidFill>
                  <a:srgbClr val="002060"/>
                </a:solidFill>
                <a:latin typeface="Times New Roman" panose="02020603050405020304" pitchFamily="18" charset="0"/>
                <a:cs typeface="Times New Roman" panose="02020603050405020304" pitchFamily="18" charset="0"/>
              </a:rPr>
              <a:t>A </a:t>
            </a:r>
            <a:r>
              <a:rPr lang="hu-HU" sz="2800" b="1" dirty="0">
                <a:solidFill>
                  <a:srgbClr val="002060"/>
                </a:solidFill>
                <a:latin typeface="Times New Roman" panose="02020603050405020304" pitchFamily="18" charset="0"/>
                <a:cs typeface="Times New Roman" panose="02020603050405020304" pitchFamily="18" charset="0"/>
              </a:rPr>
              <a:t>világon sok a hazug eszme, sok az ostoba babona, és senki sem fejlődhet, ha ezeknek a rabja. Ezért nem szabad ragaszkodnod egy eszméhez csak azért, mert sok más ember ragaszkodik hozzá, akkor se, ha évszázadokon át hittek benne, vagy akkor se, ha szentnek tartott könyvekben írták le azt. Saját magadnak kell végiggondolnod az adott kérdést, és magadnak kell megítélned, hogy az elfogadható-e. Ne feledd, ha ezer ember is ért egyet valamely témában, a véleményük értéktelen, ha semmit sem tudnak arról. Annak, aki az Ösvényen akar haladni, meg kell tanulnia önállóan </a:t>
            </a:r>
            <a:r>
              <a:rPr lang="hu-HU" sz="2800" b="1" dirty="0" smtClean="0">
                <a:solidFill>
                  <a:srgbClr val="002060"/>
                </a:solidFill>
                <a:latin typeface="Times New Roman" panose="02020603050405020304" pitchFamily="18" charset="0"/>
                <a:cs typeface="Times New Roman" panose="02020603050405020304" pitchFamily="18" charset="0"/>
              </a:rPr>
              <a:t>gondolkozni. (A Mester lábainál)</a:t>
            </a:r>
            <a:endParaRPr lang="hu-HU"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3338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2700000" scaled="0"/>
        </a:gradFill>
        <a:effectLst/>
      </p:bgPr>
    </p:bg>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0" y="0"/>
            <a:ext cx="9144000" cy="847725"/>
          </a:xfrm>
        </p:spPr>
        <p:txBody>
          <a:bodyPr/>
          <a:lstStyle/>
          <a:p>
            <a:r>
              <a:rPr lang="hu-HU" b="1" dirty="0" smtClean="0">
                <a:solidFill>
                  <a:srgbClr val="FFFF00"/>
                </a:solidFill>
              </a:rPr>
              <a:t>Az atomenergia</a:t>
            </a:r>
            <a:endParaRPr lang="hu-HU" b="1" dirty="0">
              <a:solidFill>
                <a:srgbClr val="FFFF00"/>
              </a:solidFill>
            </a:endParaRPr>
          </a:p>
        </p:txBody>
      </p:sp>
      <p:sp>
        <p:nvSpPr>
          <p:cNvPr id="6" name="Szövegdoboz 5"/>
          <p:cNvSpPr txBox="1"/>
          <p:nvPr/>
        </p:nvSpPr>
        <p:spPr>
          <a:xfrm>
            <a:off x="-11410" y="3048440"/>
            <a:ext cx="9144000" cy="3970318"/>
          </a:xfrm>
          <a:prstGeom prst="rect">
            <a:avLst/>
          </a:prstGeom>
          <a:noFill/>
        </p:spPr>
        <p:txBody>
          <a:bodyPr wrap="square" rtlCol="0">
            <a:spAutoFit/>
          </a:bodyPr>
          <a:lstStyle/>
          <a:p>
            <a:pPr>
              <a:buClr>
                <a:srgbClr val="FFFFFF"/>
              </a:buClr>
            </a:pPr>
            <a:r>
              <a:rPr lang="hu-HU" sz="2400" dirty="0"/>
              <a:t>Az atomhasadási folyamatok során felszabaduló energia mintegy 10 milliószorosa annak, ami a kémiai reakciókból származik</a:t>
            </a:r>
            <a:r>
              <a:rPr lang="hu-HU" sz="2400" dirty="0" smtClean="0"/>
              <a:t>.</a:t>
            </a:r>
          </a:p>
          <a:p>
            <a:pPr>
              <a:buClr>
                <a:srgbClr val="FFFFFF"/>
              </a:buClr>
            </a:pPr>
            <a:r>
              <a:rPr lang="hu-HU" sz="2400" dirty="0" smtClean="0"/>
              <a:t>Az </a:t>
            </a:r>
            <a:r>
              <a:rPr lang="hu-HU" sz="2400" dirty="0"/>
              <a:t>atomerőművek termikus erőművek: a nukleáris fűtőanyagból felszabaduló hőenergiát vízgőzzé alakítják, ami egy turbinát forgat, ami pedig egy áramgenerátort hajt</a:t>
            </a:r>
            <a:r>
              <a:rPr lang="hu-HU" sz="2400" dirty="0" smtClean="0"/>
              <a:t>.</a:t>
            </a:r>
          </a:p>
          <a:p>
            <a:pPr>
              <a:buClr>
                <a:srgbClr val="FFFFFF"/>
              </a:buClr>
            </a:pPr>
            <a:r>
              <a:rPr lang="hu-HU" sz="2400" dirty="0"/>
              <a:t>A legtöbb reaktor jelenleg az urán-235-öt </a:t>
            </a:r>
            <a:r>
              <a:rPr lang="hu-HU" sz="2400" dirty="0" smtClean="0"/>
              <a:t>(ilyen </a:t>
            </a:r>
            <a:r>
              <a:rPr lang="hu-HU" sz="2400" dirty="0"/>
              <a:t>az összes természetes urán 0.7%-a) használ, és eldobja a maradék U-238-at. Az ismert uránforrások várhatón több mint 80 évig </a:t>
            </a:r>
            <a:r>
              <a:rPr lang="hu-HU" sz="2400" dirty="0" smtClean="0"/>
              <a:t>kitartanak.</a:t>
            </a:r>
          </a:p>
          <a:p>
            <a:pPr>
              <a:buClr>
                <a:srgbClr val="FFFFFF"/>
              </a:buClr>
            </a:pPr>
            <a:r>
              <a:rPr lang="hu-HU" sz="2400" dirty="0"/>
              <a:t>A gyors </a:t>
            </a:r>
            <a:r>
              <a:rPr lang="hu-HU" sz="2400" dirty="0" smtClean="0"/>
              <a:t>reaktorok </a:t>
            </a:r>
            <a:r>
              <a:rPr lang="hu-HU" sz="2400" dirty="0"/>
              <a:t>U-238-at </a:t>
            </a:r>
            <a:r>
              <a:rPr lang="hu-HU" sz="2400" dirty="0" smtClean="0"/>
              <a:t>használnak, amit </a:t>
            </a:r>
            <a:r>
              <a:rPr lang="hu-HU" sz="2400" dirty="0"/>
              <a:t>hasítható plutónium-239-cé </a:t>
            </a:r>
            <a:r>
              <a:rPr lang="hu-HU" sz="2400" dirty="0" smtClean="0"/>
              <a:t>alakítanak</a:t>
            </a:r>
            <a:r>
              <a:rPr lang="hu-HU" sz="2400" dirty="0"/>
              <a:t>, és hatvanszor annyi energiát adnak, mint az </a:t>
            </a:r>
            <a:r>
              <a:rPr lang="hu-HU" sz="2400" dirty="0" smtClean="0"/>
              <a:t>U-235-öt használók.</a:t>
            </a:r>
            <a:endParaRPr lang="hu-HU" sz="2400" dirty="0">
              <a:solidFill>
                <a:srgbClr val="FFFFFF"/>
              </a:solidFill>
            </a:endParaRPr>
          </a:p>
        </p:txBody>
      </p:sp>
      <p:pic>
        <p:nvPicPr>
          <p:cNvPr id="7" name="Kép 6" descr="http://davidpratt.info/climate/energy-6b.jpg"/>
          <p:cNvPicPr/>
          <p:nvPr/>
        </p:nvPicPr>
        <p:blipFill>
          <a:blip r:embed="rId2">
            <a:extLst>
              <a:ext uri="{28A0092B-C50C-407E-A947-70E740481C1C}">
                <a14:useLocalDpi xmlns:a14="http://schemas.microsoft.com/office/drawing/2010/main" val="0"/>
              </a:ext>
            </a:extLst>
          </a:blip>
          <a:srcRect/>
          <a:stretch>
            <a:fillRect/>
          </a:stretch>
        </p:blipFill>
        <p:spPr bwMode="auto">
          <a:xfrm>
            <a:off x="1619672" y="764704"/>
            <a:ext cx="5574087" cy="2283736"/>
          </a:xfrm>
          <a:prstGeom prst="rect">
            <a:avLst/>
          </a:prstGeom>
          <a:noFill/>
          <a:ln>
            <a:noFill/>
          </a:ln>
        </p:spPr>
      </p:pic>
    </p:spTree>
    <p:extLst>
      <p:ext uri="{BB962C8B-B14F-4D97-AF65-F5344CB8AC3E}">
        <p14:creationId xmlns:p14="http://schemas.microsoft.com/office/powerpoint/2010/main" val="2956471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2700000" scaled="0"/>
        </a:gradFill>
        <a:effectLst/>
      </p:bgPr>
    </p:bg>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0" y="0"/>
            <a:ext cx="9144000" cy="847725"/>
          </a:xfrm>
        </p:spPr>
        <p:txBody>
          <a:bodyPr/>
          <a:lstStyle/>
          <a:p>
            <a:r>
              <a:rPr lang="hu-HU" b="1" dirty="0" smtClean="0">
                <a:solidFill>
                  <a:srgbClr val="FFFF00"/>
                </a:solidFill>
              </a:rPr>
              <a:t>Az atomenergia</a:t>
            </a:r>
            <a:endParaRPr lang="hu-HU" b="1" dirty="0">
              <a:solidFill>
                <a:srgbClr val="FFFF00"/>
              </a:solidFill>
            </a:endParaRPr>
          </a:p>
        </p:txBody>
      </p:sp>
      <p:sp>
        <p:nvSpPr>
          <p:cNvPr id="6" name="Szövegdoboz 5"/>
          <p:cNvSpPr txBox="1"/>
          <p:nvPr/>
        </p:nvSpPr>
        <p:spPr>
          <a:xfrm>
            <a:off x="-11411" y="3645024"/>
            <a:ext cx="9144000" cy="3157788"/>
          </a:xfrm>
          <a:prstGeom prst="rect">
            <a:avLst/>
          </a:prstGeom>
          <a:noFill/>
        </p:spPr>
        <p:txBody>
          <a:bodyPr wrap="square" rtlCol="0">
            <a:spAutoFit/>
          </a:bodyPr>
          <a:lstStyle/>
          <a:p>
            <a:pPr>
              <a:buClr>
                <a:srgbClr val="FFFFFF"/>
              </a:buClr>
            </a:pPr>
            <a:r>
              <a:rPr lang="hu-HU" sz="2400" dirty="0"/>
              <a:t>Új, biztonságosabb és erősebb reaktortervek jelennek meg a piacon. Az egyik tóriumot használ az urán helyett, mert a tóriumból négyszer annyi van, mint uránból, és könnyebb kibányászni, és elegendő több ezer évre a reaktorok táplálására. Amíg a szabványos reaktorok a természetes uránnak csak kb. 1%-át használják fel, addig a tórium teljesen elégethető, és nem hoz létre semmilyen plutóniumot (amit fel lehet használni atombombák előállítására). Sokkal kevesebb hulladék keletkezik, mint a hagyományos atomerőműben, és az is csak 300 évig veszélyes. </a:t>
            </a:r>
            <a:endParaRPr lang="hu-HU" sz="2400" dirty="0" smtClean="0"/>
          </a:p>
          <a:p>
            <a:pPr algn="ctr">
              <a:buClr>
                <a:srgbClr val="FFFFFF"/>
              </a:buClr>
            </a:pPr>
            <a:r>
              <a:rPr lang="hu-HU" sz="2400" b="1" dirty="0" smtClean="0">
                <a:solidFill>
                  <a:srgbClr val="FFFFFF"/>
                </a:solidFill>
              </a:rPr>
              <a:t>A legbiztonságosabb energia előállítási módszer!</a:t>
            </a:r>
            <a:endParaRPr lang="hu-HU" sz="2400" b="1" dirty="0">
              <a:solidFill>
                <a:srgbClr val="FFFFFF"/>
              </a:solidFill>
            </a:endParaRPr>
          </a:p>
        </p:txBody>
      </p:sp>
      <p:pic>
        <p:nvPicPr>
          <p:cNvPr id="1026" name="Picture 2" descr="Képtalálat a következ&amp;odblac;re: „atomer&amp;odblac;m&amp;udbl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692696"/>
            <a:ext cx="4970286" cy="2794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254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2700000" scaled="0"/>
        </a:gradFill>
        <a:effectLst/>
      </p:bgPr>
    </p:bg>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0" y="0"/>
            <a:ext cx="9144000" cy="847725"/>
          </a:xfrm>
        </p:spPr>
        <p:txBody>
          <a:bodyPr/>
          <a:lstStyle/>
          <a:p>
            <a:r>
              <a:rPr lang="hu-HU" b="1" dirty="0" smtClean="0">
                <a:solidFill>
                  <a:srgbClr val="FFFF00"/>
                </a:solidFill>
              </a:rPr>
              <a:t>Sugárzás és biztonság</a:t>
            </a:r>
            <a:endParaRPr lang="hu-HU" b="1" dirty="0">
              <a:solidFill>
                <a:srgbClr val="FFFF00"/>
              </a:solidFill>
            </a:endParaRPr>
          </a:p>
        </p:txBody>
      </p:sp>
      <p:pic>
        <p:nvPicPr>
          <p:cNvPr id="5" name="Kép 4" descr="http://davidpratt.info/climate/energy-6a.gif"/>
          <p:cNvPicPr/>
          <p:nvPr/>
        </p:nvPicPr>
        <p:blipFill>
          <a:blip r:embed="rId3">
            <a:extLst>
              <a:ext uri="{28A0092B-C50C-407E-A947-70E740481C1C}">
                <a14:useLocalDpi xmlns:a14="http://schemas.microsoft.com/office/drawing/2010/main" val="0"/>
              </a:ext>
            </a:extLst>
          </a:blip>
          <a:srcRect/>
          <a:stretch>
            <a:fillRect/>
          </a:stretch>
        </p:blipFill>
        <p:spPr bwMode="auto">
          <a:xfrm>
            <a:off x="2123728" y="729135"/>
            <a:ext cx="4680520" cy="2592288"/>
          </a:xfrm>
          <a:prstGeom prst="rect">
            <a:avLst/>
          </a:prstGeom>
          <a:noFill/>
          <a:ln>
            <a:noFill/>
          </a:ln>
        </p:spPr>
      </p:pic>
      <p:sp>
        <p:nvSpPr>
          <p:cNvPr id="2" name="Téglalap 1"/>
          <p:cNvSpPr/>
          <p:nvPr/>
        </p:nvSpPr>
        <p:spPr>
          <a:xfrm>
            <a:off x="827584" y="3329587"/>
            <a:ext cx="7488832" cy="424732"/>
          </a:xfrm>
          <a:prstGeom prst="rect">
            <a:avLst/>
          </a:prstGeom>
        </p:spPr>
        <p:txBody>
          <a:bodyPr wrap="square">
            <a:spAutoFit/>
          </a:bodyPr>
          <a:lstStyle/>
          <a:p>
            <a:r>
              <a:rPr lang="hu-HU" sz="1200" dirty="0">
                <a:latin typeface="Calibri" panose="020F0502020204030204" pitchFamily="34" charset="0"/>
                <a:ea typeface="Times New Roman" panose="02020603050405020304" pitchFamily="18" charset="0"/>
                <a:cs typeface="Times New Roman" panose="02020603050405020304" pitchFamily="18" charset="0"/>
              </a:rPr>
              <a:t>Háttérsugárzás. Kék: radon gáz a talajból, pink: étel és ital, lila: kozmikus sugarak, zöld: épületek és a talaj, narancs: mesterséges források. Narancs: orvosi, piros: atomerőművek és fegyverek tesztjei, szürke: egyéb források.</a:t>
            </a:r>
            <a:endParaRPr lang="hu-HU" sz="3600" dirty="0"/>
          </a:p>
        </p:txBody>
      </p:sp>
      <p:graphicFrame>
        <p:nvGraphicFramePr>
          <p:cNvPr id="3" name="Objektum 2"/>
          <p:cNvGraphicFramePr>
            <a:graphicFrameLocks noChangeAspect="1"/>
          </p:cNvGraphicFramePr>
          <p:nvPr>
            <p:extLst>
              <p:ext uri="{D42A27DB-BD31-4B8C-83A1-F6EECF244321}">
                <p14:modId xmlns:p14="http://schemas.microsoft.com/office/powerpoint/2010/main" val="81190042"/>
              </p:ext>
            </p:extLst>
          </p:nvPr>
        </p:nvGraphicFramePr>
        <p:xfrm>
          <a:off x="0" y="3915105"/>
          <a:ext cx="5261057" cy="2942895"/>
        </p:xfrm>
        <a:graphic>
          <a:graphicData uri="http://schemas.openxmlformats.org/presentationml/2006/ole">
            <mc:AlternateContent xmlns:mc="http://schemas.openxmlformats.org/markup-compatibility/2006">
              <mc:Choice xmlns:v="urn:schemas-microsoft-com:vml" Requires="v">
                <p:oleObj spid="_x0000_s2082" name="Dokumentum" r:id="rId4" imgW="5775241" imgH="3230745" progId="Word.Document.12">
                  <p:embed/>
                </p:oleObj>
              </mc:Choice>
              <mc:Fallback>
                <p:oleObj name="Dokumentum" r:id="rId4" imgW="5775241" imgH="3230745" progId="Word.Document.12">
                  <p:embed/>
                  <p:pic>
                    <p:nvPicPr>
                      <p:cNvPr id="0" name=""/>
                      <p:cNvPicPr/>
                      <p:nvPr/>
                    </p:nvPicPr>
                    <p:blipFill>
                      <a:blip r:embed="rId5"/>
                      <a:stretch>
                        <a:fillRect/>
                      </a:stretch>
                    </p:blipFill>
                    <p:spPr>
                      <a:xfrm>
                        <a:off x="0" y="3915105"/>
                        <a:ext cx="5261057" cy="2942895"/>
                      </a:xfrm>
                      <a:prstGeom prst="rect">
                        <a:avLst/>
                      </a:prstGeom>
                    </p:spPr>
                  </p:pic>
                </p:oleObj>
              </mc:Fallback>
            </mc:AlternateContent>
          </a:graphicData>
        </a:graphic>
      </p:graphicFrame>
      <p:graphicFrame>
        <p:nvGraphicFramePr>
          <p:cNvPr id="4" name="Objektum 3"/>
          <p:cNvGraphicFramePr>
            <a:graphicFrameLocks noChangeAspect="1"/>
          </p:cNvGraphicFramePr>
          <p:nvPr>
            <p:extLst>
              <p:ext uri="{D42A27DB-BD31-4B8C-83A1-F6EECF244321}">
                <p14:modId xmlns:p14="http://schemas.microsoft.com/office/powerpoint/2010/main" val="348786235"/>
              </p:ext>
            </p:extLst>
          </p:nvPr>
        </p:nvGraphicFramePr>
        <p:xfrm>
          <a:off x="4932040" y="3933056"/>
          <a:ext cx="4587701" cy="2001287"/>
        </p:xfrm>
        <a:graphic>
          <a:graphicData uri="http://schemas.openxmlformats.org/presentationml/2006/ole">
            <mc:AlternateContent xmlns:mc="http://schemas.openxmlformats.org/markup-compatibility/2006">
              <mc:Choice xmlns:v="urn:schemas-microsoft-com:vml" Requires="v">
                <p:oleObj spid="_x0000_s2083" name="Dokumentum" r:id="rId6" imgW="5775241" imgH="2518611" progId="Word.Document.12">
                  <p:embed/>
                </p:oleObj>
              </mc:Choice>
              <mc:Fallback>
                <p:oleObj name="Dokumentum" r:id="rId6" imgW="5775241" imgH="2518611" progId="Word.Document.12">
                  <p:embed/>
                  <p:pic>
                    <p:nvPicPr>
                      <p:cNvPr id="0" name=""/>
                      <p:cNvPicPr/>
                      <p:nvPr/>
                    </p:nvPicPr>
                    <p:blipFill>
                      <a:blip r:embed="rId7"/>
                      <a:stretch>
                        <a:fillRect/>
                      </a:stretch>
                    </p:blipFill>
                    <p:spPr>
                      <a:xfrm>
                        <a:off x="4932040" y="3933056"/>
                        <a:ext cx="4587701" cy="2001287"/>
                      </a:xfrm>
                      <a:prstGeom prst="rect">
                        <a:avLst/>
                      </a:prstGeom>
                    </p:spPr>
                  </p:pic>
                </p:oleObj>
              </mc:Fallback>
            </mc:AlternateContent>
          </a:graphicData>
        </a:graphic>
      </p:graphicFrame>
    </p:spTree>
    <p:extLst>
      <p:ext uri="{BB962C8B-B14F-4D97-AF65-F5344CB8AC3E}">
        <p14:creationId xmlns:p14="http://schemas.microsoft.com/office/powerpoint/2010/main" val="41886275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xfrm>
            <a:off x="500034" y="1"/>
            <a:ext cx="8229600" cy="692696"/>
          </a:xfrm>
        </p:spPr>
        <p:txBody>
          <a:bodyPr>
            <a:normAutofit fontScale="90000"/>
          </a:bodyPr>
          <a:lstStyle/>
          <a:p>
            <a:pPr algn="ctr"/>
            <a:r>
              <a:rPr lang="hu-HU" sz="4400" b="1" dirty="0" smtClean="0">
                <a:solidFill>
                  <a:srgbClr val="FF0000"/>
                </a:solidFill>
                <a:effectLst>
                  <a:outerShdw blurRad="38100" dist="38100" dir="2700000" algn="tl">
                    <a:srgbClr val="000000">
                      <a:alpha val="43137"/>
                    </a:srgbClr>
                  </a:outerShdw>
                </a:effectLst>
              </a:rPr>
              <a:t>Megújuló energia</a:t>
            </a:r>
            <a:endParaRPr lang="hu-HU" sz="4900" b="1" dirty="0">
              <a:solidFill>
                <a:srgbClr val="FF0000"/>
              </a:solidFill>
              <a:effectLst>
                <a:outerShdw blurRad="38100" dist="38100" dir="2700000" algn="tl">
                  <a:srgbClr val="000000">
                    <a:alpha val="43137"/>
                  </a:srgbClr>
                </a:outerShdw>
              </a:effectLst>
            </a:endParaRPr>
          </a:p>
        </p:txBody>
      </p:sp>
      <p:graphicFrame>
        <p:nvGraphicFramePr>
          <p:cNvPr id="2" name="Objektum 1"/>
          <p:cNvGraphicFramePr>
            <a:graphicFrameLocks noChangeAspect="1"/>
          </p:cNvGraphicFramePr>
          <p:nvPr>
            <p:extLst>
              <p:ext uri="{D42A27DB-BD31-4B8C-83A1-F6EECF244321}">
                <p14:modId xmlns:p14="http://schemas.microsoft.com/office/powerpoint/2010/main" val="1461240940"/>
              </p:ext>
            </p:extLst>
          </p:nvPr>
        </p:nvGraphicFramePr>
        <p:xfrm>
          <a:off x="-468560" y="836712"/>
          <a:ext cx="7066813" cy="3096344"/>
        </p:xfrm>
        <a:graphic>
          <a:graphicData uri="http://schemas.openxmlformats.org/presentationml/2006/ole">
            <mc:AlternateContent xmlns:mc="http://schemas.openxmlformats.org/markup-compatibility/2006">
              <mc:Choice xmlns:v="urn:schemas-microsoft-com:vml" Requires="v">
                <p:oleObj spid="_x0000_s3091" name="Dokumentum" r:id="rId3" imgW="5775241" imgH="2529788" progId="Word.Document.12">
                  <p:embed/>
                </p:oleObj>
              </mc:Choice>
              <mc:Fallback>
                <p:oleObj name="Dokumentum" r:id="rId3" imgW="5775241" imgH="2529788" progId="Word.Document.12">
                  <p:embed/>
                  <p:pic>
                    <p:nvPicPr>
                      <p:cNvPr id="0" name=""/>
                      <p:cNvPicPr/>
                      <p:nvPr/>
                    </p:nvPicPr>
                    <p:blipFill>
                      <a:blip r:embed="rId4"/>
                      <a:stretch>
                        <a:fillRect/>
                      </a:stretch>
                    </p:blipFill>
                    <p:spPr>
                      <a:xfrm>
                        <a:off x="-468560" y="836712"/>
                        <a:ext cx="7066813" cy="3096344"/>
                      </a:xfrm>
                      <a:prstGeom prst="rect">
                        <a:avLst/>
                      </a:prstGeom>
                    </p:spPr>
                  </p:pic>
                </p:oleObj>
              </mc:Fallback>
            </mc:AlternateContent>
          </a:graphicData>
        </a:graphic>
      </p:graphicFrame>
      <p:sp>
        <p:nvSpPr>
          <p:cNvPr id="4" name="Téglalap 3"/>
          <p:cNvSpPr/>
          <p:nvPr/>
        </p:nvSpPr>
        <p:spPr>
          <a:xfrm>
            <a:off x="4788024" y="836712"/>
            <a:ext cx="4355976" cy="2031325"/>
          </a:xfrm>
          <a:prstGeom prst="rect">
            <a:avLst/>
          </a:prstGeom>
        </p:spPr>
        <p:txBody>
          <a:bodyPr wrap="square">
            <a:spAutoFit/>
          </a:bodyPr>
          <a:lstStyle/>
          <a:p>
            <a:pPr indent="450215" algn="just">
              <a:spcAft>
                <a:spcPts val="0"/>
              </a:spcAft>
            </a:pPr>
            <a:r>
              <a:rPr lang="hu-HU" sz="2000" b="1" dirty="0">
                <a:solidFill>
                  <a:srgbClr val="000000"/>
                </a:solidFill>
                <a:ea typeface="Times New Roman" panose="02020603050405020304" pitchFamily="18" charset="0"/>
              </a:rPr>
              <a:t>A Nemzetközi Energia Ügynökség (IEA) úgy várja, hogy mintegy 5.5 billió $-t kell elkölteni a megújuló energiaprojektekre mostantól 2030-ig, ami által a megújulók biztosíthatják a világ elsődleges energiaigényeinek 10%-át</a:t>
            </a:r>
            <a:r>
              <a:rPr lang="hu-HU" sz="2000" b="1" dirty="0" smtClean="0">
                <a:solidFill>
                  <a:srgbClr val="000000"/>
                </a:solidFill>
                <a:ea typeface="Times New Roman" panose="02020603050405020304" pitchFamily="18" charset="0"/>
              </a:rPr>
              <a:t>.</a:t>
            </a:r>
            <a:endParaRPr lang="hu-HU" sz="2000" b="1" dirty="0">
              <a:ea typeface="Times New Roman" panose="02020603050405020304" pitchFamily="18" charset="0"/>
            </a:endParaRPr>
          </a:p>
        </p:txBody>
      </p:sp>
      <p:sp>
        <p:nvSpPr>
          <p:cNvPr id="6" name="Téglalap 5"/>
          <p:cNvSpPr/>
          <p:nvPr/>
        </p:nvSpPr>
        <p:spPr>
          <a:xfrm>
            <a:off x="34128" y="3800080"/>
            <a:ext cx="9109872" cy="2585323"/>
          </a:xfrm>
          <a:prstGeom prst="rect">
            <a:avLst/>
          </a:prstGeom>
        </p:spPr>
        <p:txBody>
          <a:bodyPr wrap="square">
            <a:spAutoFit/>
          </a:bodyPr>
          <a:lstStyle/>
          <a:p>
            <a:r>
              <a:rPr lang="hu-HU" dirty="0" smtClean="0">
                <a:solidFill>
                  <a:schemeClr val="bg1"/>
                </a:solidFill>
                <a:ea typeface="Times New Roman" panose="02020603050405020304" pitchFamily="18" charset="0"/>
              </a:rPr>
              <a:t>Példa: Az </a:t>
            </a:r>
            <a:r>
              <a:rPr lang="hu-HU" dirty="0">
                <a:solidFill>
                  <a:schemeClr val="bg1"/>
                </a:solidFill>
                <a:ea typeface="Times New Roman" panose="02020603050405020304" pitchFamily="18" charset="0"/>
              </a:rPr>
              <a:t>átlagos energiafelhasználás az </a:t>
            </a:r>
            <a:r>
              <a:rPr lang="hu-HU" dirty="0" err="1">
                <a:solidFill>
                  <a:schemeClr val="bg1"/>
                </a:solidFill>
                <a:ea typeface="Times New Roman" panose="02020603050405020304" pitchFamily="18" charset="0"/>
              </a:rPr>
              <a:t>UK-ben</a:t>
            </a:r>
            <a:r>
              <a:rPr lang="hu-HU" dirty="0">
                <a:solidFill>
                  <a:schemeClr val="bg1"/>
                </a:solidFill>
                <a:ea typeface="Times New Roman" panose="02020603050405020304" pitchFamily="18" charset="0"/>
              </a:rPr>
              <a:t> 125 </a:t>
            </a:r>
            <a:r>
              <a:rPr lang="hu-HU" dirty="0" smtClean="0">
                <a:solidFill>
                  <a:schemeClr val="bg1"/>
                </a:solidFill>
                <a:ea typeface="Times New Roman" panose="02020603050405020304" pitchFamily="18" charset="0"/>
              </a:rPr>
              <a:t>kWh/nap/fő.</a:t>
            </a:r>
            <a:r>
              <a:rPr lang="hu-HU" dirty="0">
                <a:solidFill>
                  <a:schemeClr val="bg1"/>
                </a:solidFill>
                <a:ea typeface="Times New Roman" panose="02020603050405020304" pitchFamily="18" charset="0"/>
              </a:rPr>
              <a:t> </a:t>
            </a:r>
            <a:r>
              <a:rPr lang="hu-HU" dirty="0" smtClean="0">
                <a:solidFill>
                  <a:schemeClr val="bg1"/>
                </a:solidFill>
                <a:ea typeface="Times New Roman" panose="02020603050405020304" pitchFamily="18" charset="0"/>
              </a:rPr>
              <a:t>Ha minden </a:t>
            </a:r>
            <a:r>
              <a:rPr lang="hu-HU" dirty="0">
                <a:solidFill>
                  <a:schemeClr val="bg1"/>
                </a:solidFill>
                <a:ea typeface="Times New Roman" panose="02020603050405020304" pitchFamily="18" charset="0"/>
              </a:rPr>
              <a:t>gazdasági, társadalmi és környezeti kényszert </a:t>
            </a:r>
            <a:r>
              <a:rPr lang="hu-HU" dirty="0" smtClean="0">
                <a:solidFill>
                  <a:schemeClr val="bg1"/>
                </a:solidFill>
                <a:ea typeface="Times New Roman" panose="02020603050405020304" pitchFamily="18" charset="0"/>
              </a:rPr>
              <a:t>rátesznek </a:t>
            </a:r>
            <a:r>
              <a:rPr lang="hu-HU" dirty="0">
                <a:solidFill>
                  <a:schemeClr val="bg1"/>
                </a:solidFill>
                <a:ea typeface="Times New Roman" panose="02020603050405020304" pitchFamily="18" charset="0"/>
              </a:rPr>
              <a:t>a </a:t>
            </a:r>
            <a:r>
              <a:rPr lang="hu-HU" dirty="0" smtClean="0">
                <a:solidFill>
                  <a:schemeClr val="bg1"/>
                </a:solidFill>
                <a:ea typeface="Times New Roman" panose="02020603050405020304" pitchFamily="18" charset="0"/>
              </a:rPr>
              <a:t>szélre, </a:t>
            </a:r>
            <a:r>
              <a:rPr lang="hu-HU" dirty="0">
                <a:solidFill>
                  <a:schemeClr val="bg1"/>
                </a:solidFill>
                <a:ea typeface="Times New Roman" panose="02020603050405020304" pitchFamily="18" charset="0"/>
              </a:rPr>
              <a:t>akkor a megújuló forrásokkal elméletileg 180 kWh/nap/fő-t </a:t>
            </a:r>
            <a:r>
              <a:rPr lang="hu-HU" dirty="0" smtClean="0">
                <a:solidFill>
                  <a:schemeClr val="bg1"/>
                </a:solidFill>
                <a:ea typeface="Times New Roman" panose="02020603050405020304" pitchFamily="18" charset="0"/>
              </a:rPr>
              <a:t>tudnának </a:t>
            </a:r>
            <a:r>
              <a:rPr lang="hu-HU" dirty="0">
                <a:solidFill>
                  <a:schemeClr val="bg1"/>
                </a:solidFill>
                <a:ea typeface="Times New Roman" panose="02020603050405020304" pitchFamily="18" charset="0"/>
              </a:rPr>
              <a:t>előállítani. Viszont ehhez az kellene, hogy egy Wales nagyságú területet </a:t>
            </a:r>
            <a:r>
              <a:rPr lang="hu-HU" dirty="0" smtClean="0">
                <a:solidFill>
                  <a:schemeClr val="bg1"/>
                </a:solidFill>
                <a:ea typeface="Times New Roman" panose="02020603050405020304" pitchFamily="18" charset="0"/>
              </a:rPr>
              <a:t>lefedjenek </a:t>
            </a:r>
            <a:r>
              <a:rPr lang="hu-HU" dirty="0">
                <a:solidFill>
                  <a:schemeClr val="bg1"/>
                </a:solidFill>
                <a:ea typeface="Times New Roman" panose="02020603050405020304" pitchFamily="18" charset="0"/>
              </a:rPr>
              <a:t>szélturbinákkal, egy fél </a:t>
            </a:r>
            <a:r>
              <a:rPr lang="hu-HU" dirty="0" err="1">
                <a:solidFill>
                  <a:schemeClr val="bg1"/>
                </a:solidFill>
                <a:ea typeface="Times New Roman" panose="02020603050405020304" pitchFamily="18" charset="0"/>
              </a:rPr>
              <a:t>Wales-nyi</a:t>
            </a:r>
            <a:r>
              <a:rPr lang="hu-HU" dirty="0">
                <a:solidFill>
                  <a:schemeClr val="bg1"/>
                </a:solidFill>
                <a:ea typeface="Times New Roman" panose="02020603050405020304" pitchFamily="18" charset="0"/>
              </a:rPr>
              <a:t> területet napelemekkel és az UK 75%-át energia célú gabonával (vagyis a teljes mezőgazdasági területet), valamint új hullámfarmokat </a:t>
            </a:r>
            <a:r>
              <a:rPr lang="hu-HU" dirty="0" smtClean="0">
                <a:solidFill>
                  <a:schemeClr val="bg1"/>
                </a:solidFill>
                <a:ea typeface="Times New Roman" panose="02020603050405020304" pitchFamily="18" charset="0"/>
              </a:rPr>
              <a:t>építsenek </a:t>
            </a:r>
            <a:r>
              <a:rPr lang="hu-HU" dirty="0">
                <a:solidFill>
                  <a:schemeClr val="bg1"/>
                </a:solidFill>
                <a:ea typeface="Times New Roman" panose="02020603050405020304" pitchFamily="18" charset="0"/>
              </a:rPr>
              <a:t>500 km parthosszúságban.</a:t>
            </a:r>
            <a:r>
              <a:rPr lang="hu-HU" dirty="0" smtClean="0">
                <a:solidFill>
                  <a:schemeClr val="bg1"/>
                </a:solidFill>
                <a:ea typeface="Times New Roman" panose="02020603050405020304" pitchFamily="18" charset="0"/>
              </a:rPr>
              <a:t> A</a:t>
            </a:r>
            <a:r>
              <a:rPr lang="hu-HU" dirty="0" smtClean="0">
                <a:solidFill>
                  <a:schemeClr val="bg1"/>
                </a:solidFill>
              </a:rPr>
              <a:t> </a:t>
            </a:r>
            <a:r>
              <a:rPr lang="hu-HU" dirty="0">
                <a:solidFill>
                  <a:schemeClr val="bg1"/>
                </a:solidFill>
              </a:rPr>
              <a:t>megújulók nem tudnak 18 kWh/nap/</a:t>
            </a:r>
            <a:r>
              <a:rPr lang="hu-HU" dirty="0" err="1">
                <a:solidFill>
                  <a:schemeClr val="bg1"/>
                </a:solidFill>
              </a:rPr>
              <a:t>fő-nél</a:t>
            </a:r>
            <a:r>
              <a:rPr lang="hu-HU" dirty="0">
                <a:solidFill>
                  <a:schemeClr val="bg1"/>
                </a:solidFill>
              </a:rPr>
              <a:t> többet biztosítani</a:t>
            </a:r>
            <a:r>
              <a:rPr lang="hu-HU" dirty="0" smtClean="0">
                <a:solidFill>
                  <a:schemeClr val="bg1"/>
                </a:solidFill>
              </a:rPr>
              <a:t>.</a:t>
            </a:r>
            <a:r>
              <a:rPr lang="hu-HU" dirty="0">
                <a:solidFill>
                  <a:schemeClr val="bg1"/>
                </a:solidFill>
              </a:rPr>
              <a:t> </a:t>
            </a:r>
            <a:r>
              <a:rPr lang="hu-HU" dirty="0" smtClean="0">
                <a:solidFill>
                  <a:schemeClr val="bg1"/>
                </a:solidFill>
              </a:rPr>
              <a:t>Az </a:t>
            </a:r>
            <a:r>
              <a:rPr lang="hu-HU" dirty="0">
                <a:solidFill>
                  <a:schemeClr val="bg1"/>
                </a:solidFill>
              </a:rPr>
              <a:t>energiafelhasználást végül is szinte megfelezni lehetni fenntartható intézkedésekkel (lakások szigetelése, a fosszilis fűtési rendszerek felváltása elektromos hőszivattyúkkal, az egyéni és közösségi közlekedés elektromossá tétele), de ez még mindig messze túllépné a megújulók által biztosított energia mennyiségét. </a:t>
            </a:r>
            <a:endParaRPr lang="hu-HU" dirty="0">
              <a:solidFill>
                <a:schemeClr val="bg1"/>
              </a:solidFill>
            </a:endParaRPr>
          </a:p>
        </p:txBody>
      </p:sp>
    </p:spTree>
    <p:extLst>
      <p:ext uri="{BB962C8B-B14F-4D97-AF65-F5344CB8AC3E}">
        <p14:creationId xmlns:p14="http://schemas.microsoft.com/office/powerpoint/2010/main" val="819719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xfrm>
            <a:off x="500034" y="1"/>
            <a:ext cx="8229600" cy="692696"/>
          </a:xfrm>
        </p:spPr>
        <p:txBody>
          <a:bodyPr>
            <a:normAutofit fontScale="90000"/>
          </a:bodyPr>
          <a:lstStyle/>
          <a:p>
            <a:pPr algn="ctr"/>
            <a:r>
              <a:rPr lang="hu-HU" sz="4400" b="1" dirty="0" smtClean="0">
                <a:solidFill>
                  <a:srgbClr val="FF0000"/>
                </a:solidFill>
                <a:effectLst>
                  <a:outerShdw blurRad="38100" dist="38100" dir="2700000" algn="tl">
                    <a:srgbClr val="000000">
                      <a:alpha val="43137"/>
                    </a:srgbClr>
                  </a:outerShdw>
                </a:effectLst>
              </a:rPr>
              <a:t>Megújuló energia – a szél</a:t>
            </a:r>
            <a:endParaRPr lang="hu-HU" sz="4900" b="1" dirty="0">
              <a:solidFill>
                <a:srgbClr val="FF0000"/>
              </a:solidFill>
              <a:effectLst>
                <a:outerShdw blurRad="38100" dist="38100" dir="2700000" algn="tl">
                  <a:srgbClr val="000000">
                    <a:alpha val="43137"/>
                  </a:srgbClr>
                </a:outerShdw>
              </a:effectLst>
            </a:endParaRPr>
          </a:p>
        </p:txBody>
      </p:sp>
      <p:sp>
        <p:nvSpPr>
          <p:cNvPr id="4" name="Téglalap 3"/>
          <p:cNvSpPr/>
          <p:nvPr/>
        </p:nvSpPr>
        <p:spPr>
          <a:xfrm>
            <a:off x="4499991" y="836712"/>
            <a:ext cx="4644009" cy="2834622"/>
          </a:xfrm>
          <a:prstGeom prst="rect">
            <a:avLst/>
          </a:prstGeom>
        </p:spPr>
        <p:txBody>
          <a:bodyPr wrap="square">
            <a:spAutoFit/>
          </a:bodyPr>
          <a:lstStyle/>
          <a:p>
            <a:pPr algn="just">
              <a:spcAft>
                <a:spcPts val="0"/>
              </a:spcAft>
              <a:buClr>
                <a:srgbClr val="DBF5F9"/>
              </a:buClr>
            </a:pPr>
            <a:r>
              <a:rPr lang="hu-HU" sz="2200" dirty="0" smtClean="0">
                <a:solidFill>
                  <a:schemeClr val="bg1"/>
                </a:solidFill>
              </a:rPr>
              <a:t>A tényezőt, amikor </a:t>
            </a:r>
            <a:r>
              <a:rPr lang="hu-HU" sz="2200" dirty="0">
                <a:solidFill>
                  <a:schemeClr val="bg1"/>
                </a:solidFill>
              </a:rPr>
              <a:t>a szél lehetővé teszi, hogy a turbinák optimálisan </a:t>
            </a:r>
            <a:r>
              <a:rPr lang="hu-HU" sz="2200" dirty="0" smtClean="0">
                <a:solidFill>
                  <a:schemeClr val="bg1"/>
                </a:solidFill>
              </a:rPr>
              <a:t>működjenek, általánosságban </a:t>
            </a:r>
            <a:r>
              <a:rPr lang="hu-HU" sz="2200" dirty="0">
                <a:solidFill>
                  <a:schemeClr val="bg1"/>
                </a:solidFill>
              </a:rPr>
              <a:t>30%-ra teszik az </a:t>
            </a:r>
            <a:r>
              <a:rPr lang="hu-HU" sz="2200" dirty="0" err="1">
                <a:solidFill>
                  <a:schemeClr val="bg1"/>
                </a:solidFill>
              </a:rPr>
              <a:t>UK-ban</a:t>
            </a:r>
            <a:r>
              <a:rPr lang="hu-HU" sz="2200" dirty="0">
                <a:solidFill>
                  <a:schemeClr val="bg1"/>
                </a:solidFill>
              </a:rPr>
              <a:t>, 22%-ra </a:t>
            </a:r>
            <a:r>
              <a:rPr lang="hu-HU" sz="2200" dirty="0" err="1" smtClean="0">
                <a:solidFill>
                  <a:schemeClr val="bg1"/>
                </a:solidFill>
              </a:rPr>
              <a:t>Hollandiá-ban</a:t>
            </a:r>
            <a:r>
              <a:rPr lang="hu-HU" sz="2200" dirty="0" smtClean="0">
                <a:solidFill>
                  <a:schemeClr val="bg1"/>
                </a:solidFill>
              </a:rPr>
              <a:t> </a:t>
            </a:r>
            <a:r>
              <a:rPr lang="hu-HU" sz="2200" dirty="0">
                <a:solidFill>
                  <a:schemeClr val="bg1"/>
                </a:solidFill>
              </a:rPr>
              <a:t>és 19%-ra </a:t>
            </a:r>
            <a:r>
              <a:rPr lang="hu-HU" sz="2200" dirty="0" smtClean="0">
                <a:solidFill>
                  <a:schemeClr val="bg1"/>
                </a:solidFill>
              </a:rPr>
              <a:t>Németországban.</a:t>
            </a:r>
            <a:r>
              <a:rPr lang="hu-HU" sz="2200" dirty="0"/>
              <a:t> </a:t>
            </a:r>
            <a:r>
              <a:rPr lang="hu-HU" sz="2200" dirty="0">
                <a:solidFill>
                  <a:schemeClr val="bg1"/>
                </a:solidFill>
              </a:rPr>
              <a:t>Az </a:t>
            </a:r>
            <a:r>
              <a:rPr lang="hu-HU" sz="2200" dirty="0" err="1">
                <a:solidFill>
                  <a:schemeClr val="bg1"/>
                </a:solidFill>
              </a:rPr>
              <a:t>UK-ben</a:t>
            </a:r>
            <a:r>
              <a:rPr lang="hu-HU" sz="2200" dirty="0">
                <a:solidFill>
                  <a:schemeClr val="bg1"/>
                </a:solidFill>
              </a:rPr>
              <a:t> </a:t>
            </a:r>
            <a:r>
              <a:rPr lang="hu-HU" sz="2200" dirty="0" smtClean="0">
                <a:solidFill>
                  <a:schemeClr val="bg1"/>
                </a:solidFill>
              </a:rPr>
              <a:t>kb. </a:t>
            </a:r>
            <a:r>
              <a:rPr lang="hu-HU" sz="2200" dirty="0">
                <a:solidFill>
                  <a:schemeClr val="bg1"/>
                </a:solidFill>
              </a:rPr>
              <a:t>3500 szélturbina van, de nem termelnek többet, mint egy </a:t>
            </a:r>
            <a:r>
              <a:rPr lang="hu-HU" sz="2200" dirty="0" smtClean="0">
                <a:solidFill>
                  <a:schemeClr val="bg1"/>
                </a:solidFill>
              </a:rPr>
              <a:t>egyszerű</a:t>
            </a:r>
            <a:r>
              <a:rPr lang="hu-HU" sz="2200" dirty="0">
                <a:solidFill>
                  <a:schemeClr val="bg1"/>
                </a:solidFill>
              </a:rPr>
              <a:t>, közepes méretű </a:t>
            </a:r>
            <a:r>
              <a:rPr lang="hu-HU" sz="2200" dirty="0" err="1" smtClean="0">
                <a:solidFill>
                  <a:schemeClr val="bg1"/>
                </a:solidFill>
              </a:rPr>
              <a:t>hagyomá-nyos</a:t>
            </a:r>
            <a:r>
              <a:rPr lang="hu-HU" sz="2200" dirty="0" smtClean="0">
                <a:solidFill>
                  <a:schemeClr val="bg1"/>
                </a:solidFill>
              </a:rPr>
              <a:t> </a:t>
            </a:r>
            <a:r>
              <a:rPr lang="hu-HU" sz="2200" dirty="0">
                <a:solidFill>
                  <a:schemeClr val="bg1"/>
                </a:solidFill>
              </a:rPr>
              <a:t>erőmű. </a:t>
            </a:r>
            <a:endParaRPr lang="hu-HU" sz="2200" b="1" dirty="0">
              <a:solidFill>
                <a:schemeClr val="bg1"/>
              </a:solidFill>
              <a:ea typeface="Times New Roman" panose="02020603050405020304" pitchFamily="18" charset="0"/>
            </a:endParaRPr>
          </a:p>
        </p:txBody>
      </p:sp>
      <p:sp>
        <p:nvSpPr>
          <p:cNvPr id="6" name="Téglalap 5"/>
          <p:cNvSpPr/>
          <p:nvPr/>
        </p:nvSpPr>
        <p:spPr>
          <a:xfrm>
            <a:off x="34128" y="3800080"/>
            <a:ext cx="9109872" cy="2923877"/>
          </a:xfrm>
          <a:prstGeom prst="rect">
            <a:avLst/>
          </a:prstGeom>
        </p:spPr>
        <p:txBody>
          <a:bodyPr wrap="square">
            <a:spAutoFit/>
          </a:bodyPr>
          <a:lstStyle/>
          <a:p>
            <a:r>
              <a:rPr lang="hu-HU" sz="2000" dirty="0" smtClean="0">
                <a:solidFill>
                  <a:schemeClr val="bg1"/>
                </a:solidFill>
              </a:rPr>
              <a:t>Egy 2011-es </a:t>
            </a:r>
            <a:r>
              <a:rPr lang="hu-HU" sz="2000" dirty="0">
                <a:solidFill>
                  <a:schemeClr val="bg1"/>
                </a:solidFill>
              </a:rPr>
              <a:t>jelentés megcáfolta azt az állítást, hogy a tartós alacsony szeles időszakokban keletkező áramtermelési hézagot be lehet tölteni felszivattyúzott vízerőműi tárolással. Ebbe az tartozik, hogy a széllel generált áramot használják a víz felemelésére nagyobb magasságra, amikor az áramigény alacsonyabb, és amikor az igény növekszik, a vizet leengedik a vízturbinákon keresztül áramolni. A jelentés erre a következtetésre jutott:</a:t>
            </a:r>
          </a:p>
          <a:p>
            <a:r>
              <a:rPr lang="hu-HU" sz="2000" i="1" dirty="0">
                <a:solidFill>
                  <a:schemeClr val="bg1"/>
                </a:solidFill>
              </a:rPr>
              <a:t>Ebből az elemzésből világos, hogy a szélre nem lehet támaszkodni, hogy bármilyen jelentős szintű áramtermelést biztosítson valamely meghatározott időpontban a jövőben. Sürgősen át kell értékelni azt a feltételezést, hogy energiaigényünk bármilyen jelentős arányát a szélre bízzuk.</a:t>
            </a:r>
            <a:endParaRPr lang="hu-HU" sz="2000" dirty="0">
              <a:solidFill>
                <a:schemeClr val="bg1"/>
              </a:solidFill>
            </a:endParaRPr>
          </a:p>
        </p:txBody>
      </p:sp>
      <p:pic>
        <p:nvPicPr>
          <p:cNvPr id="7" name="Kép 6" descr="energy-5c"/>
          <p:cNvPicPr/>
          <p:nvPr/>
        </p:nvPicPr>
        <p:blipFill>
          <a:blip r:embed="rId2">
            <a:extLst>
              <a:ext uri="{28A0092B-C50C-407E-A947-70E740481C1C}">
                <a14:useLocalDpi xmlns:a14="http://schemas.microsoft.com/office/drawing/2010/main" val="0"/>
              </a:ext>
            </a:extLst>
          </a:blip>
          <a:srcRect/>
          <a:stretch>
            <a:fillRect/>
          </a:stretch>
        </p:blipFill>
        <p:spPr bwMode="auto">
          <a:xfrm>
            <a:off x="49754" y="692697"/>
            <a:ext cx="4450237" cy="2952327"/>
          </a:xfrm>
          <a:prstGeom prst="rect">
            <a:avLst/>
          </a:prstGeom>
          <a:noFill/>
          <a:ln>
            <a:noFill/>
          </a:ln>
        </p:spPr>
      </p:pic>
    </p:spTree>
    <p:extLst>
      <p:ext uri="{BB962C8B-B14F-4D97-AF65-F5344CB8AC3E}">
        <p14:creationId xmlns:p14="http://schemas.microsoft.com/office/powerpoint/2010/main" val="2459980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xfrm>
            <a:off x="500034" y="1"/>
            <a:ext cx="8229600" cy="692696"/>
          </a:xfrm>
        </p:spPr>
        <p:txBody>
          <a:bodyPr>
            <a:normAutofit fontScale="90000"/>
          </a:bodyPr>
          <a:lstStyle/>
          <a:p>
            <a:pPr algn="ctr"/>
            <a:r>
              <a:rPr lang="hu-HU" sz="4400" b="1" dirty="0" smtClean="0">
                <a:solidFill>
                  <a:srgbClr val="FF0000"/>
                </a:solidFill>
                <a:effectLst>
                  <a:outerShdw blurRad="38100" dist="38100" dir="2700000" algn="tl">
                    <a:srgbClr val="000000">
                      <a:alpha val="43137"/>
                    </a:srgbClr>
                  </a:outerShdw>
                </a:effectLst>
              </a:rPr>
              <a:t>Megújuló energia – a szél</a:t>
            </a:r>
            <a:endParaRPr lang="hu-HU" sz="4900" b="1" dirty="0">
              <a:solidFill>
                <a:srgbClr val="FF0000"/>
              </a:solidFill>
              <a:effectLst>
                <a:outerShdw blurRad="38100" dist="38100" dir="2700000" algn="tl">
                  <a:srgbClr val="000000">
                    <a:alpha val="43137"/>
                  </a:srgbClr>
                </a:outerShdw>
              </a:effectLst>
            </a:endParaRPr>
          </a:p>
        </p:txBody>
      </p:sp>
      <p:sp>
        <p:nvSpPr>
          <p:cNvPr id="4" name="Téglalap 3"/>
          <p:cNvSpPr/>
          <p:nvPr/>
        </p:nvSpPr>
        <p:spPr>
          <a:xfrm>
            <a:off x="4499991" y="836712"/>
            <a:ext cx="4644009" cy="3139321"/>
          </a:xfrm>
          <a:prstGeom prst="rect">
            <a:avLst/>
          </a:prstGeom>
        </p:spPr>
        <p:txBody>
          <a:bodyPr wrap="square">
            <a:spAutoFit/>
          </a:bodyPr>
          <a:lstStyle/>
          <a:p>
            <a:pPr algn="just">
              <a:spcAft>
                <a:spcPts val="0"/>
              </a:spcAft>
              <a:buClr>
                <a:srgbClr val="DBF5F9"/>
              </a:buClr>
            </a:pPr>
            <a:r>
              <a:rPr lang="hu-HU" sz="2000" dirty="0">
                <a:solidFill>
                  <a:schemeClr val="bg1"/>
                </a:solidFill>
              </a:rPr>
              <a:t>Komoly probléma a tengeri szélfarmoknál a tengervíz korróziós hatása. Egy nagy dán szélfarmon, a </a:t>
            </a:r>
            <a:r>
              <a:rPr lang="hu-HU" sz="2000" dirty="0" err="1">
                <a:solidFill>
                  <a:schemeClr val="bg1"/>
                </a:solidFill>
              </a:rPr>
              <a:t>Horns</a:t>
            </a:r>
            <a:r>
              <a:rPr lang="hu-HU" sz="2000" dirty="0">
                <a:solidFill>
                  <a:schemeClr val="bg1"/>
                </a:solidFill>
              </a:rPr>
              <a:t> </a:t>
            </a:r>
            <a:r>
              <a:rPr lang="hu-HU" sz="2000" dirty="0" err="1">
                <a:solidFill>
                  <a:schemeClr val="bg1"/>
                </a:solidFill>
              </a:rPr>
              <a:t>Reef-en</a:t>
            </a:r>
            <a:r>
              <a:rPr lang="hu-HU" sz="2000" dirty="0">
                <a:solidFill>
                  <a:schemeClr val="bg1"/>
                </a:solidFill>
              </a:rPr>
              <a:t> mind a 80 turbinát le kellett szerelni és javításra küldeni csupán egy hónapi tengeri levegőnek való kitettség után. A </a:t>
            </a:r>
            <a:r>
              <a:rPr lang="hu-HU" sz="2000" dirty="0" err="1">
                <a:solidFill>
                  <a:schemeClr val="bg1"/>
                </a:solidFill>
              </a:rPr>
              <a:t>Kentish</a:t>
            </a:r>
            <a:r>
              <a:rPr lang="hu-HU" sz="2000" dirty="0">
                <a:solidFill>
                  <a:schemeClr val="bg1"/>
                </a:solidFill>
              </a:rPr>
              <a:t> </a:t>
            </a:r>
            <a:r>
              <a:rPr lang="hu-HU" sz="2000" dirty="0" err="1">
                <a:solidFill>
                  <a:schemeClr val="bg1"/>
                </a:solidFill>
              </a:rPr>
              <a:t>Flats-i</a:t>
            </a:r>
            <a:r>
              <a:rPr lang="hu-HU" sz="2000" dirty="0">
                <a:solidFill>
                  <a:schemeClr val="bg1"/>
                </a:solidFill>
              </a:rPr>
              <a:t> szélfarm </a:t>
            </a:r>
            <a:r>
              <a:rPr lang="hu-HU" sz="2000" dirty="0" smtClean="0">
                <a:solidFill>
                  <a:schemeClr val="bg1"/>
                </a:solidFill>
              </a:rPr>
              <a:t>(a </a:t>
            </a:r>
            <a:r>
              <a:rPr lang="hu-HU" sz="2000" dirty="0" err="1">
                <a:solidFill>
                  <a:schemeClr val="bg1"/>
                </a:solidFill>
              </a:rPr>
              <a:t>kenti</a:t>
            </a:r>
            <a:r>
              <a:rPr lang="hu-HU" sz="2000" dirty="0">
                <a:solidFill>
                  <a:schemeClr val="bg1"/>
                </a:solidFill>
              </a:rPr>
              <a:t> partoktól bent </a:t>
            </a:r>
            <a:r>
              <a:rPr lang="hu-HU" sz="2000" dirty="0">
                <a:solidFill>
                  <a:schemeClr val="bg1"/>
                </a:solidFill>
              </a:rPr>
              <a:t>szintén </a:t>
            </a:r>
            <a:r>
              <a:rPr lang="hu-HU" sz="2000" dirty="0" smtClean="0">
                <a:solidFill>
                  <a:schemeClr val="bg1"/>
                </a:solidFill>
              </a:rPr>
              <a:t>a </a:t>
            </a:r>
            <a:r>
              <a:rPr lang="hu-HU" sz="2000" dirty="0">
                <a:solidFill>
                  <a:schemeClr val="bg1"/>
                </a:solidFill>
              </a:rPr>
              <a:t>tengerben van) turbináinak hasonló problémái vannak a </a:t>
            </a:r>
            <a:r>
              <a:rPr lang="hu-HU" sz="2000" dirty="0" err="1" smtClean="0">
                <a:solidFill>
                  <a:schemeClr val="bg1"/>
                </a:solidFill>
              </a:rPr>
              <a:t>fogaskere-kekkel</a:t>
            </a:r>
            <a:r>
              <a:rPr lang="hu-HU" sz="2000" dirty="0">
                <a:solidFill>
                  <a:schemeClr val="bg1"/>
                </a:solidFill>
              </a:rPr>
              <a:t>, egy harmadukat cserélni kellett az első 18 hónapban</a:t>
            </a:r>
            <a:endParaRPr lang="hu-HU" sz="2000" b="1" dirty="0">
              <a:solidFill>
                <a:schemeClr val="bg1"/>
              </a:solidFill>
              <a:ea typeface="Times New Roman" panose="02020603050405020304" pitchFamily="18" charset="0"/>
            </a:endParaRPr>
          </a:p>
        </p:txBody>
      </p:sp>
      <p:sp>
        <p:nvSpPr>
          <p:cNvPr id="6" name="Téglalap 5"/>
          <p:cNvSpPr/>
          <p:nvPr/>
        </p:nvSpPr>
        <p:spPr>
          <a:xfrm>
            <a:off x="34128" y="3800080"/>
            <a:ext cx="9109872" cy="3139321"/>
          </a:xfrm>
          <a:prstGeom prst="rect">
            <a:avLst/>
          </a:prstGeom>
        </p:spPr>
        <p:txBody>
          <a:bodyPr wrap="square">
            <a:spAutoFit/>
          </a:bodyPr>
          <a:lstStyle/>
          <a:p>
            <a:r>
              <a:rPr lang="hu-HU" sz="2000" dirty="0">
                <a:solidFill>
                  <a:schemeClr val="bg1"/>
                </a:solidFill>
              </a:rPr>
              <a:t>Egy nagy szélfarm lényegesen kevesebben csökkenti a CO</a:t>
            </a:r>
            <a:r>
              <a:rPr lang="hu-HU" sz="2000" baseline="-25000" dirty="0">
                <a:solidFill>
                  <a:schemeClr val="bg1"/>
                </a:solidFill>
              </a:rPr>
              <a:t>2</a:t>
            </a:r>
            <a:r>
              <a:rPr lang="hu-HU" sz="2000" dirty="0">
                <a:solidFill>
                  <a:schemeClr val="bg1"/>
                </a:solidFill>
              </a:rPr>
              <a:t> kibocsájtást, mint egyetlen, Anglia és Amerika között naponta közlekedő </a:t>
            </a:r>
            <a:r>
              <a:rPr lang="hu-HU" sz="2000" dirty="0" smtClean="0">
                <a:solidFill>
                  <a:schemeClr val="bg1"/>
                </a:solidFill>
              </a:rPr>
              <a:t>jambó </a:t>
            </a:r>
            <a:r>
              <a:rPr lang="hu-HU" sz="2000" dirty="0" err="1">
                <a:solidFill>
                  <a:schemeClr val="bg1"/>
                </a:solidFill>
              </a:rPr>
              <a:t>jet</a:t>
            </a:r>
            <a:r>
              <a:rPr lang="hu-HU" sz="2000" dirty="0">
                <a:solidFill>
                  <a:schemeClr val="bg1"/>
                </a:solidFill>
              </a:rPr>
              <a:t> éves kibocsájtása. </a:t>
            </a:r>
            <a:r>
              <a:rPr lang="hu-HU" sz="2000" dirty="0" smtClean="0">
                <a:solidFill>
                  <a:schemeClr val="bg1"/>
                </a:solidFill>
              </a:rPr>
              <a:t>A szélturbinák </a:t>
            </a:r>
            <a:r>
              <a:rPr lang="hu-HU" sz="2000" dirty="0">
                <a:solidFill>
                  <a:schemeClr val="bg1"/>
                </a:solidFill>
              </a:rPr>
              <a:t>megépítése óriási CO</a:t>
            </a:r>
            <a:r>
              <a:rPr lang="hu-HU" sz="2000" baseline="-25000" dirty="0">
                <a:solidFill>
                  <a:schemeClr val="bg1"/>
                </a:solidFill>
              </a:rPr>
              <a:t>2</a:t>
            </a:r>
            <a:r>
              <a:rPr lang="hu-HU" sz="2000" dirty="0">
                <a:solidFill>
                  <a:schemeClr val="bg1"/>
                </a:solidFill>
              </a:rPr>
              <a:t> kibocsájtást okoz a felhasznált fémek kibányászásának és kohósításának eredményeként, a szénnel erősített cement miatt, amire a hatalmas beton alapjukhoz van szükség, és a sok km-nyi út megépítése miatt, amire gyakran szükség van a helyszínre szállításukhoz. </a:t>
            </a:r>
            <a:r>
              <a:rPr lang="hu-HU" sz="2000" dirty="0" smtClean="0">
                <a:solidFill>
                  <a:schemeClr val="bg1"/>
                </a:solidFill>
              </a:rPr>
              <a:t>Egy MW-nyi szélenergia </a:t>
            </a:r>
            <a:r>
              <a:rPr lang="hu-HU" sz="2000" dirty="0">
                <a:solidFill>
                  <a:schemeClr val="bg1"/>
                </a:solidFill>
              </a:rPr>
              <a:t>kapacitáshoz kb. 32-szer több betonra és 139-szer több acélra van szükség, mint egy tipikus gáztüzelésű erőműnek. </a:t>
            </a:r>
            <a:r>
              <a:rPr lang="hu-HU" sz="2000" dirty="0" smtClean="0">
                <a:solidFill>
                  <a:schemeClr val="bg1"/>
                </a:solidFill>
              </a:rPr>
              <a:t>Továbbá </a:t>
            </a:r>
            <a:r>
              <a:rPr lang="hu-HU" sz="2000" dirty="0">
                <a:solidFill>
                  <a:schemeClr val="bg1"/>
                </a:solidFill>
              </a:rPr>
              <a:t>szinte minden, jelenleg gyártott szélturbina egy neodímiumnak nevezett ritka földfémtől függ, aminek a kereskedelmét Kína ellenőrzi. Egy csúcskapacitású szélturbinához szüksége közvetlen hajtású állandó mágnesen generátor kb. 2 tonna neodímium-alapú állandó mágneses anyagot használ fel. </a:t>
            </a:r>
          </a:p>
        </p:txBody>
      </p:sp>
      <p:pic>
        <p:nvPicPr>
          <p:cNvPr id="4098" name="Picture 2" descr="Képtalálat a következ&amp;odblac;re: „tengeri széler&amp;odblac;m&amp;udblac;v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 y="845543"/>
            <a:ext cx="4457700" cy="297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5737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xfrm>
            <a:off x="500034" y="1"/>
            <a:ext cx="8229600" cy="692696"/>
          </a:xfrm>
        </p:spPr>
        <p:txBody>
          <a:bodyPr>
            <a:normAutofit fontScale="90000"/>
          </a:bodyPr>
          <a:lstStyle/>
          <a:p>
            <a:pPr algn="ctr"/>
            <a:r>
              <a:rPr lang="hu-HU" sz="4400" b="1" dirty="0" smtClean="0">
                <a:solidFill>
                  <a:srgbClr val="FF0000"/>
                </a:solidFill>
                <a:effectLst>
                  <a:outerShdw blurRad="38100" dist="38100" dir="2700000" algn="tl">
                    <a:srgbClr val="000000">
                      <a:alpha val="43137"/>
                    </a:srgbClr>
                  </a:outerShdw>
                </a:effectLst>
              </a:rPr>
              <a:t>Megújuló energia – a kockázat</a:t>
            </a:r>
            <a:endParaRPr lang="hu-HU" sz="4900" b="1" dirty="0">
              <a:solidFill>
                <a:srgbClr val="FF0000"/>
              </a:solidFill>
              <a:effectLst>
                <a:outerShdw blurRad="38100" dist="38100" dir="2700000" algn="tl">
                  <a:srgbClr val="000000">
                    <a:alpha val="43137"/>
                  </a:srgbClr>
                </a:outerShdw>
              </a:effectLst>
            </a:endParaRPr>
          </a:p>
        </p:txBody>
      </p:sp>
      <p:sp>
        <p:nvSpPr>
          <p:cNvPr id="6" name="Téglalap 5"/>
          <p:cNvSpPr/>
          <p:nvPr/>
        </p:nvSpPr>
        <p:spPr>
          <a:xfrm>
            <a:off x="34128" y="3800080"/>
            <a:ext cx="9109872" cy="2419124"/>
          </a:xfrm>
          <a:prstGeom prst="rect">
            <a:avLst/>
          </a:prstGeom>
        </p:spPr>
        <p:txBody>
          <a:bodyPr wrap="square">
            <a:spAutoFit/>
          </a:bodyPr>
          <a:lstStyle/>
          <a:p>
            <a:pPr>
              <a:buClr>
                <a:srgbClr val="DBF5F9"/>
              </a:buClr>
            </a:pPr>
            <a:r>
              <a:rPr lang="hu-HU" sz="2400" dirty="0">
                <a:solidFill>
                  <a:schemeClr val="bg1"/>
                </a:solidFill>
              </a:rPr>
              <a:t>A 8 km széles, 30 m mély mérgező hulladékok tava </a:t>
            </a:r>
            <a:r>
              <a:rPr lang="hu-HU" sz="2400" dirty="0" err="1">
                <a:solidFill>
                  <a:schemeClr val="bg1"/>
                </a:solidFill>
              </a:rPr>
              <a:t>Baotou-ban</a:t>
            </a:r>
            <a:r>
              <a:rPr lang="hu-HU" sz="2400" dirty="0">
                <a:solidFill>
                  <a:schemeClr val="bg1"/>
                </a:solidFill>
              </a:rPr>
              <a:t>, Kínában. Évente hét millió tonna hulladékot töltenek a bűzös szagú tóba a háttérben látható, ritka földfémeket feldolgozó üzemek, aminek pusztító hatása van a helyi lakosság egészségére. A régió rendelkezik a világ ritka földfém készletének több mint 90%-ával, főleg a neodímiummal, amit mágnesek készítésére használnak a szélturbinákhoz és a hibrid autókhoz.</a:t>
            </a:r>
            <a:endParaRPr lang="hu-HU" sz="2400" dirty="0">
              <a:solidFill>
                <a:schemeClr val="bg1"/>
              </a:solidFill>
            </a:endParaRPr>
          </a:p>
        </p:txBody>
      </p:sp>
      <p:pic>
        <p:nvPicPr>
          <p:cNvPr id="7" name="Kép 6" descr="energy-5g"/>
          <p:cNvPicPr/>
          <p:nvPr/>
        </p:nvPicPr>
        <p:blipFill>
          <a:blip r:embed="rId2">
            <a:extLst>
              <a:ext uri="{28A0092B-C50C-407E-A947-70E740481C1C}">
                <a14:useLocalDpi xmlns:a14="http://schemas.microsoft.com/office/drawing/2010/main" val="0"/>
              </a:ext>
            </a:extLst>
          </a:blip>
          <a:srcRect/>
          <a:stretch>
            <a:fillRect/>
          </a:stretch>
        </p:blipFill>
        <p:spPr bwMode="auto">
          <a:xfrm>
            <a:off x="1480641" y="775744"/>
            <a:ext cx="6268386" cy="3024336"/>
          </a:xfrm>
          <a:prstGeom prst="rect">
            <a:avLst/>
          </a:prstGeom>
          <a:noFill/>
          <a:ln>
            <a:noFill/>
          </a:ln>
        </p:spPr>
      </p:pic>
    </p:spTree>
    <p:extLst>
      <p:ext uri="{BB962C8B-B14F-4D97-AF65-F5344CB8AC3E}">
        <p14:creationId xmlns:p14="http://schemas.microsoft.com/office/powerpoint/2010/main" val="26900601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xfrm>
            <a:off x="500034" y="1"/>
            <a:ext cx="8229600" cy="692696"/>
          </a:xfrm>
        </p:spPr>
        <p:txBody>
          <a:bodyPr>
            <a:normAutofit fontScale="90000"/>
          </a:bodyPr>
          <a:lstStyle/>
          <a:p>
            <a:pPr algn="ctr"/>
            <a:r>
              <a:rPr lang="hu-HU" sz="4400" b="1" dirty="0" smtClean="0">
                <a:solidFill>
                  <a:srgbClr val="FF0000"/>
                </a:solidFill>
                <a:effectLst>
                  <a:outerShdw blurRad="38100" dist="38100" dir="2700000" algn="tl">
                    <a:srgbClr val="000000">
                      <a:alpha val="43137"/>
                    </a:srgbClr>
                  </a:outerShdw>
                </a:effectLst>
              </a:rPr>
              <a:t>Megújuló energia – a Nap</a:t>
            </a:r>
            <a:endParaRPr lang="hu-HU" sz="4900" b="1" dirty="0">
              <a:solidFill>
                <a:srgbClr val="FF0000"/>
              </a:solidFill>
              <a:effectLst>
                <a:outerShdw blurRad="38100" dist="38100" dir="2700000" algn="tl">
                  <a:srgbClr val="000000">
                    <a:alpha val="43137"/>
                  </a:srgbClr>
                </a:outerShdw>
              </a:effectLst>
            </a:endParaRPr>
          </a:p>
        </p:txBody>
      </p:sp>
      <p:sp>
        <p:nvSpPr>
          <p:cNvPr id="4" name="Téglalap 3"/>
          <p:cNvSpPr/>
          <p:nvPr/>
        </p:nvSpPr>
        <p:spPr>
          <a:xfrm>
            <a:off x="4499991" y="836712"/>
            <a:ext cx="4644009" cy="2431435"/>
          </a:xfrm>
          <a:prstGeom prst="rect">
            <a:avLst/>
          </a:prstGeom>
        </p:spPr>
        <p:txBody>
          <a:bodyPr wrap="square">
            <a:spAutoFit/>
          </a:bodyPr>
          <a:lstStyle/>
          <a:p>
            <a:pPr algn="just">
              <a:spcAft>
                <a:spcPts val="0"/>
              </a:spcAft>
              <a:buClr>
                <a:srgbClr val="DBF5F9"/>
              </a:buClr>
            </a:pPr>
            <a:r>
              <a:rPr lang="hu-HU" sz="2000" dirty="0">
                <a:solidFill>
                  <a:schemeClr val="bg1"/>
                </a:solidFill>
              </a:rPr>
              <a:t>A napenergia az egyetlen lényegében korlátlan megújuló forrás</a:t>
            </a:r>
            <a:r>
              <a:rPr lang="hu-HU" sz="2000" dirty="0" smtClean="0">
                <a:solidFill>
                  <a:schemeClr val="bg1"/>
                </a:solidFill>
              </a:rPr>
              <a:t>.</a:t>
            </a:r>
          </a:p>
          <a:p>
            <a:pPr algn="just">
              <a:spcAft>
                <a:spcPts val="0"/>
              </a:spcAft>
              <a:buClr>
                <a:srgbClr val="DBF5F9"/>
              </a:buClr>
            </a:pPr>
            <a:r>
              <a:rPr lang="hu-HU" sz="2000" dirty="0">
                <a:solidFill>
                  <a:schemeClr val="bg1"/>
                </a:solidFill>
              </a:rPr>
              <a:t>Amikor a nap elbújik a felhők mögött, a </a:t>
            </a:r>
            <a:r>
              <a:rPr lang="hu-HU" sz="2000" dirty="0" err="1">
                <a:solidFill>
                  <a:schemeClr val="bg1"/>
                </a:solidFill>
              </a:rPr>
              <a:t>fotovoltos</a:t>
            </a:r>
            <a:r>
              <a:rPr lang="hu-HU" sz="2000" dirty="0">
                <a:solidFill>
                  <a:schemeClr val="bg1"/>
                </a:solidFill>
              </a:rPr>
              <a:t> termelés durván a tizedére esik</a:t>
            </a:r>
            <a:r>
              <a:rPr lang="hu-HU" sz="2000" dirty="0" smtClean="0">
                <a:solidFill>
                  <a:schemeClr val="bg1"/>
                </a:solidFill>
              </a:rPr>
              <a:t>.</a:t>
            </a:r>
          </a:p>
          <a:p>
            <a:pPr algn="just">
              <a:spcAft>
                <a:spcPts val="0"/>
              </a:spcAft>
              <a:buClr>
                <a:srgbClr val="DBF5F9"/>
              </a:buClr>
            </a:pPr>
            <a:r>
              <a:rPr lang="hu-HU" sz="2000" dirty="0">
                <a:solidFill>
                  <a:schemeClr val="bg1"/>
                </a:solidFill>
              </a:rPr>
              <a:t>A környezetvédő csoportok a napelem parkokat azért kritizálják, mert túl sok sivatagi területet foglalnak el, és ezzel kiszorítanak bizonyos állat és hüllő fajokat. </a:t>
            </a:r>
            <a:endParaRPr lang="hu-HU" sz="2000" b="1" dirty="0">
              <a:solidFill>
                <a:schemeClr val="bg1"/>
              </a:solidFill>
              <a:ea typeface="Times New Roman" panose="02020603050405020304" pitchFamily="18" charset="0"/>
            </a:endParaRPr>
          </a:p>
        </p:txBody>
      </p:sp>
      <p:sp>
        <p:nvSpPr>
          <p:cNvPr id="6" name="Téglalap 5"/>
          <p:cNvSpPr/>
          <p:nvPr/>
        </p:nvSpPr>
        <p:spPr>
          <a:xfrm>
            <a:off x="34128" y="3800080"/>
            <a:ext cx="9109872" cy="2923877"/>
          </a:xfrm>
          <a:prstGeom prst="rect">
            <a:avLst/>
          </a:prstGeom>
        </p:spPr>
        <p:txBody>
          <a:bodyPr wrap="square">
            <a:spAutoFit/>
          </a:bodyPr>
          <a:lstStyle/>
          <a:p>
            <a:pPr>
              <a:buClr>
                <a:srgbClr val="DBF5F9"/>
              </a:buClr>
            </a:pPr>
            <a:r>
              <a:rPr lang="hu-HU" sz="2000" dirty="0" smtClean="0">
                <a:solidFill>
                  <a:schemeClr val="bg1"/>
                </a:solidFill>
              </a:rPr>
              <a:t>A </a:t>
            </a:r>
            <a:r>
              <a:rPr lang="hu-HU" sz="2000" dirty="0" err="1">
                <a:solidFill>
                  <a:schemeClr val="bg1"/>
                </a:solidFill>
              </a:rPr>
              <a:t>fotovoltos</a:t>
            </a:r>
            <a:r>
              <a:rPr lang="hu-HU" sz="2000" dirty="0">
                <a:solidFill>
                  <a:schemeClr val="bg1"/>
                </a:solidFill>
              </a:rPr>
              <a:t> napelemek ellen szintén tiltakoznak, mert nagyon mérgező nehézelemeket, robbanásveszélyes gázokat és rákkeltő oldószereket tartalmaznak, amik a működésük befejezésekor megsemmisítési kockázatot </a:t>
            </a:r>
            <a:r>
              <a:rPr lang="hu-HU" sz="2000" dirty="0" smtClean="0">
                <a:solidFill>
                  <a:schemeClr val="bg1"/>
                </a:solidFill>
              </a:rPr>
              <a:t>jelentenek.</a:t>
            </a:r>
          </a:p>
          <a:p>
            <a:pPr>
              <a:buClr>
                <a:srgbClr val="DBF5F9"/>
              </a:buClr>
            </a:pPr>
            <a:r>
              <a:rPr lang="hu-HU" sz="2000" dirty="0">
                <a:solidFill>
                  <a:schemeClr val="bg1"/>
                </a:solidFill>
              </a:rPr>
              <a:t>A nap- és a szélenergia csökkenti a területiség rugalmasságát, mert a létesítményeket a legnaposabb vagy legszelesebb régiókban kell elhelyezni, amiket gyakran több száz vagy ezer km távvezetékkel kiegészíteni, hogy elvigyék az áramot távoli városokba. Ahogyan a szélenergiával, úgy a napenergiával is különböző problémák adódnak. Az áramszolgáltatóknak képeseknek kell lenniük növelni vagy csökkenteni az áramtermelést, hogy kielégítsék a változó igényeket egy viszonylag szűk feszültségtartományon belül. </a:t>
            </a:r>
            <a:endParaRPr lang="hu-HU" sz="2000" dirty="0">
              <a:solidFill>
                <a:schemeClr val="bg1"/>
              </a:solidFill>
            </a:endParaRPr>
          </a:p>
        </p:txBody>
      </p:sp>
      <p:pic>
        <p:nvPicPr>
          <p:cNvPr id="7" name="Kép 6" descr="energy-5e"/>
          <p:cNvPicPr/>
          <p:nvPr/>
        </p:nvPicPr>
        <p:blipFill>
          <a:blip r:embed="rId2">
            <a:extLst>
              <a:ext uri="{28A0092B-C50C-407E-A947-70E740481C1C}">
                <a14:useLocalDpi xmlns:a14="http://schemas.microsoft.com/office/drawing/2010/main" val="0"/>
              </a:ext>
            </a:extLst>
          </a:blip>
          <a:srcRect/>
          <a:stretch>
            <a:fillRect/>
          </a:stretch>
        </p:blipFill>
        <p:spPr bwMode="auto">
          <a:xfrm>
            <a:off x="53947" y="692696"/>
            <a:ext cx="4374037" cy="3107383"/>
          </a:xfrm>
          <a:prstGeom prst="rect">
            <a:avLst/>
          </a:prstGeom>
          <a:noFill/>
          <a:ln>
            <a:noFill/>
          </a:ln>
        </p:spPr>
      </p:pic>
    </p:spTree>
    <p:extLst>
      <p:ext uri="{BB962C8B-B14F-4D97-AF65-F5344CB8AC3E}">
        <p14:creationId xmlns:p14="http://schemas.microsoft.com/office/powerpoint/2010/main" val="3957375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xfrm>
            <a:off x="500034" y="1"/>
            <a:ext cx="8229600" cy="692696"/>
          </a:xfrm>
        </p:spPr>
        <p:txBody>
          <a:bodyPr>
            <a:normAutofit fontScale="90000"/>
          </a:bodyPr>
          <a:lstStyle/>
          <a:p>
            <a:pPr algn="ctr"/>
            <a:r>
              <a:rPr lang="hu-HU" sz="4400" b="1" dirty="0" smtClean="0">
                <a:solidFill>
                  <a:srgbClr val="FF0000"/>
                </a:solidFill>
                <a:effectLst>
                  <a:outerShdw blurRad="38100" dist="38100" dir="2700000" algn="tl">
                    <a:srgbClr val="000000">
                      <a:alpha val="43137"/>
                    </a:srgbClr>
                  </a:outerShdw>
                </a:effectLst>
              </a:rPr>
              <a:t>Megújuló energia – a bioenergia</a:t>
            </a:r>
            <a:endParaRPr lang="hu-HU" sz="4900" b="1" dirty="0">
              <a:solidFill>
                <a:srgbClr val="FF0000"/>
              </a:solidFill>
              <a:effectLst>
                <a:outerShdw blurRad="38100" dist="38100" dir="2700000" algn="tl">
                  <a:srgbClr val="000000">
                    <a:alpha val="43137"/>
                  </a:srgbClr>
                </a:outerShdw>
              </a:effectLst>
            </a:endParaRPr>
          </a:p>
        </p:txBody>
      </p:sp>
      <p:sp>
        <p:nvSpPr>
          <p:cNvPr id="4" name="Téglalap 3"/>
          <p:cNvSpPr/>
          <p:nvPr/>
        </p:nvSpPr>
        <p:spPr>
          <a:xfrm>
            <a:off x="4499991" y="836712"/>
            <a:ext cx="4644009" cy="2862322"/>
          </a:xfrm>
          <a:prstGeom prst="rect">
            <a:avLst/>
          </a:prstGeom>
        </p:spPr>
        <p:txBody>
          <a:bodyPr wrap="square">
            <a:spAutoFit/>
          </a:bodyPr>
          <a:lstStyle/>
          <a:p>
            <a:pPr algn="just">
              <a:spcAft>
                <a:spcPts val="0"/>
              </a:spcAft>
              <a:buClr>
                <a:srgbClr val="DBF5F9"/>
              </a:buClr>
            </a:pPr>
            <a:r>
              <a:rPr lang="hu-HU" sz="2000" dirty="0">
                <a:solidFill>
                  <a:schemeClr val="bg1"/>
                </a:solidFill>
              </a:rPr>
              <a:t>A </a:t>
            </a:r>
            <a:r>
              <a:rPr lang="hu-HU" sz="2000" dirty="0" smtClean="0">
                <a:solidFill>
                  <a:schemeClr val="bg1"/>
                </a:solidFill>
              </a:rPr>
              <a:t>bioenergia </a:t>
            </a:r>
            <a:r>
              <a:rPr lang="hu-HU" sz="2000" dirty="0">
                <a:solidFill>
                  <a:schemeClr val="bg1"/>
                </a:solidFill>
              </a:rPr>
              <a:t>növényekből és növényi származékokból nyert energia. </a:t>
            </a:r>
            <a:r>
              <a:rPr lang="hu-HU" sz="2000" dirty="0" smtClean="0">
                <a:solidFill>
                  <a:schemeClr val="bg1"/>
                </a:solidFill>
              </a:rPr>
              <a:t>Fa, </a:t>
            </a:r>
            <a:r>
              <a:rPr lang="hu-HU" sz="2000" dirty="0">
                <a:solidFill>
                  <a:schemeClr val="bg1"/>
                </a:solidFill>
              </a:rPr>
              <a:t>a gabonák, a füves és fás növények, a mező- vagy erdőgazdaság hulladék anyagai, az olajban gazdag algák, a lakóhelyi és ipari hulladékok szerves alkotói és szemétlerakókból származó kigőzölgések (metán gáz). A fő probléma a biomasszával az alacsony energia- és teljesítmény-sűrűsége. </a:t>
            </a:r>
            <a:endParaRPr lang="hu-HU" sz="2000" b="1" dirty="0">
              <a:solidFill>
                <a:schemeClr val="bg1"/>
              </a:solidFill>
              <a:ea typeface="Times New Roman" panose="02020603050405020304" pitchFamily="18" charset="0"/>
            </a:endParaRPr>
          </a:p>
        </p:txBody>
      </p:sp>
      <p:sp>
        <p:nvSpPr>
          <p:cNvPr id="6" name="Téglalap 5"/>
          <p:cNvSpPr/>
          <p:nvPr/>
        </p:nvSpPr>
        <p:spPr>
          <a:xfrm>
            <a:off x="34128" y="3800080"/>
            <a:ext cx="9109872" cy="2646878"/>
          </a:xfrm>
          <a:prstGeom prst="rect">
            <a:avLst/>
          </a:prstGeom>
        </p:spPr>
        <p:txBody>
          <a:bodyPr wrap="square">
            <a:spAutoFit/>
          </a:bodyPr>
          <a:lstStyle/>
          <a:p>
            <a:r>
              <a:rPr lang="hu-HU" sz="2000" dirty="0" smtClean="0">
                <a:solidFill>
                  <a:schemeClr val="bg1"/>
                </a:solidFill>
              </a:rPr>
              <a:t>A </a:t>
            </a:r>
            <a:r>
              <a:rPr lang="hu-HU" sz="2000" dirty="0">
                <a:solidFill>
                  <a:schemeClr val="bg1"/>
                </a:solidFill>
              </a:rPr>
              <a:t>biomasszából lehet </a:t>
            </a:r>
            <a:r>
              <a:rPr lang="hu-HU" sz="2000" dirty="0" err="1" smtClean="0">
                <a:solidFill>
                  <a:schemeClr val="bg1"/>
                </a:solidFill>
              </a:rPr>
              <a:t>bioüzemanyagot</a:t>
            </a:r>
            <a:r>
              <a:rPr lang="hu-HU" sz="2000" dirty="0" smtClean="0">
                <a:solidFill>
                  <a:schemeClr val="bg1"/>
                </a:solidFill>
              </a:rPr>
              <a:t> </a:t>
            </a:r>
            <a:r>
              <a:rPr lang="hu-HU" sz="2000" dirty="0">
                <a:solidFill>
                  <a:schemeClr val="bg1"/>
                </a:solidFill>
              </a:rPr>
              <a:t>is készíteni szállítási célokból. A két legáltalánosabb </a:t>
            </a:r>
            <a:r>
              <a:rPr lang="hu-HU" sz="2000" dirty="0" err="1">
                <a:solidFill>
                  <a:schemeClr val="bg1"/>
                </a:solidFill>
              </a:rPr>
              <a:t>bioüzemanyag</a:t>
            </a:r>
            <a:r>
              <a:rPr lang="hu-HU" sz="2000" dirty="0">
                <a:solidFill>
                  <a:schemeClr val="bg1"/>
                </a:solidFill>
              </a:rPr>
              <a:t> az etanol (kukoricából és cukornádból készítve) és a biodízel (növényi olajból, állati </a:t>
            </a:r>
            <a:r>
              <a:rPr lang="hu-HU" sz="2000" dirty="0" err="1">
                <a:solidFill>
                  <a:schemeClr val="bg1"/>
                </a:solidFill>
              </a:rPr>
              <a:t>zsíradékból</a:t>
            </a:r>
            <a:r>
              <a:rPr lang="hu-HU" sz="2000" dirty="0">
                <a:solidFill>
                  <a:schemeClr val="bg1"/>
                </a:solidFill>
              </a:rPr>
              <a:t> vagy begyűjtött sütőolajból előállítva</a:t>
            </a:r>
            <a:r>
              <a:rPr lang="hu-HU" sz="2000" dirty="0" smtClean="0">
                <a:solidFill>
                  <a:schemeClr val="bg1"/>
                </a:solidFill>
              </a:rPr>
              <a:t>).</a:t>
            </a:r>
          </a:p>
          <a:p>
            <a:r>
              <a:rPr lang="hu-HU" sz="2000" dirty="0">
                <a:solidFill>
                  <a:schemeClr val="bg1"/>
                </a:solidFill>
              </a:rPr>
              <a:t>Az USA-ban </a:t>
            </a:r>
            <a:r>
              <a:rPr lang="hu-HU" sz="2000" dirty="0" smtClean="0">
                <a:solidFill>
                  <a:schemeClr val="bg1"/>
                </a:solidFill>
              </a:rPr>
              <a:t>5.5 </a:t>
            </a:r>
            <a:r>
              <a:rPr lang="hu-HU" sz="2000" dirty="0">
                <a:solidFill>
                  <a:schemeClr val="bg1"/>
                </a:solidFill>
              </a:rPr>
              <a:t>– 7.3 milliárd dollárt adtak évente adókedvezményben, hogy felfuttassák a kukorica-etanol üzletet. Jelenleg nyereségesebb a gazdáknak óriási területeken kukoricát termeszteni, amiből üzemanyagot készítenek, mint az embereket táplálni</a:t>
            </a:r>
            <a:r>
              <a:rPr lang="hu-HU" sz="2000" dirty="0" smtClean="0">
                <a:solidFill>
                  <a:schemeClr val="bg1"/>
                </a:solidFill>
              </a:rPr>
              <a:t>.</a:t>
            </a:r>
            <a:r>
              <a:rPr lang="hu-HU" sz="2000" dirty="0">
                <a:solidFill>
                  <a:schemeClr val="bg1"/>
                </a:solidFill>
              </a:rPr>
              <a:t> Az élelmiszerárak emelkedése világszerte, a </a:t>
            </a:r>
            <a:r>
              <a:rPr lang="hu-HU" sz="2000" dirty="0" err="1">
                <a:solidFill>
                  <a:schemeClr val="bg1"/>
                </a:solidFill>
              </a:rPr>
              <a:t>bioüzemanyagok</a:t>
            </a:r>
            <a:r>
              <a:rPr lang="hu-HU" sz="2000" dirty="0">
                <a:solidFill>
                  <a:schemeClr val="bg1"/>
                </a:solidFill>
              </a:rPr>
              <a:t> megnövekedett termelése több embert ítél tartós éhezésre és teljes </a:t>
            </a:r>
            <a:r>
              <a:rPr lang="hu-HU" sz="2000" dirty="0" smtClean="0">
                <a:solidFill>
                  <a:schemeClr val="bg1"/>
                </a:solidFill>
              </a:rPr>
              <a:t>nyomorra. A </a:t>
            </a:r>
            <a:r>
              <a:rPr lang="hu-HU" sz="2000" dirty="0">
                <a:solidFill>
                  <a:schemeClr val="bg1"/>
                </a:solidFill>
              </a:rPr>
              <a:t>búza és kukorica gabonák </a:t>
            </a:r>
            <a:r>
              <a:rPr lang="hu-HU" sz="2000" dirty="0" err="1">
                <a:solidFill>
                  <a:schemeClr val="bg1"/>
                </a:solidFill>
              </a:rPr>
              <a:t>bioüzemanyaggá</a:t>
            </a:r>
            <a:r>
              <a:rPr lang="hu-HU" sz="2000" dirty="0">
                <a:solidFill>
                  <a:schemeClr val="bg1"/>
                </a:solidFill>
              </a:rPr>
              <a:t> alakításának </a:t>
            </a:r>
            <a:r>
              <a:rPr lang="hu-HU" sz="2000" dirty="0" smtClean="0">
                <a:solidFill>
                  <a:schemeClr val="bg1"/>
                </a:solidFill>
              </a:rPr>
              <a:t>katasztrofális </a:t>
            </a:r>
            <a:r>
              <a:rPr lang="hu-HU" sz="2000" dirty="0">
                <a:solidFill>
                  <a:schemeClr val="bg1"/>
                </a:solidFill>
              </a:rPr>
              <a:t>hatása volt a világ </a:t>
            </a:r>
            <a:r>
              <a:rPr lang="hu-HU" sz="2000" dirty="0" smtClean="0">
                <a:solidFill>
                  <a:schemeClr val="bg1"/>
                </a:solidFill>
              </a:rPr>
              <a:t>szegényeire.</a:t>
            </a:r>
            <a:endParaRPr lang="hu-HU" sz="2000" dirty="0">
              <a:solidFill>
                <a:schemeClr val="bg1"/>
              </a:solidFill>
            </a:endParaRPr>
          </a:p>
        </p:txBody>
      </p:sp>
      <p:pic>
        <p:nvPicPr>
          <p:cNvPr id="8" name="Kép 7" descr="energy-5f"/>
          <p:cNvPicPr/>
          <p:nvPr/>
        </p:nvPicPr>
        <p:blipFill>
          <a:blip r:embed="rId2">
            <a:extLst>
              <a:ext uri="{28A0092B-C50C-407E-A947-70E740481C1C}">
                <a14:useLocalDpi xmlns:a14="http://schemas.microsoft.com/office/drawing/2010/main" val="0"/>
              </a:ext>
            </a:extLst>
          </a:blip>
          <a:srcRect/>
          <a:stretch>
            <a:fillRect/>
          </a:stretch>
        </p:blipFill>
        <p:spPr bwMode="auto">
          <a:xfrm>
            <a:off x="0" y="692697"/>
            <a:ext cx="4283968" cy="3024335"/>
          </a:xfrm>
          <a:prstGeom prst="rect">
            <a:avLst/>
          </a:prstGeom>
          <a:noFill/>
          <a:ln>
            <a:noFill/>
          </a:ln>
        </p:spPr>
      </p:pic>
    </p:spTree>
    <p:extLst>
      <p:ext uri="{BB962C8B-B14F-4D97-AF65-F5344CB8AC3E}">
        <p14:creationId xmlns:p14="http://schemas.microsoft.com/office/powerpoint/2010/main" val="10340738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xfrm>
            <a:off x="500034" y="1"/>
            <a:ext cx="8229600" cy="714356"/>
          </a:xfrm>
        </p:spPr>
        <p:txBody>
          <a:bodyPr>
            <a:normAutofit fontScale="90000"/>
          </a:bodyPr>
          <a:lstStyle/>
          <a:p>
            <a:pPr algn="ctr"/>
            <a:r>
              <a:rPr lang="hu-HU" b="1" dirty="0" smtClean="0">
                <a:solidFill>
                  <a:schemeClr val="bg1"/>
                </a:solidFill>
                <a:effectLst>
                  <a:outerShdw blurRad="38100" dist="38100" dir="2700000" algn="tl">
                    <a:srgbClr val="000000">
                      <a:alpha val="43137"/>
                    </a:srgbClr>
                  </a:outerShdw>
                </a:effectLst>
              </a:rPr>
              <a:t>Új energia – a hidegfúzió</a:t>
            </a:r>
            <a:endParaRPr lang="hu-HU" b="1" dirty="0">
              <a:solidFill>
                <a:schemeClr val="bg1"/>
              </a:solidFill>
              <a:effectLst>
                <a:outerShdw blurRad="38100" dist="38100" dir="2700000" algn="tl">
                  <a:srgbClr val="000000">
                    <a:alpha val="43137"/>
                  </a:srgbClr>
                </a:outerShdw>
              </a:effectLst>
            </a:endParaRPr>
          </a:p>
        </p:txBody>
      </p:sp>
      <p:sp>
        <p:nvSpPr>
          <p:cNvPr id="4" name="Tartalom helye 3"/>
          <p:cNvSpPr>
            <a:spLocks noGrp="1"/>
          </p:cNvSpPr>
          <p:nvPr>
            <p:ph idx="1"/>
          </p:nvPr>
        </p:nvSpPr>
        <p:spPr>
          <a:xfrm>
            <a:off x="3779912" y="714356"/>
            <a:ext cx="5364088" cy="2498620"/>
          </a:xfrm>
        </p:spPr>
        <p:txBody>
          <a:bodyPr>
            <a:normAutofit lnSpcReduction="10000"/>
          </a:bodyPr>
          <a:lstStyle/>
          <a:p>
            <a:pPr marL="0" indent="0">
              <a:buNone/>
            </a:pPr>
            <a:r>
              <a:rPr lang="hu-HU" sz="2000" dirty="0">
                <a:solidFill>
                  <a:schemeClr val="bg1"/>
                </a:solidFill>
              </a:rPr>
              <a:t>A „hideg fúzió” </a:t>
            </a:r>
            <a:r>
              <a:rPr lang="hu-HU" sz="2000" dirty="0" smtClean="0">
                <a:solidFill>
                  <a:schemeClr val="bg1"/>
                </a:solidFill>
              </a:rPr>
              <a:t>1989-ben született</a:t>
            </a:r>
            <a:r>
              <a:rPr lang="hu-HU" sz="2000" dirty="0">
                <a:solidFill>
                  <a:schemeClr val="bg1"/>
                </a:solidFill>
              </a:rPr>
              <a:t>, </a:t>
            </a:r>
            <a:r>
              <a:rPr lang="hu-HU" sz="2000" dirty="0" smtClean="0">
                <a:solidFill>
                  <a:schemeClr val="bg1"/>
                </a:solidFill>
              </a:rPr>
              <a:t>egy </a:t>
            </a:r>
            <a:r>
              <a:rPr lang="hu-HU" sz="2000" dirty="0">
                <a:solidFill>
                  <a:schemeClr val="bg1"/>
                </a:solidFill>
              </a:rPr>
              <a:t>nehézvízzel töltött, </a:t>
            </a:r>
            <a:r>
              <a:rPr lang="hu-HU" sz="2000" dirty="0" smtClean="0">
                <a:solidFill>
                  <a:schemeClr val="bg1"/>
                </a:solidFill>
              </a:rPr>
              <a:t>palládium </a:t>
            </a:r>
            <a:r>
              <a:rPr lang="hu-HU" sz="2000" dirty="0">
                <a:solidFill>
                  <a:schemeClr val="bg1"/>
                </a:solidFill>
              </a:rPr>
              <a:t>katódot használó elektrokémiai cellákkal végzett </a:t>
            </a:r>
            <a:r>
              <a:rPr lang="hu-HU" sz="2000" dirty="0" smtClean="0">
                <a:solidFill>
                  <a:schemeClr val="bg1"/>
                </a:solidFill>
              </a:rPr>
              <a:t>kísérletek </a:t>
            </a:r>
            <a:r>
              <a:rPr lang="hu-HU" sz="2000" dirty="0">
                <a:solidFill>
                  <a:schemeClr val="bg1"/>
                </a:solidFill>
              </a:rPr>
              <a:t>során olyan sok felesleges hő keletkezett, hogy az valószínűleg két deutérium atommag fúziójából származik</a:t>
            </a:r>
            <a:r>
              <a:rPr lang="hu-HU" sz="2000" dirty="0" smtClean="0">
                <a:solidFill>
                  <a:schemeClr val="bg1"/>
                </a:solidFill>
              </a:rPr>
              <a:t>. A </a:t>
            </a:r>
            <a:r>
              <a:rPr lang="hu-HU" sz="2000" dirty="0">
                <a:solidFill>
                  <a:schemeClr val="bg1"/>
                </a:solidFill>
              </a:rPr>
              <a:t>„hideg fúziót” a legtöbb ortodox tudós „</a:t>
            </a:r>
            <a:r>
              <a:rPr lang="hu-HU" sz="2000" dirty="0" err="1">
                <a:solidFill>
                  <a:schemeClr val="bg1"/>
                </a:solidFill>
              </a:rPr>
              <a:t>vudu</a:t>
            </a:r>
            <a:r>
              <a:rPr lang="hu-HU" sz="2000" dirty="0">
                <a:solidFill>
                  <a:schemeClr val="bg1"/>
                </a:solidFill>
              </a:rPr>
              <a:t> tudományként” </a:t>
            </a:r>
            <a:r>
              <a:rPr lang="hu-HU" sz="2000" dirty="0" smtClean="0">
                <a:solidFill>
                  <a:schemeClr val="bg1"/>
                </a:solidFill>
              </a:rPr>
              <a:t>utasítja el.</a:t>
            </a:r>
          </a:p>
          <a:p>
            <a:pPr marL="0" indent="0">
              <a:buNone/>
            </a:pPr>
            <a:endParaRPr lang="hu-HU" dirty="0"/>
          </a:p>
        </p:txBody>
      </p:sp>
      <p:sp>
        <p:nvSpPr>
          <p:cNvPr id="6" name="Szövegdoboz 5"/>
          <p:cNvSpPr txBox="1"/>
          <p:nvPr/>
        </p:nvSpPr>
        <p:spPr>
          <a:xfrm>
            <a:off x="0" y="3576039"/>
            <a:ext cx="9144000" cy="2862322"/>
          </a:xfrm>
          <a:prstGeom prst="rect">
            <a:avLst/>
          </a:prstGeom>
          <a:noFill/>
        </p:spPr>
        <p:txBody>
          <a:bodyPr wrap="square" rtlCol="0">
            <a:spAutoFit/>
          </a:bodyPr>
          <a:lstStyle/>
          <a:p>
            <a:r>
              <a:rPr lang="hu-HU" sz="2000" dirty="0"/>
              <a:t>Azt, hogy a modern tudomány felfogása a nukleáris reakciókról pontatlan, az élő szervezetekben történő átalakulások bizonyítékai is </a:t>
            </a:r>
            <a:r>
              <a:rPr lang="hu-HU" sz="2000" dirty="0" smtClean="0"/>
              <a:t>mutatják. </a:t>
            </a:r>
            <a:r>
              <a:rPr lang="hu-HU" sz="2000" dirty="0"/>
              <a:t>Louis </a:t>
            </a:r>
            <a:r>
              <a:rPr lang="hu-HU" sz="2000" dirty="0" err="1"/>
              <a:t>Kervran</a:t>
            </a:r>
            <a:r>
              <a:rPr lang="hu-HU" sz="2000" dirty="0"/>
              <a:t> 1960-as évekbeli munkájától kezdve számos kutató megállapította, hogy az organizmusok képesek olyan elemeket létrehozni a rendelkezésükre álló elemek átalakításával, amikre szükségük van. Például a penész- és élesztőgombák képesek a </a:t>
            </a:r>
            <a:r>
              <a:rPr lang="hu-HU" sz="2000" dirty="0" smtClean="0"/>
              <a:t>kálium</a:t>
            </a:r>
            <a:r>
              <a:rPr lang="hu-HU" sz="2000" dirty="0"/>
              <a:t>, magnézium, vas és kalcium koncentrációját a </a:t>
            </a:r>
            <a:r>
              <a:rPr lang="hu-HU" sz="2000" dirty="0" smtClean="0"/>
              <a:t>sejtjeikben növelni. </a:t>
            </a:r>
            <a:r>
              <a:rPr lang="hu-HU" sz="2000" dirty="0"/>
              <a:t>Az elemek sokaságát a földön valószínűleg módosította az élet jelenléte, és lehetséges a talajt mentesíteni baktériumok alkalmazásával. A természetnek szemmel láthatóan szelídebb módszerei vannak az átalakítás és más nukleáris reakciók elérésére, mint a főáramba tartozó tudomány által ismert erőszakos módok.</a:t>
            </a:r>
          </a:p>
        </p:txBody>
      </p:sp>
      <p:pic>
        <p:nvPicPr>
          <p:cNvPr id="6146" name="Picture 2" descr="Képtalálat a következ&amp;odblac;re: „hidegfúzi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3" y="836712"/>
            <a:ext cx="3654747" cy="27393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14290"/>
            <a:ext cx="9144000" cy="571504"/>
          </a:xfrm>
        </p:spPr>
        <p:txBody>
          <a:bodyPr anchor="t"/>
          <a:lstStyle/>
          <a:p>
            <a:r>
              <a:rPr lang="hu-HU" sz="3200" b="1" dirty="0" smtClean="0"/>
              <a:t>A Föld az ember léptékében</a:t>
            </a:r>
            <a:r>
              <a:rPr lang="hu-HU" b="1" dirty="0" smtClean="0"/>
              <a:t/>
            </a:r>
            <a:br>
              <a:rPr lang="hu-HU" b="1" dirty="0" smtClean="0"/>
            </a:br>
            <a:endParaRPr lang="hu-HU" dirty="0"/>
          </a:p>
        </p:txBody>
      </p:sp>
      <p:sp>
        <p:nvSpPr>
          <p:cNvPr id="7" name="Szövegdoboz 6"/>
          <p:cNvSpPr txBox="1"/>
          <p:nvPr/>
        </p:nvSpPr>
        <p:spPr>
          <a:xfrm>
            <a:off x="3059832" y="1556792"/>
            <a:ext cx="6084168" cy="4213461"/>
          </a:xfrm>
          <a:prstGeom prst="rect">
            <a:avLst/>
          </a:prstGeom>
          <a:noFill/>
        </p:spPr>
        <p:txBody>
          <a:bodyPr wrap="square" rtlCol="0">
            <a:spAutoFit/>
          </a:bodyPr>
          <a:lstStyle/>
          <a:p>
            <a:r>
              <a:rPr lang="hu-HU" sz="2000" dirty="0" smtClean="0"/>
              <a:t>A Föld átmérője </a:t>
            </a:r>
            <a:r>
              <a:rPr lang="hu-HU" sz="2000" b="1" dirty="0" smtClean="0">
                <a:solidFill>
                  <a:srgbClr val="FFFF00"/>
                </a:solidFill>
              </a:rPr>
              <a:t>12000 km</a:t>
            </a:r>
            <a:r>
              <a:rPr lang="hu-HU" sz="2000" dirty="0" smtClean="0"/>
              <a:t>. Kicsinyítsük le </a:t>
            </a:r>
            <a:r>
              <a:rPr lang="hu-HU" sz="2000" b="1" dirty="0" smtClean="0">
                <a:solidFill>
                  <a:srgbClr val="FFFF00"/>
                </a:solidFill>
              </a:rPr>
              <a:t>1200 mm</a:t>
            </a:r>
            <a:r>
              <a:rPr lang="hu-HU" sz="2000" dirty="0" smtClean="0"/>
              <a:t>-re. –   A Mount Everest 0,88 mm magas,</a:t>
            </a:r>
          </a:p>
          <a:p>
            <a:pPr marL="342900" indent="-342900">
              <a:buFontTx/>
              <a:buChar char="-"/>
            </a:pPr>
            <a:r>
              <a:rPr lang="hu-HU" sz="2000" dirty="0" smtClean="0"/>
              <a:t>A Mariana-árok 1 mm mély, </a:t>
            </a:r>
          </a:p>
          <a:p>
            <a:pPr marL="342900" indent="-342900">
              <a:buFontTx/>
              <a:buChar char="-"/>
            </a:pPr>
            <a:r>
              <a:rPr lang="hu-HU" sz="2000" dirty="0" smtClean="0"/>
              <a:t>A legmélyebb bánya 0,3 mm mély</a:t>
            </a:r>
          </a:p>
          <a:p>
            <a:pPr marL="342900" indent="-342900">
              <a:buFontTx/>
              <a:buChar char="-"/>
            </a:pPr>
            <a:r>
              <a:rPr lang="hu-HU" sz="2000" dirty="0" smtClean="0"/>
              <a:t>Az </a:t>
            </a:r>
            <a:r>
              <a:rPr lang="hu-HU" sz="2000" dirty="0" err="1" smtClean="0"/>
              <a:t>olajat</a:t>
            </a:r>
            <a:r>
              <a:rPr lang="hu-HU" sz="2000" dirty="0" smtClean="0"/>
              <a:t> és a földgázt 0,1-0,6 mm mélyről bányásszuk,</a:t>
            </a:r>
          </a:p>
          <a:p>
            <a:pPr marL="342900" indent="-342900">
              <a:buFontTx/>
              <a:buChar char="-"/>
            </a:pPr>
            <a:r>
              <a:rPr lang="hu-HU" sz="2000" dirty="0" smtClean="0"/>
              <a:t>A legmélyebb mélyfúrás kb. 2 mm mély,</a:t>
            </a:r>
          </a:p>
          <a:p>
            <a:pPr marL="342900" indent="-342900">
              <a:buFontTx/>
              <a:buChar char="-"/>
            </a:pPr>
            <a:r>
              <a:rPr lang="hu-HU" sz="2000" dirty="0" smtClean="0"/>
              <a:t>A repülők 1,2 mm magasan repülnek.</a:t>
            </a:r>
          </a:p>
          <a:p>
            <a:pPr marL="342900" indent="-342900">
              <a:buFontTx/>
              <a:buChar char="-"/>
            </a:pPr>
            <a:r>
              <a:rPr lang="hu-HU" sz="2000" dirty="0" smtClean="0"/>
              <a:t>0,5 mm magasságban oxigénhiány lép fel</a:t>
            </a:r>
            <a:r>
              <a:rPr lang="hu-HU" sz="2000" dirty="0" smtClean="0"/>
              <a:t>.</a:t>
            </a:r>
          </a:p>
          <a:p>
            <a:pPr marL="342900" indent="-342900">
              <a:buFontTx/>
              <a:buChar char="-"/>
            </a:pPr>
            <a:r>
              <a:rPr lang="hu-HU" sz="2000" dirty="0" smtClean="0"/>
              <a:t>A nemzetközi űrállomás 3 cm-re kering fölötte.</a:t>
            </a:r>
            <a:endParaRPr lang="hu-HU" sz="2000" dirty="0" smtClean="0"/>
          </a:p>
          <a:p>
            <a:pPr marL="342900" indent="-342900">
              <a:buFontTx/>
              <a:buChar char="-"/>
            </a:pPr>
            <a:r>
              <a:rPr lang="hu-HU" sz="2000" dirty="0" smtClean="0"/>
              <a:t>Az ember egy nagyságrenddel kisebb a baktériumoknál, a vírusokkal azonos méretű.</a:t>
            </a:r>
          </a:p>
          <a:p>
            <a:endParaRPr lang="hu-HU" dirty="0"/>
          </a:p>
        </p:txBody>
      </p:sp>
      <p:pic>
        <p:nvPicPr>
          <p:cNvPr id="3" name="Kép 2"/>
          <p:cNvPicPr>
            <a:picLocks noChangeAspect="1"/>
          </p:cNvPicPr>
          <p:nvPr/>
        </p:nvPicPr>
        <p:blipFill>
          <a:blip r:embed="rId2"/>
          <a:stretch>
            <a:fillRect/>
          </a:stretch>
        </p:blipFill>
        <p:spPr>
          <a:xfrm>
            <a:off x="33337" y="857233"/>
            <a:ext cx="2810471" cy="2750546"/>
          </a:xfrm>
          <a:prstGeom prst="rect">
            <a:avLst/>
          </a:prstGeom>
        </p:spPr>
      </p:pic>
      <p:pic>
        <p:nvPicPr>
          <p:cNvPr id="5" name="Kép 4"/>
          <p:cNvPicPr>
            <a:picLocks noChangeAspect="1"/>
          </p:cNvPicPr>
          <p:nvPr/>
        </p:nvPicPr>
        <p:blipFill>
          <a:blip r:embed="rId3"/>
          <a:stretch>
            <a:fillRect/>
          </a:stretch>
        </p:blipFill>
        <p:spPr>
          <a:xfrm>
            <a:off x="33337" y="3607779"/>
            <a:ext cx="2526039" cy="3173909"/>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xfrm>
            <a:off x="500034" y="1"/>
            <a:ext cx="8229600" cy="714356"/>
          </a:xfrm>
        </p:spPr>
        <p:txBody>
          <a:bodyPr>
            <a:normAutofit fontScale="90000"/>
          </a:bodyPr>
          <a:lstStyle/>
          <a:p>
            <a:pPr algn="ctr"/>
            <a:r>
              <a:rPr lang="hu-HU" b="1" dirty="0" smtClean="0">
                <a:solidFill>
                  <a:schemeClr val="bg1"/>
                </a:solidFill>
                <a:effectLst>
                  <a:outerShdw blurRad="38100" dist="38100" dir="2700000" algn="tl">
                    <a:srgbClr val="000000">
                      <a:alpha val="43137"/>
                    </a:srgbClr>
                  </a:outerShdw>
                </a:effectLst>
              </a:rPr>
              <a:t>Új energia – a </a:t>
            </a:r>
            <a:r>
              <a:rPr lang="hu-HU" b="1" dirty="0" err="1" smtClean="0">
                <a:solidFill>
                  <a:schemeClr val="bg1"/>
                </a:solidFill>
                <a:effectLst>
                  <a:outerShdw blurRad="38100" dist="38100" dir="2700000" algn="tl">
                    <a:srgbClr val="000000">
                      <a:alpha val="43137"/>
                    </a:srgbClr>
                  </a:outerShdw>
                </a:effectLst>
              </a:rPr>
              <a:t>hidrinók</a:t>
            </a:r>
            <a:endParaRPr lang="hu-HU" b="1" dirty="0">
              <a:solidFill>
                <a:schemeClr val="bg1"/>
              </a:solidFill>
              <a:effectLst>
                <a:outerShdw blurRad="38100" dist="38100" dir="2700000" algn="tl">
                  <a:srgbClr val="000000">
                    <a:alpha val="43137"/>
                  </a:srgbClr>
                </a:outerShdw>
              </a:effectLst>
            </a:endParaRPr>
          </a:p>
        </p:txBody>
      </p:sp>
      <p:sp>
        <p:nvSpPr>
          <p:cNvPr id="4" name="Tartalom helye 3"/>
          <p:cNvSpPr>
            <a:spLocks noGrp="1"/>
          </p:cNvSpPr>
          <p:nvPr>
            <p:ph idx="1"/>
          </p:nvPr>
        </p:nvSpPr>
        <p:spPr>
          <a:xfrm>
            <a:off x="2915816" y="714356"/>
            <a:ext cx="6191672" cy="3218700"/>
          </a:xfrm>
        </p:spPr>
        <p:txBody>
          <a:bodyPr>
            <a:noAutofit/>
          </a:bodyPr>
          <a:lstStyle/>
          <a:p>
            <a:pPr marL="0" indent="0">
              <a:buNone/>
            </a:pPr>
            <a:r>
              <a:rPr lang="hu-HU" sz="2000" dirty="0" smtClean="0">
                <a:solidFill>
                  <a:schemeClr val="bg1"/>
                </a:solidFill>
                <a:latin typeface="Times New Roman" panose="02020603050405020304" pitchFamily="18" charset="0"/>
                <a:cs typeface="Times New Roman" panose="02020603050405020304" pitchFamily="18" charset="0"/>
              </a:rPr>
              <a:t>1991-ben felfedeztek </a:t>
            </a:r>
            <a:r>
              <a:rPr lang="hu-HU" sz="2000" dirty="0">
                <a:solidFill>
                  <a:schemeClr val="bg1"/>
                </a:solidFill>
                <a:latin typeface="Times New Roman" panose="02020603050405020304" pitchFamily="18" charset="0"/>
                <a:cs typeface="Times New Roman" panose="02020603050405020304" pitchFamily="18" charset="0"/>
              </a:rPr>
              <a:t>egy új, fenntartható, nem szennyező energiaforrást. </a:t>
            </a:r>
            <a:r>
              <a:rPr lang="hu-HU" sz="2000" dirty="0" smtClean="0">
                <a:solidFill>
                  <a:schemeClr val="bg1"/>
                </a:solidFill>
                <a:latin typeface="Times New Roman" panose="02020603050405020304" pitchFamily="18" charset="0"/>
                <a:cs typeface="Times New Roman" panose="02020603050405020304" pitchFamily="18" charset="0"/>
              </a:rPr>
              <a:t>Az eljárás a </a:t>
            </a:r>
            <a:r>
              <a:rPr lang="hu-HU" sz="2000" dirty="0">
                <a:solidFill>
                  <a:schemeClr val="bg1"/>
                </a:solidFill>
                <a:latin typeface="Times New Roman" panose="02020603050405020304" pitchFamily="18" charset="0"/>
                <a:cs typeface="Times New Roman" panose="02020603050405020304" pitchFamily="18" charset="0"/>
              </a:rPr>
              <a:t>hidrogén egy korábban ismeretlen formájának, az </a:t>
            </a:r>
            <a:r>
              <a:rPr lang="hu-HU" sz="2000" dirty="0" err="1" smtClean="0">
                <a:solidFill>
                  <a:schemeClr val="bg1"/>
                </a:solidFill>
                <a:latin typeface="Times New Roman" panose="02020603050405020304" pitchFamily="18" charset="0"/>
                <a:cs typeface="Times New Roman" panose="02020603050405020304" pitchFamily="18" charset="0"/>
              </a:rPr>
              <a:t>ún</a:t>
            </a:r>
            <a:r>
              <a:rPr lang="hu-HU" sz="2000" dirty="0" smtClean="0">
                <a:solidFill>
                  <a:schemeClr val="bg1"/>
                </a:solidFill>
                <a:latin typeface="Times New Roman" panose="02020603050405020304" pitchFamily="18" charset="0"/>
                <a:cs typeface="Times New Roman" panose="02020603050405020304" pitchFamily="18" charset="0"/>
              </a:rPr>
              <a:t> </a:t>
            </a:r>
            <a:r>
              <a:rPr lang="hu-HU" sz="2000" dirty="0">
                <a:solidFill>
                  <a:schemeClr val="bg1"/>
                </a:solidFill>
                <a:latin typeface="Times New Roman" panose="02020603050405020304" pitchFamily="18" charset="0"/>
                <a:cs typeface="Times New Roman" panose="02020603050405020304" pitchFamily="18" charset="0"/>
              </a:rPr>
              <a:t>„</a:t>
            </a:r>
            <a:r>
              <a:rPr lang="hu-HU" sz="2000" dirty="0" err="1">
                <a:solidFill>
                  <a:schemeClr val="bg1"/>
                </a:solidFill>
                <a:latin typeface="Times New Roman" panose="02020603050405020304" pitchFamily="18" charset="0"/>
                <a:cs typeface="Times New Roman" panose="02020603050405020304" pitchFamily="18" charset="0"/>
              </a:rPr>
              <a:t>hidrinónak</a:t>
            </a:r>
            <a:r>
              <a:rPr lang="hu-HU" sz="2000" dirty="0">
                <a:solidFill>
                  <a:schemeClr val="bg1"/>
                </a:solidFill>
                <a:latin typeface="Times New Roman" panose="02020603050405020304" pitchFamily="18" charset="0"/>
                <a:cs typeface="Times New Roman" panose="02020603050405020304" pitchFamily="18" charset="0"/>
              </a:rPr>
              <a:t>” a </a:t>
            </a:r>
            <a:r>
              <a:rPr lang="hu-HU" sz="2000" dirty="0" smtClean="0">
                <a:solidFill>
                  <a:schemeClr val="bg1"/>
                </a:solidFill>
                <a:latin typeface="Times New Roman" panose="02020603050405020304" pitchFamily="18" charset="0"/>
                <a:cs typeface="Times New Roman" panose="02020603050405020304" pitchFamily="18" charset="0"/>
              </a:rPr>
              <a:t>létrehozása. </a:t>
            </a:r>
            <a:r>
              <a:rPr lang="hu-HU" sz="2000" dirty="0">
                <a:solidFill>
                  <a:schemeClr val="bg1"/>
                </a:solidFill>
                <a:latin typeface="Times New Roman" panose="02020603050405020304" pitchFamily="18" charset="0"/>
                <a:cs typeface="Times New Roman" panose="02020603050405020304" pitchFamily="18" charset="0"/>
              </a:rPr>
              <a:t>A </a:t>
            </a:r>
            <a:r>
              <a:rPr lang="hu-HU" sz="2000" dirty="0" err="1">
                <a:solidFill>
                  <a:schemeClr val="bg1"/>
                </a:solidFill>
                <a:latin typeface="Times New Roman" panose="02020603050405020304" pitchFamily="18" charset="0"/>
                <a:cs typeface="Times New Roman" panose="02020603050405020304" pitchFamily="18" charset="0"/>
              </a:rPr>
              <a:t>hidrinók</a:t>
            </a:r>
            <a:r>
              <a:rPr lang="hu-HU" sz="2000" dirty="0">
                <a:solidFill>
                  <a:schemeClr val="bg1"/>
                </a:solidFill>
                <a:latin typeface="Times New Roman" panose="02020603050405020304" pitchFamily="18" charset="0"/>
                <a:cs typeface="Times New Roman" panose="02020603050405020304" pitchFamily="18" charset="0"/>
              </a:rPr>
              <a:t> akkor jönnek létre, amikor a hidrogén atomban levő elektron átugrik egy olyan energiaállapotba, ami alatta van az alapállapotának, és ennek eredménye egy kisebb sugarú hidrogén atom – valami, ami lehetetlen az ortodox tudomány szerint. Ezt nagy mennyiségű kémiai energia felszabadulása kíséri, amivel akár elektromos, akár hőenergiát lehet termelni. Az egyedüli szükséges anyag, a hidrogén üzemanyag vízből nyerhető, és a kimenő elektromosságnak csak 0.5%-át igényli. </a:t>
            </a:r>
          </a:p>
          <a:p>
            <a:pPr marL="0" indent="0">
              <a:buNone/>
            </a:pPr>
            <a:endParaRPr lang="hu-HU" sz="2400" dirty="0">
              <a:latin typeface="Times New Roman" panose="02020603050405020304" pitchFamily="18" charset="0"/>
              <a:cs typeface="Times New Roman" panose="02020603050405020304" pitchFamily="18" charset="0"/>
            </a:endParaRPr>
          </a:p>
        </p:txBody>
      </p:sp>
      <p:sp>
        <p:nvSpPr>
          <p:cNvPr id="6" name="Szövegdoboz 5"/>
          <p:cNvSpPr txBox="1"/>
          <p:nvPr/>
        </p:nvSpPr>
        <p:spPr>
          <a:xfrm>
            <a:off x="-811" y="4437112"/>
            <a:ext cx="9144000" cy="2369880"/>
          </a:xfrm>
          <a:prstGeom prst="rect">
            <a:avLst/>
          </a:prstGeom>
          <a:noFill/>
        </p:spPr>
        <p:txBody>
          <a:bodyPr wrap="square" rtlCol="0">
            <a:spAutoFit/>
          </a:bodyPr>
          <a:lstStyle/>
          <a:p>
            <a:r>
              <a:rPr lang="hu-HU" sz="2000" dirty="0" smtClean="0"/>
              <a:t>Jelenleg fejlesztenek </a:t>
            </a:r>
            <a:r>
              <a:rPr lang="hu-HU" sz="2000" dirty="0"/>
              <a:t>egy „katalizátor által gerjesztett </a:t>
            </a:r>
            <a:r>
              <a:rPr lang="hu-HU" sz="2000" dirty="0" err="1"/>
              <a:t>hidrinó</a:t>
            </a:r>
            <a:r>
              <a:rPr lang="hu-HU" sz="2000" dirty="0"/>
              <a:t> átviteli” (CIHT) cellát, ami elektromosságot termel a hidrogén </a:t>
            </a:r>
            <a:r>
              <a:rPr lang="hu-HU" sz="2000" dirty="0" err="1"/>
              <a:t>hidrinóvá</a:t>
            </a:r>
            <a:r>
              <a:rPr lang="hu-HU" sz="2000" dirty="0"/>
              <a:t> való átalakításával.</a:t>
            </a:r>
          </a:p>
          <a:p>
            <a:r>
              <a:rPr lang="hu-HU" sz="2000" dirty="0"/>
              <a:t>A 25 $/kW költség-előrejelzés, nem függve elektromos hálózattól, üzemanyag-infrastruktúrától, naptól, széltől, vagy más különböző energiaforrástól, lehetővé teszi, hogy a </a:t>
            </a:r>
            <a:r>
              <a:rPr lang="hu-HU" sz="2000" dirty="0" err="1" smtClean="0"/>
              <a:t>hidrinó-cella</a:t>
            </a:r>
            <a:r>
              <a:rPr lang="hu-HU" sz="2000" dirty="0" smtClean="0"/>
              <a:t> </a:t>
            </a:r>
            <a:r>
              <a:rPr lang="hu-HU" sz="2000" dirty="0"/>
              <a:t>önálló legyen. … Azt várják, hogy </a:t>
            </a:r>
            <a:r>
              <a:rPr lang="hu-HU" sz="2000" dirty="0" smtClean="0"/>
              <a:t>ez </a:t>
            </a:r>
            <a:r>
              <a:rPr lang="hu-HU" sz="2000" dirty="0"/>
              <a:t>versenyképesen, gazdaságosan, logisztikailag és környezetvédelmileg fel fog váltani alapvetően minden méretű, minden fajtájú energiaforrást: a termikust, az elektromost, a gépkocsiknál, a hajózásban, a vasúton, a repülésben és az űrkutatásban</a:t>
            </a:r>
            <a:endParaRPr lang="hu-HU" sz="2000" dirty="0">
              <a:solidFill>
                <a:prstClr val="black"/>
              </a:solidFill>
            </a:endParaRPr>
          </a:p>
        </p:txBody>
      </p:sp>
      <p:pic>
        <p:nvPicPr>
          <p:cNvPr id="10242" name="Picture 2" descr="Képtalálat a következ&amp;odblac;re: „hydri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9326"/>
            <a:ext cx="2843808" cy="286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0993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xfrm>
            <a:off x="500034" y="1"/>
            <a:ext cx="8229600" cy="714356"/>
          </a:xfrm>
        </p:spPr>
        <p:txBody>
          <a:bodyPr>
            <a:normAutofit fontScale="90000"/>
          </a:bodyPr>
          <a:lstStyle/>
          <a:p>
            <a:pPr algn="ctr"/>
            <a:r>
              <a:rPr lang="hu-HU" b="1" dirty="0" smtClean="0">
                <a:solidFill>
                  <a:schemeClr val="bg1"/>
                </a:solidFill>
                <a:effectLst>
                  <a:outerShdw blurRad="38100" dist="38100" dir="2700000" algn="tl">
                    <a:srgbClr val="000000">
                      <a:alpha val="43137"/>
                    </a:srgbClr>
                  </a:outerShdw>
                </a:effectLst>
              </a:rPr>
              <a:t>Új energia – az </a:t>
            </a:r>
            <a:r>
              <a:rPr lang="hu-HU" b="1" dirty="0" err="1" smtClean="0">
                <a:solidFill>
                  <a:schemeClr val="bg1"/>
                </a:solidFill>
                <a:effectLst>
                  <a:outerShdw blurRad="38100" dist="38100" dir="2700000" algn="tl">
                    <a:srgbClr val="000000">
                      <a:alpha val="43137"/>
                    </a:srgbClr>
                  </a:outerShdw>
                </a:effectLst>
              </a:rPr>
              <a:t>éterometria</a:t>
            </a:r>
            <a:endParaRPr lang="hu-HU" b="1" dirty="0">
              <a:solidFill>
                <a:schemeClr val="bg1"/>
              </a:solidFill>
              <a:effectLst>
                <a:outerShdw blurRad="38100" dist="38100" dir="2700000" algn="tl">
                  <a:srgbClr val="000000">
                    <a:alpha val="43137"/>
                  </a:srgbClr>
                </a:outerShdw>
              </a:effectLst>
            </a:endParaRPr>
          </a:p>
        </p:txBody>
      </p:sp>
      <p:sp>
        <p:nvSpPr>
          <p:cNvPr id="4" name="Tartalom helye 3"/>
          <p:cNvSpPr>
            <a:spLocks noGrp="1"/>
          </p:cNvSpPr>
          <p:nvPr>
            <p:ph idx="1"/>
          </p:nvPr>
        </p:nvSpPr>
        <p:spPr>
          <a:xfrm>
            <a:off x="3995936" y="714356"/>
            <a:ext cx="5111552" cy="3218700"/>
          </a:xfrm>
        </p:spPr>
        <p:txBody>
          <a:bodyPr>
            <a:noAutofit/>
          </a:bodyPr>
          <a:lstStyle/>
          <a:p>
            <a:pPr marL="0" indent="0">
              <a:buNone/>
            </a:pPr>
            <a:r>
              <a:rPr lang="hu-HU" sz="2000" dirty="0">
                <a:solidFill>
                  <a:schemeClr val="bg1"/>
                </a:solidFill>
              </a:rPr>
              <a:t>Paulo és Alexandra </a:t>
            </a:r>
            <a:r>
              <a:rPr lang="hu-HU" sz="2000" dirty="0" err="1">
                <a:solidFill>
                  <a:schemeClr val="bg1"/>
                </a:solidFill>
              </a:rPr>
              <a:t>Correa</a:t>
            </a:r>
            <a:r>
              <a:rPr lang="hu-HU" sz="2000" dirty="0">
                <a:solidFill>
                  <a:schemeClr val="bg1"/>
                </a:solidFill>
              </a:rPr>
              <a:t> kifejlesztette a dinamikus éter egy részletes modelljét, amit </a:t>
            </a:r>
            <a:r>
              <a:rPr lang="hu-HU" sz="2000" dirty="0" err="1" smtClean="0">
                <a:solidFill>
                  <a:schemeClr val="bg1"/>
                </a:solidFill>
              </a:rPr>
              <a:t>éterometriának</a:t>
            </a:r>
            <a:r>
              <a:rPr lang="hu-HU" sz="2000" dirty="0" smtClean="0">
                <a:solidFill>
                  <a:schemeClr val="bg1"/>
                </a:solidFill>
              </a:rPr>
              <a:t> neveznek. Kísérleteik </a:t>
            </a:r>
            <a:r>
              <a:rPr lang="hu-HU" sz="2000" dirty="0">
                <a:solidFill>
                  <a:schemeClr val="bg1"/>
                </a:solidFill>
              </a:rPr>
              <a:t>bizonyítják az éterikus energia elektromos és nem-elektromos formáinak létezését. </a:t>
            </a:r>
            <a:r>
              <a:rPr lang="hu-HU" sz="2000" dirty="0" smtClean="0">
                <a:solidFill>
                  <a:schemeClr val="bg1"/>
                </a:solidFill>
              </a:rPr>
              <a:t>Számos energiatermelő technológiát fejlesztettek ki, és szabadalmaztattak, pl. a </a:t>
            </a:r>
            <a:r>
              <a:rPr lang="hu-HU" sz="2000" dirty="0">
                <a:solidFill>
                  <a:schemeClr val="bg1"/>
                </a:solidFill>
              </a:rPr>
              <a:t>pulzációs abnormális izzított kisülési (PAGD) plazmareaktort, ami fölös energiát termel azzal, hogy rezonanciát kelt a felgyorsított elektronplazma és a helyi éterikus energia </a:t>
            </a:r>
            <a:r>
              <a:rPr lang="hu-HU" sz="2000" dirty="0" smtClean="0">
                <a:solidFill>
                  <a:schemeClr val="bg1"/>
                </a:solidFill>
              </a:rPr>
              <a:t>között.</a:t>
            </a:r>
            <a:endParaRPr lang="hu-HU" sz="2000" dirty="0">
              <a:solidFill>
                <a:schemeClr val="bg1"/>
              </a:solidFill>
              <a:latin typeface="Times New Roman" panose="02020603050405020304" pitchFamily="18" charset="0"/>
              <a:cs typeface="Times New Roman" panose="02020603050405020304" pitchFamily="18" charset="0"/>
            </a:endParaRPr>
          </a:p>
        </p:txBody>
      </p:sp>
      <p:sp>
        <p:nvSpPr>
          <p:cNvPr id="6" name="Szövegdoboz 5"/>
          <p:cNvSpPr txBox="1"/>
          <p:nvPr/>
        </p:nvSpPr>
        <p:spPr>
          <a:xfrm>
            <a:off x="-811" y="4437112"/>
            <a:ext cx="9144000" cy="2086725"/>
          </a:xfrm>
          <a:prstGeom prst="rect">
            <a:avLst/>
          </a:prstGeom>
          <a:noFill/>
        </p:spPr>
        <p:txBody>
          <a:bodyPr wrap="square" rtlCol="0">
            <a:spAutoFit/>
          </a:bodyPr>
          <a:lstStyle/>
          <a:p>
            <a:r>
              <a:rPr lang="hu-HU" sz="2400" dirty="0" smtClean="0"/>
              <a:t>Azt </a:t>
            </a:r>
            <a:r>
              <a:rPr lang="hu-HU" sz="2400" dirty="0"/>
              <a:t>mondják, hogy a </a:t>
            </a:r>
            <a:r>
              <a:rPr lang="hu-HU" sz="2400" dirty="0" err="1"/>
              <a:t>PAGD-technológiájuk</a:t>
            </a:r>
            <a:r>
              <a:rPr lang="hu-HU" sz="2400" dirty="0"/>
              <a:t> készen áll a kereskedelmi forgalomra több mint 10 éve. Viszont a komoly erőfeszítések ellenére „egyetlen szponzor sem bukkant fel, hogy segítse ezt a technológiát kivirágozni. Az ökológiai mozgalmak hallgatnak erről a technológiáról. A politikusok, kormányok és pénzügyi forrásaik visszautasítják, hogy beszálljanak, hacsak át nem adjuk a teljes ellenőrzést nekik”.</a:t>
            </a:r>
          </a:p>
        </p:txBody>
      </p:sp>
      <p:pic>
        <p:nvPicPr>
          <p:cNvPr id="7" name="Kép 6" descr="http://davidpratt.info/climate/energy-7a.jpg"/>
          <p:cNvPicPr/>
          <p:nvPr/>
        </p:nvPicPr>
        <p:blipFill>
          <a:blip r:embed="rId2">
            <a:extLst>
              <a:ext uri="{28A0092B-C50C-407E-A947-70E740481C1C}">
                <a14:useLocalDpi xmlns:a14="http://schemas.microsoft.com/office/drawing/2010/main" val="0"/>
              </a:ext>
            </a:extLst>
          </a:blip>
          <a:srcRect/>
          <a:stretch>
            <a:fillRect/>
          </a:stretch>
        </p:blipFill>
        <p:spPr bwMode="auto">
          <a:xfrm>
            <a:off x="78636" y="714356"/>
            <a:ext cx="3917300" cy="2714645"/>
          </a:xfrm>
          <a:prstGeom prst="rect">
            <a:avLst/>
          </a:prstGeom>
          <a:noFill/>
          <a:ln>
            <a:noFill/>
          </a:ln>
        </p:spPr>
      </p:pic>
    </p:spTree>
    <p:extLst>
      <p:ext uri="{BB962C8B-B14F-4D97-AF65-F5344CB8AC3E}">
        <p14:creationId xmlns:p14="http://schemas.microsoft.com/office/powerpoint/2010/main" val="30712619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a:xfrm>
            <a:off x="827088" y="6172200"/>
            <a:ext cx="7777162" cy="685800"/>
          </a:xfrm>
        </p:spPr>
        <p:txBody>
          <a:bodyPr/>
          <a:lstStyle/>
          <a:p>
            <a:r>
              <a:rPr lang="hu-HU" sz="2400" dirty="0">
                <a:solidFill>
                  <a:schemeClr val="tx1"/>
                </a:solidFill>
                <a:effectLst/>
              </a:rPr>
              <a:t>Szabari </a:t>
            </a:r>
            <a:r>
              <a:rPr lang="hu-HU" sz="2400" dirty="0" smtClean="0">
                <a:solidFill>
                  <a:schemeClr val="tx1"/>
                </a:solidFill>
                <a:effectLst/>
              </a:rPr>
              <a:t>János, </a:t>
            </a:r>
            <a:r>
              <a:rPr lang="hu-HU" sz="2400" dirty="0" err="1" smtClean="0">
                <a:solidFill>
                  <a:schemeClr val="accent4">
                    <a:lumMod val="10000"/>
                  </a:schemeClr>
                </a:solidFill>
                <a:effectLst/>
                <a:hlinkClick r:id="rId3"/>
              </a:rPr>
              <a:t>info</a:t>
            </a:r>
            <a:r>
              <a:rPr lang="hu-HU" sz="2400" dirty="0" smtClean="0">
                <a:solidFill>
                  <a:schemeClr val="accent4">
                    <a:lumMod val="10000"/>
                  </a:schemeClr>
                </a:solidFill>
                <a:effectLst/>
                <a:hlinkClick r:id="rId3"/>
              </a:rPr>
              <a:t>@</a:t>
            </a:r>
            <a:r>
              <a:rPr lang="hu-HU" sz="2400" dirty="0" err="1" smtClean="0">
                <a:solidFill>
                  <a:schemeClr val="accent4">
                    <a:lumMod val="10000"/>
                  </a:schemeClr>
                </a:solidFill>
                <a:effectLst/>
                <a:hlinkClick r:id="rId3"/>
              </a:rPr>
              <a:t>teozofia.hu</a:t>
            </a:r>
            <a:r>
              <a:rPr lang="hu-HU" sz="2400" dirty="0">
                <a:solidFill>
                  <a:schemeClr val="accent4">
                    <a:lumMod val="10000"/>
                  </a:schemeClr>
                </a:solidFill>
                <a:effectLst/>
              </a:rPr>
              <a:t>,</a:t>
            </a:r>
            <a:r>
              <a:rPr lang="hu-HU" sz="2400" dirty="0">
                <a:solidFill>
                  <a:schemeClr val="tx1"/>
                </a:solidFill>
                <a:effectLst>
                  <a:outerShdw blurRad="38100" dist="38100" dir="2700000" algn="tl">
                    <a:srgbClr val="FFFFFF"/>
                  </a:outerShdw>
                </a:effectLst>
              </a:rPr>
              <a:t> </a:t>
            </a:r>
            <a:r>
              <a:rPr lang="hu-HU" sz="2400" dirty="0">
                <a:solidFill>
                  <a:schemeClr val="tx1"/>
                </a:solidFill>
                <a:effectLst/>
              </a:rPr>
              <a:t>0630/9254-936</a:t>
            </a:r>
            <a:br>
              <a:rPr lang="hu-HU" sz="2400" dirty="0">
                <a:solidFill>
                  <a:schemeClr val="tx1"/>
                </a:solidFill>
                <a:effectLst/>
              </a:rPr>
            </a:br>
            <a:r>
              <a:rPr lang="hu-HU" sz="2400" dirty="0">
                <a:solidFill>
                  <a:schemeClr val="accent4">
                    <a:lumMod val="10000"/>
                  </a:schemeClr>
                </a:solidFill>
                <a:effectLst>
                  <a:outerShdw blurRad="38100" dist="38100" dir="2700000" algn="tl">
                    <a:srgbClr val="FFFFFF"/>
                  </a:outerShdw>
                </a:effectLst>
              </a:rPr>
              <a:t>     </a:t>
            </a:r>
            <a:r>
              <a:rPr lang="hu-HU" sz="2400" dirty="0" err="1">
                <a:solidFill>
                  <a:schemeClr val="accent4">
                    <a:lumMod val="10000"/>
                  </a:schemeClr>
                </a:solidFill>
                <a:effectLst/>
                <a:hlinkClick r:id="rId4"/>
              </a:rPr>
              <a:t>www.teozofia.hu</a:t>
            </a:r>
            <a:r>
              <a:rPr lang="hu-HU" sz="2400" dirty="0">
                <a:solidFill>
                  <a:schemeClr val="tx1"/>
                </a:solidFill>
                <a:effectLst/>
              </a:rPr>
              <a:t>;</a:t>
            </a:r>
            <a:r>
              <a:rPr lang="hu-HU" sz="2400" dirty="0">
                <a:solidFill>
                  <a:schemeClr val="tx1"/>
                </a:solidFill>
                <a:effectLst>
                  <a:outerShdw blurRad="38100" dist="38100" dir="2700000" algn="tl">
                    <a:srgbClr val="FFFFFF"/>
                  </a:outerShdw>
                </a:effectLst>
              </a:rPr>
              <a:t> </a:t>
            </a:r>
            <a:r>
              <a:rPr lang="hu-HU" sz="2400" u="sng" dirty="0" err="1">
                <a:solidFill>
                  <a:schemeClr val="hlink"/>
                </a:solidFill>
              </a:rPr>
              <a:t>www.sziddhartha.hu</a:t>
            </a:r>
            <a:endParaRPr lang="en-US" sz="2400" u="sng" dirty="0">
              <a:solidFill>
                <a:schemeClr val="hlink"/>
              </a:solidFill>
            </a:endParaRPr>
          </a:p>
        </p:txBody>
      </p:sp>
      <p:sp>
        <p:nvSpPr>
          <p:cNvPr id="67587" name="WordArt 3"/>
          <p:cNvSpPr>
            <a:spLocks noChangeArrowheads="1" noChangeShapeType="1" noTextEdit="1"/>
          </p:cNvSpPr>
          <p:nvPr/>
        </p:nvSpPr>
        <p:spPr bwMode="auto">
          <a:xfrm>
            <a:off x="250825" y="404813"/>
            <a:ext cx="8569325" cy="5761037"/>
          </a:xfrm>
          <a:prstGeom prst="rect">
            <a:avLst/>
          </a:prstGeom>
        </p:spPr>
        <p:txBody>
          <a:bodyPr spcFirstLastPara="1" wrap="none" fromWordArt="1">
            <a:prstTxWarp prst="textArchUp">
              <a:avLst>
                <a:gd name="adj" fmla="val 11335218"/>
              </a:avLst>
            </a:prstTxWarp>
          </a:bodyPr>
          <a:lstStyle/>
          <a:p>
            <a:pPr algn="ctr"/>
            <a:r>
              <a:rPr lang="hu-HU" sz="4400" kern="10">
                <a:ln w="9525">
                  <a:solidFill>
                    <a:srgbClr val="000000"/>
                  </a:solidFill>
                  <a:round/>
                  <a:headEnd/>
                  <a:tailEnd/>
                </a:ln>
                <a:solidFill>
                  <a:srgbClr val="66FFFF"/>
                </a:solidFill>
                <a:latin typeface="Arial Black"/>
              </a:rPr>
              <a:t>KÖSZÖNÖM FIGYELMÜKET</a:t>
            </a:r>
          </a:p>
        </p:txBody>
      </p:sp>
      <p:pic>
        <p:nvPicPr>
          <p:cNvPr id="2" name="Kép 1"/>
          <p:cNvPicPr>
            <a:picLocks noChangeAspect="1"/>
          </p:cNvPicPr>
          <p:nvPr/>
        </p:nvPicPr>
        <p:blipFill>
          <a:blip r:embed="rId5"/>
          <a:stretch>
            <a:fillRect/>
          </a:stretch>
        </p:blipFill>
        <p:spPr>
          <a:xfrm>
            <a:off x="1215980" y="1844824"/>
            <a:ext cx="6639014" cy="3973239"/>
          </a:xfrm>
          <a:prstGeom prst="rect">
            <a:avLst/>
          </a:prstGeom>
        </p:spPr>
      </p:pic>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14290"/>
            <a:ext cx="9144000" cy="571504"/>
          </a:xfrm>
        </p:spPr>
        <p:txBody>
          <a:bodyPr anchor="t"/>
          <a:lstStyle/>
          <a:p>
            <a:r>
              <a:rPr lang="hu-HU" sz="3200" b="1" dirty="0" smtClean="0"/>
              <a:t>A Föld a teozófiai irodalomban</a:t>
            </a:r>
            <a:r>
              <a:rPr lang="hu-HU" b="1" dirty="0" smtClean="0"/>
              <a:t/>
            </a:r>
            <a:br>
              <a:rPr lang="hu-HU" b="1" dirty="0" smtClean="0"/>
            </a:br>
            <a:endParaRPr lang="hu-HU" dirty="0"/>
          </a:p>
        </p:txBody>
      </p:sp>
      <p:sp>
        <p:nvSpPr>
          <p:cNvPr id="7" name="Szövegdoboz 6"/>
          <p:cNvSpPr txBox="1"/>
          <p:nvPr/>
        </p:nvSpPr>
        <p:spPr>
          <a:xfrm>
            <a:off x="3059832" y="857232"/>
            <a:ext cx="6084168" cy="4801314"/>
          </a:xfrm>
          <a:prstGeom prst="rect">
            <a:avLst/>
          </a:prstGeom>
          <a:noFill/>
        </p:spPr>
        <p:txBody>
          <a:bodyPr wrap="square" rtlCol="0">
            <a:spAutoFit/>
          </a:bodyPr>
          <a:lstStyle/>
          <a:p>
            <a:pPr>
              <a:buClr>
                <a:srgbClr val="FFFFCC"/>
              </a:buClr>
            </a:pPr>
            <a:r>
              <a:rPr lang="hu-HU" sz="2000" dirty="0"/>
              <a:t>A </a:t>
            </a:r>
            <a:r>
              <a:rPr lang="hu-HU" sz="2000" dirty="0" smtClean="0"/>
              <a:t>Föld </a:t>
            </a:r>
            <a:r>
              <a:rPr lang="hu-HU" sz="2000" dirty="0"/>
              <a:t>maga is élő valami. Ezt az anyagi golyót egy óriási lény használja fizikai testeként. Ez a lény nem adeptus vagy angyal, sőt egyáltalán nem magas fejlettségű </a:t>
            </a:r>
            <a:r>
              <a:rPr lang="hu-HU" sz="2000" dirty="0" smtClean="0"/>
              <a:t>valaki, </a:t>
            </a:r>
            <a:r>
              <a:rPr lang="hu-HU" sz="2000" dirty="0"/>
              <a:t>inkább </a:t>
            </a:r>
            <a:r>
              <a:rPr lang="hu-HU" sz="2000" dirty="0" smtClean="0"/>
              <a:t>egy gigászi </a:t>
            </a:r>
            <a:r>
              <a:rPr lang="hu-HU" sz="2000" dirty="0"/>
              <a:t>természetszellemnek lehet elképzelni, akinek egyik </a:t>
            </a:r>
            <a:r>
              <a:rPr lang="hu-HU" sz="2000" dirty="0" smtClean="0"/>
              <a:t>testet öltése </a:t>
            </a:r>
            <a:r>
              <a:rPr lang="hu-HU" sz="2000" dirty="0"/>
              <a:t>ez a mi </a:t>
            </a:r>
            <a:r>
              <a:rPr lang="hu-HU" sz="2000" dirty="0" smtClean="0"/>
              <a:t>Földünk</a:t>
            </a:r>
            <a:r>
              <a:rPr lang="hu-HU" sz="2000" dirty="0"/>
              <a:t>. Előző </a:t>
            </a:r>
            <a:r>
              <a:rPr lang="hu-HU" sz="2000" dirty="0" smtClean="0"/>
              <a:t>testet öltése </a:t>
            </a:r>
            <a:r>
              <a:rPr lang="hu-HU" sz="2000" dirty="0"/>
              <a:t>természetesen a </a:t>
            </a:r>
            <a:r>
              <a:rPr lang="hu-HU" sz="2000" dirty="0" smtClean="0"/>
              <a:t>Hold </a:t>
            </a:r>
            <a:r>
              <a:rPr lang="hu-HU" sz="2000" dirty="0"/>
              <a:t>volt, mert ez volt az utolsó lánc negyedik bolygója s ugyanily természetes, hogy legközelebbi </a:t>
            </a:r>
            <a:r>
              <a:rPr lang="hu-HU" sz="2000" dirty="0" smtClean="0"/>
              <a:t>testet öltése </a:t>
            </a:r>
            <a:r>
              <a:rPr lang="hu-HU" sz="2000" dirty="0"/>
              <a:t>földláncunk befejezése után a következő lánc negyedik bolygója lesz. Ennek a lénynek a természetéről, vagy fejlődésének </a:t>
            </a:r>
            <a:r>
              <a:rPr lang="hu-HU" sz="2000" dirty="0" smtClean="0"/>
              <a:t>milyenségéről </a:t>
            </a:r>
            <a:r>
              <a:rPr lang="hu-HU" sz="2000" dirty="0"/>
              <a:t>csak keveset tudhatunk, de ehhez sincs is semmi közünk. Mi az ő számára csak olyanok vagyunk, mint testének parányi mikrobái, vagy élősdijei, és nagyon valószínű, hogy még jelenlétünket sem veszi észre, mert bármit teszünk is, nem lehet olyan jelentős, hogy hatással legyen rá</a:t>
            </a:r>
            <a:r>
              <a:rPr lang="hu-HU" sz="2000" dirty="0" smtClean="0"/>
              <a:t>. (CWL: </a:t>
            </a:r>
            <a:r>
              <a:rPr lang="hu-HU" sz="2000" i="1" dirty="0" smtClean="0"/>
              <a:t>Világunk rejtett oldala</a:t>
            </a:r>
            <a:r>
              <a:rPr lang="hu-HU" sz="2000" dirty="0" smtClean="0"/>
              <a:t>)</a:t>
            </a:r>
            <a:endParaRPr lang="hu-HU" dirty="0">
              <a:solidFill>
                <a:srgbClr val="FFFFFF"/>
              </a:solidFill>
            </a:endParaRPr>
          </a:p>
        </p:txBody>
      </p:sp>
      <p:pic>
        <p:nvPicPr>
          <p:cNvPr id="4" name="Kép 3"/>
          <p:cNvPicPr>
            <a:picLocks noChangeAspect="1"/>
          </p:cNvPicPr>
          <p:nvPr/>
        </p:nvPicPr>
        <p:blipFill>
          <a:blip r:embed="rId2"/>
          <a:stretch>
            <a:fillRect/>
          </a:stretch>
        </p:blipFill>
        <p:spPr>
          <a:xfrm>
            <a:off x="42033" y="980728"/>
            <a:ext cx="3041835" cy="3946345"/>
          </a:xfrm>
          <a:prstGeom prst="rect">
            <a:avLst/>
          </a:prstGeom>
        </p:spPr>
      </p:pic>
    </p:spTree>
    <p:extLst>
      <p:ext uri="{BB962C8B-B14F-4D97-AF65-F5344CB8AC3E}">
        <p14:creationId xmlns:p14="http://schemas.microsoft.com/office/powerpoint/2010/main" val="3384965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285720" y="0"/>
            <a:ext cx="8501122" cy="590931"/>
          </a:xfrm>
          <a:prstGeom prst="rect">
            <a:avLst/>
          </a:prstGeom>
          <a:noFill/>
        </p:spPr>
        <p:txBody>
          <a:bodyPr wrap="square" rtlCol="0">
            <a:spAutoFit/>
          </a:bodyPr>
          <a:lstStyle/>
          <a:p>
            <a:pPr algn="ctr"/>
            <a:r>
              <a:rPr lang="hu-HU" sz="3600" b="1" u="sng" dirty="0" err="1" smtClean="0">
                <a:solidFill>
                  <a:srgbClr val="FFCC66"/>
                </a:solidFill>
              </a:rPr>
              <a:t>Huaynaputina-vulkán</a:t>
            </a:r>
            <a:r>
              <a:rPr lang="hu-HU" sz="3600" b="1" u="sng" dirty="0" smtClean="0">
                <a:solidFill>
                  <a:srgbClr val="FFCC66"/>
                </a:solidFill>
              </a:rPr>
              <a:t> kitörése 1600-ban</a:t>
            </a:r>
            <a:endParaRPr lang="hu-HU" sz="3600" b="1" u="sng" dirty="0">
              <a:solidFill>
                <a:srgbClr val="FFCC66"/>
              </a:solidFill>
            </a:endParaRPr>
          </a:p>
        </p:txBody>
      </p:sp>
      <p:sp>
        <p:nvSpPr>
          <p:cNvPr id="5" name="Téglalap 4"/>
          <p:cNvSpPr/>
          <p:nvPr/>
        </p:nvSpPr>
        <p:spPr>
          <a:xfrm>
            <a:off x="35973" y="3260040"/>
            <a:ext cx="9001156" cy="4216539"/>
          </a:xfrm>
          <a:prstGeom prst="rect">
            <a:avLst/>
          </a:prstGeom>
        </p:spPr>
        <p:txBody>
          <a:bodyPr wrap="square">
            <a:spAutoFit/>
          </a:bodyPr>
          <a:lstStyle/>
          <a:p>
            <a:r>
              <a:rPr lang="hu-HU" dirty="0"/>
              <a:t>A fák évgyűrűinek vizsgálata szerint az Andok 4850 méter magas tűzhányója több tízmillió tonna ként okádott a légkörbe, ami szokatlan hideget hozott magával</a:t>
            </a:r>
            <a:r>
              <a:rPr lang="hu-HU" dirty="0" smtClean="0"/>
              <a:t>.</a:t>
            </a:r>
            <a:r>
              <a:rPr lang="hu-HU" dirty="0"/>
              <a:t> </a:t>
            </a:r>
            <a:r>
              <a:rPr lang="hu-HU" dirty="0" smtClean="0"/>
              <a:t>A </a:t>
            </a:r>
            <a:r>
              <a:rPr lang="hu-HU" dirty="0"/>
              <a:t>légkörbe kerülő </a:t>
            </a:r>
            <a:r>
              <a:rPr lang="hu-HU" dirty="0" smtClean="0"/>
              <a:t>kén-dioxid </a:t>
            </a:r>
            <a:r>
              <a:rPr lang="hu-HU" dirty="0"/>
              <a:t>a vízmolekulákkal érintkezve kénsavat alkotott, és ez megakadályozta, hogy a napfény elérje a Föld felszínét. </a:t>
            </a:r>
            <a:endParaRPr lang="hu-HU" dirty="0" smtClean="0"/>
          </a:p>
          <a:p>
            <a:r>
              <a:rPr lang="hu-HU" dirty="0" smtClean="0"/>
              <a:t>Svédországban soha nem látott hó, áradások, Franciaországban elmaradt a szüret, a német borpiac összeomlott, Kínában késett a barackvirágzás, Japánban 500 éve nem látott hideg telek következtek. „Nyár nélküli évek” időszaka.</a:t>
            </a:r>
          </a:p>
          <a:p>
            <a:r>
              <a:rPr lang="hu-HU" dirty="0" smtClean="0"/>
              <a:t>Oroszország </a:t>
            </a:r>
            <a:r>
              <a:rPr lang="hu-HU" dirty="0"/>
              <a:t>történetének legnagyobb éhínsége köszöntött be. Az erős lehűlés gyilkos teleket hozott magával, ami mind a termésre, mind az állatokra pusztító hatással volt. A hideg miatt az emberek gyakran puszta kézzel ölték meg az állatokat, hogy a szőrükből ruhát varrjanak, így védekezve a fagyhalál ellen</a:t>
            </a:r>
            <a:r>
              <a:rPr lang="hu-HU" dirty="0" smtClean="0"/>
              <a:t>. </a:t>
            </a:r>
            <a:r>
              <a:rPr lang="hu-HU" dirty="0"/>
              <a:t>Csak Moszkva környékén 127 000 ember került tömegsírokba. Az éhínség azonban több mint kétmillió emberrel végzett; ez Oroszország akkori lakosságának az egyharmada volt</a:t>
            </a:r>
            <a:r>
              <a:rPr lang="hu-HU" sz="2000" dirty="0"/>
              <a:t>. </a:t>
            </a:r>
          </a:p>
          <a:p>
            <a:endParaRPr lang="hu-HU" sz="2000" dirty="0" smtClean="0"/>
          </a:p>
          <a:p>
            <a:endParaRPr lang="hu-HU" sz="2400" b="1" dirty="0"/>
          </a:p>
        </p:txBody>
      </p:sp>
      <p:pic>
        <p:nvPicPr>
          <p:cNvPr id="7" name="kep_szerkfoto_image_13948034" descr="huaynaputina-volcano-featured-713x330"/>
          <p:cNvPicPr/>
          <p:nvPr/>
        </p:nvPicPr>
        <p:blipFill>
          <a:blip r:embed="rId2">
            <a:extLst>
              <a:ext uri="{28A0092B-C50C-407E-A947-70E740481C1C}">
                <a14:useLocalDpi xmlns:a14="http://schemas.microsoft.com/office/drawing/2010/main" val="0"/>
              </a:ext>
            </a:extLst>
          </a:blip>
          <a:srcRect/>
          <a:stretch>
            <a:fillRect/>
          </a:stretch>
        </p:blipFill>
        <p:spPr bwMode="auto">
          <a:xfrm>
            <a:off x="18431" y="692696"/>
            <a:ext cx="5915943" cy="2507412"/>
          </a:xfrm>
          <a:prstGeom prst="rect">
            <a:avLst/>
          </a:prstGeom>
          <a:noFill/>
          <a:ln>
            <a:noFill/>
          </a:ln>
        </p:spPr>
      </p:pic>
      <p:pic>
        <p:nvPicPr>
          <p:cNvPr id="4" name="Kép 3"/>
          <p:cNvPicPr>
            <a:picLocks noChangeAspect="1"/>
          </p:cNvPicPr>
          <p:nvPr/>
        </p:nvPicPr>
        <p:blipFill>
          <a:blip r:embed="rId3"/>
          <a:stretch>
            <a:fillRect/>
          </a:stretch>
        </p:blipFill>
        <p:spPr>
          <a:xfrm>
            <a:off x="6533492" y="692696"/>
            <a:ext cx="2378317" cy="250741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285720" y="0"/>
            <a:ext cx="8501122" cy="590931"/>
          </a:xfrm>
          <a:prstGeom prst="rect">
            <a:avLst/>
          </a:prstGeom>
          <a:noFill/>
        </p:spPr>
        <p:txBody>
          <a:bodyPr wrap="square" rtlCol="0">
            <a:spAutoFit/>
          </a:bodyPr>
          <a:lstStyle/>
          <a:p>
            <a:pPr algn="ctr"/>
            <a:r>
              <a:rPr lang="hu-HU" sz="3600" b="1" u="sng" dirty="0" smtClean="0">
                <a:solidFill>
                  <a:srgbClr val="FFCC66"/>
                </a:solidFill>
              </a:rPr>
              <a:t>A szupervulkánok</a:t>
            </a:r>
            <a:endParaRPr lang="hu-HU" sz="3600" b="1" u="sng" dirty="0">
              <a:solidFill>
                <a:srgbClr val="FFCC66"/>
              </a:solidFill>
            </a:endParaRPr>
          </a:p>
        </p:txBody>
      </p:sp>
      <p:sp>
        <p:nvSpPr>
          <p:cNvPr id="5" name="Téglalap 4"/>
          <p:cNvSpPr/>
          <p:nvPr/>
        </p:nvSpPr>
        <p:spPr>
          <a:xfrm>
            <a:off x="35973" y="3260040"/>
            <a:ext cx="9001156" cy="3388620"/>
          </a:xfrm>
          <a:prstGeom prst="rect">
            <a:avLst/>
          </a:prstGeom>
        </p:spPr>
        <p:txBody>
          <a:bodyPr wrap="square">
            <a:spAutoFit/>
          </a:bodyPr>
          <a:lstStyle/>
          <a:p>
            <a:r>
              <a:rPr lang="hu-HU" dirty="0" smtClean="0"/>
              <a:t>A </a:t>
            </a:r>
            <a:r>
              <a:rPr lang="hu-HU" dirty="0"/>
              <a:t>szupervulkán olyan tűzhányó, amely egy kitörés alkalmával képes több mint 1000 km³ anyagot kilövellni. Ez több ezerszer nagyobb a normál vulkánkitöréseknél. </a:t>
            </a:r>
            <a:r>
              <a:rPr lang="hu-HU" dirty="0" smtClean="0"/>
              <a:t> A </a:t>
            </a:r>
            <a:r>
              <a:rPr lang="hu-HU" dirty="0"/>
              <a:t>szupervulkánok kitörésekor óriási mennyiségű vulkáni hamu, aeroszol, kén-, nitrogén- és szén-dioxid kerül a légkörbe, amelynek komoly kihatása van az éghajlatra és az élővilágra. A földtörténeti közelmúlt legutolsó szupervulkáni tevékenysége, a </a:t>
            </a:r>
            <a:r>
              <a:rPr lang="hu-HU" dirty="0" err="1" smtClean="0"/>
              <a:t>Toba</a:t>
            </a:r>
            <a:r>
              <a:rPr lang="hu-HU" dirty="0" smtClean="0"/>
              <a:t> (Indonézia) </a:t>
            </a:r>
            <a:r>
              <a:rPr lang="hu-HU" dirty="0"/>
              <a:t>74 000 évvel ezelőtt történt kitörése globális lehűlési hullámot okozott, és csaknem kipusztította az emberősöket. A </a:t>
            </a:r>
            <a:r>
              <a:rPr lang="hu-HU" dirty="0" err="1"/>
              <a:t>Toba</a:t>
            </a:r>
            <a:r>
              <a:rPr lang="hu-HU" dirty="0"/>
              <a:t> kitörése során </a:t>
            </a:r>
            <a:r>
              <a:rPr lang="hu-HU" dirty="0" smtClean="0"/>
              <a:t>2300 </a:t>
            </a:r>
            <a:r>
              <a:rPr lang="hu-HU" dirty="0"/>
              <a:t>km3 anyag lövellt ki az atmoszférába. </a:t>
            </a:r>
            <a:endParaRPr lang="hu-HU" dirty="0" smtClean="0"/>
          </a:p>
          <a:p>
            <a:r>
              <a:rPr lang="hu-HU" dirty="0"/>
              <a:t>A szibériai trapp a földtörténeti ókor és középkor, a perm, illetve a triász időszak határán keletkezett, 250 millió évvel ezelőtt. A kiömlő láva hozzávetőleg 2 millió km2-es területet öntött el, sorozatos </a:t>
            </a:r>
            <a:r>
              <a:rPr lang="hu-HU" dirty="0" smtClean="0"/>
              <a:t>vulkánkitörések </a:t>
            </a:r>
            <a:r>
              <a:rPr lang="hu-HU" dirty="0"/>
              <a:t>eredményeként. </a:t>
            </a:r>
            <a:r>
              <a:rPr lang="hu-HU" dirty="0" smtClean="0"/>
              <a:t>Ez </a:t>
            </a:r>
            <a:r>
              <a:rPr lang="hu-HU" dirty="0"/>
              <a:t>volt az élővilág történetének legpusztítóbb eseménye; </a:t>
            </a:r>
            <a:r>
              <a:rPr lang="hu-HU" dirty="0" smtClean="0"/>
              <a:t>a </a:t>
            </a:r>
            <a:r>
              <a:rPr lang="hu-HU" dirty="0"/>
              <a:t>perm végi kihalási esemény alkalmával a szárazföldi fajok kétharmada, a tengeri állatcsaládok 70, a sósvízi fajok 95 (!) százaléka pusztult ki ekkor. Szinte csoda, hogy újraindult az élet az óceánokban. </a:t>
            </a:r>
            <a:endParaRPr lang="hu-HU" b="1" dirty="0"/>
          </a:p>
        </p:txBody>
      </p:sp>
      <p:pic>
        <p:nvPicPr>
          <p:cNvPr id="3" name="Kép 2"/>
          <p:cNvPicPr>
            <a:picLocks noChangeAspect="1"/>
          </p:cNvPicPr>
          <p:nvPr/>
        </p:nvPicPr>
        <p:blipFill>
          <a:blip r:embed="rId2"/>
          <a:stretch>
            <a:fillRect/>
          </a:stretch>
        </p:blipFill>
        <p:spPr>
          <a:xfrm>
            <a:off x="5508104" y="590931"/>
            <a:ext cx="3437959" cy="2588528"/>
          </a:xfrm>
          <a:prstGeom prst="rect">
            <a:avLst/>
          </a:prstGeom>
        </p:spPr>
      </p:pic>
      <p:pic>
        <p:nvPicPr>
          <p:cNvPr id="3076" name="Picture 4" descr="Képtalálat a következ&amp;odblac;re: „szupervulká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590931"/>
            <a:ext cx="4248472" cy="2599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13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a:xfrm>
            <a:off x="468312" y="0"/>
            <a:ext cx="8352159" cy="630238"/>
          </a:xfrm>
        </p:spPr>
        <p:txBody>
          <a:bodyPr/>
          <a:lstStyle/>
          <a:p>
            <a:r>
              <a:rPr lang="hu-HU" dirty="0" smtClean="0"/>
              <a:t>A Föld hőmérsékletének története</a:t>
            </a:r>
            <a:endParaRPr lang="hu-HU" dirty="0"/>
          </a:p>
        </p:txBody>
      </p:sp>
      <p:sp>
        <p:nvSpPr>
          <p:cNvPr id="476163" name="Rectangle 3"/>
          <p:cNvSpPr>
            <a:spLocks noGrp="1" noChangeArrowheads="1"/>
          </p:cNvSpPr>
          <p:nvPr>
            <p:ph type="body" idx="1"/>
          </p:nvPr>
        </p:nvSpPr>
        <p:spPr>
          <a:xfrm>
            <a:off x="5469810" y="630238"/>
            <a:ext cx="3566686" cy="3518842"/>
          </a:xfrm>
        </p:spPr>
        <p:txBody>
          <a:bodyPr/>
          <a:lstStyle/>
          <a:p>
            <a:pPr marL="0" indent="0">
              <a:lnSpc>
                <a:spcPct val="90000"/>
              </a:lnSpc>
              <a:buNone/>
            </a:pPr>
            <a:r>
              <a:rPr lang="hu-HU" sz="2000" dirty="0">
                <a:effectLst/>
              </a:rPr>
              <a:t>A középkori meleg időszakban (kb. 950-1300) melegebb volt, mint manapság, ahogyan a Római birodalom idejében és a legkedvezőbb holocén éghajlat (3500-6000 éve) folyamán is. Az utolsó nagy jégkorszak során (pleisztocén) mind a négy jégkorszak közötti periódusban, amik közel félmillió éve voltak, több fokkal melegebb volt, mint ma.</a:t>
            </a:r>
            <a:endParaRPr lang="hu-HU" sz="2000" dirty="0" smtClean="0">
              <a:latin typeface="Times New Roman" pitchFamily="18" charset="0"/>
            </a:endParaRPr>
          </a:p>
        </p:txBody>
      </p:sp>
      <p:pic>
        <p:nvPicPr>
          <p:cNvPr id="5" name="Kép 4" descr="2012-5i"/>
          <p:cNvPicPr/>
          <p:nvPr/>
        </p:nvPicPr>
        <p:blipFill>
          <a:blip r:embed="rId2">
            <a:extLst>
              <a:ext uri="{28A0092B-C50C-407E-A947-70E740481C1C}">
                <a14:useLocalDpi xmlns:a14="http://schemas.microsoft.com/office/drawing/2010/main" val="0"/>
              </a:ext>
            </a:extLst>
          </a:blip>
          <a:srcRect/>
          <a:stretch>
            <a:fillRect/>
          </a:stretch>
        </p:blipFill>
        <p:spPr bwMode="auto">
          <a:xfrm>
            <a:off x="1906" y="630238"/>
            <a:ext cx="5434190" cy="3230810"/>
          </a:xfrm>
          <a:prstGeom prst="rect">
            <a:avLst/>
          </a:prstGeom>
          <a:noFill/>
          <a:ln>
            <a:noFill/>
          </a:ln>
        </p:spPr>
      </p:pic>
      <p:sp>
        <p:nvSpPr>
          <p:cNvPr id="2" name="Téglalap 1"/>
          <p:cNvSpPr/>
          <p:nvPr/>
        </p:nvSpPr>
        <p:spPr>
          <a:xfrm>
            <a:off x="75838" y="3892419"/>
            <a:ext cx="4782011" cy="1837426"/>
          </a:xfrm>
          <a:prstGeom prst="rect">
            <a:avLst/>
          </a:prstGeom>
        </p:spPr>
        <p:txBody>
          <a:bodyPr wrap="square">
            <a:spAutoFit/>
          </a:bodyPr>
          <a:lstStyle/>
          <a:p>
            <a:r>
              <a:rPr lang="hu-HU" dirty="0">
                <a:latin typeface="Calibri" panose="020F0502020204030204" pitchFamily="34" charset="0"/>
                <a:ea typeface="Times New Roman" panose="02020603050405020304" pitchFamily="18" charset="0"/>
                <a:cs typeface="Times New Roman" panose="02020603050405020304" pitchFamily="18" charset="0"/>
              </a:rPr>
              <a:t>A trópusokon túli (30-90°N) évtizedes hőmérséklet átlagok változásának rekonstruálása az 1961-1990-es átlaghoz képest, mutatva a római meleg időszakot (RWP), a sötét korok hideg időszakát (DACP), a középkori meleg időszakot (MWP), a kis jégkorszakot (LIA) és a jelenlegi meleg időszakot (CWP).</a:t>
            </a:r>
            <a:endParaRPr lang="hu-HU" dirty="0"/>
          </a:p>
        </p:txBody>
      </p:sp>
      <p:pic>
        <p:nvPicPr>
          <p:cNvPr id="11266" name="Picture 2" descr="Kapcsolódó ké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087" y="4005064"/>
            <a:ext cx="4379913" cy="24777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a:xfrm>
            <a:off x="468312" y="0"/>
            <a:ext cx="8352159" cy="630238"/>
          </a:xfrm>
        </p:spPr>
        <p:txBody>
          <a:bodyPr/>
          <a:lstStyle/>
          <a:p>
            <a:r>
              <a:rPr lang="hu-HU" dirty="0" smtClean="0"/>
              <a:t>A Föld hőmérsékletének története</a:t>
            </a:r>
            <a:endParaRPr lang="hu-HU" dirty="0"/>
          </a:p>
        </p:txBody>
      </p:sp>
      <p:sp>
        <p:nvSpPr>
          <p:cNvPr id="476163" name="Rectangle 3"/>
          <p:cNvSpPr>
            <a:spLocks noGrp="1" noChangeArrowheads="1"/>
          </p:cNvSpPr>
          <p:nvPr>
            <p:ph type="body" idx="1"/>
          </p:nvPr>
        </p:nvSpPr>
        <p:spPr>
          <a:xfrm>
            <a:off x="4644391" y="3501008"/>
            <a:ext cx="4431414" cy="2304256"/>
          </a:xfrm>
        </p:spPr>
        <p:txBody>
          <a:bodyPr/>
          <a:lstStyle/>
          <a:p>
            <a:pPr>
              <a:lnSpc>
                <a:spcPct val="90000"/>
              </a:lnSpc>
              <a:buNone/>
            </a:pPr>
            <a:r>
              <a:rPr lang="hu-HU" sz="2000" dirty="0" smtClean="0">
                <a:effectLst/>
              </a:rPr>
              <a:t>A Temze folyó London központjában 1677-ben, összesodródott jégtáblákat ábrázol. Abraham </a:t>
            </a:r>
            <a:r>
              <a:rPr lang="hu-HU" sz="2000" dirty="0" err="1" smtClean="0">
                <a:effectLst/>
              </a:rPr>
              <a:t>Hondius</a:t>
            </a:r>
            <a:r>
              <a:rPr lang="hu-HU" sz="2000" dirty="0" smtClean="0">
                <a:effectLst/>
              </a:rPr>
              <a:t> festménye. A „kis jégkorszak” folyamán a Temze folyó rendszeresen befagyott télen, és körhintákkal, mutatványos bódékkal</a:t>
            </a:r>
            <a:r>
              <a:rPr lang="hu-HU" sz="2000" dirty="0">
                <a:effectLst/>
              </a:rPr>
              <a:t> </a:t>
            </a:r>
            <a:r>
              <a:rPr lang="hu-HU" sz="2000" dirty="0" smtClean="0">
                <a:effectLst/>
              </a:rPr>
              <a:t>és ételárusító bódékkal kiegészített vásárokat tartottak a jégen.</a:t>
            </a:r>
            <a:endParaRPr lang="hu-HU" sz="2000" dirty="0" smtClean="0">
              <a:latin typeface="Times New Roman" pitchFamily="18" charset="0"/>
            </a:endParaRPr>
          </a:p>
        </p:txBody>
      </p:sp>
      <p:sp>
        <p:nvSpPr>
          <p:cNvPr id="2" name="Téglalap 1"/>
          <p:cNvSpPr/>
          <p:nvPr/>
        </p:nvSpPr>
        <p:spPr>
          <a:xfrm>
            <a:off x="5068" y="4221088"/>
            <a:ext cx="4716524" cy="590931"/>
          </a:xfrm>
          <a:prstGeom prst="rect">
            <a:avLst/>
          </a:prstGeom>
        </p:spPr>
        <p:txBody>
          <a:bodyPr wrap="square">
            <a:spAutoFit/>
          </a:bodyPr>
          <a:lstStyle/>
          <a:p>
            <a:pPr>
              <a:buClr>
                <a:srgbClr val="FEEC94"/>
              </a:buClr>
            </a:pPr>
            <a:r>
              <a:rPr lang="hu-HU" dirty="0" smtClean="0"/>
              <a:t>Id. </a:t>
            </a:r>
            <a:r>
              <a:rPr lang="hu-HU" dirty="0" err="1" smtClean="0"/>
              <a:t>Pieter</a:t>
            </a:r>
            <a:r>
              <a:rPr lang="hu-HU" dirty="0" smtClean="0"/>
              <a:t> </a:t>
            </a:r>
            <a:r>
              <a:rPr lang="hu-HU" dirty="0" err="1" smtClean="0"/>
              <a:t>Bruegel</a:t>
            </a:r>
            <a:r>
              <a:rPr lang="hu-HU" dirty="0" smtClean="0"/>
              <a:t>: „Vadászok a hóban”, 1565. február</a:t>
            </a:r>
            <a:endParaRPr lang="hu-HU" dirty="0">
              <a:solidFill>
                <a:srgbClr val="FFFFFF"/>
              </a:solidFill>
            </a:endParaRPr>
          </a:p>
        </p:txBody>
      </p:sp>
      <p:pic>
        <p:nvPicPr>
          <p:cNvPr id="5122" name="Picture 2" descr="clim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1" y="598194"/>
            <a:ext cx="4518230" cy="324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clim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788" y="621837"/>
            <a:ext cx="4457017" cy="275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039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a:xfrm>
            <a:off x="468312" y="0"/>
            <a:ext cx="8352159" cy="630238"/>
          </a:xfrm>
        </p:spPr>
        <p:txBody>
          <a:bodyPr/>
          <a:lstStyle/>
          <a:p>
            <a:r>
              <a:rPr lang="hu-HU" dirty="0" smtClean="0"/>
              <a:t>A Föld hőmérsékletének története</a:t>
            </a:r>
            <a:endParaRPr lang="hu-HU" dirty="0"/>
          </a:p>
        </p:txBody>
      </p:sp>
      <p:sp>
        <p:nvSpPr>
          <p:cNvPr id="476163" name="Rectangle 3"/>
          <p:cNvSpPr>
            <a:spLocks noGrp="1" noChangeArrowheads="1"/>
          </p:cNvSpPr>
          <p:nvPr>
            <p:ph type="body" idx="1"/>
          </p:nvPr>
        </p:nvSpPr>
        <p:spPr>
          <a:xfrm>
            <a:off x="5364088" y="819409"/>
            <a:ext cx="3600400" cy="5668112"/>
          </a:xfrm>
        </p:spPr>
        <p:txBody>
          <a:bodyPr/>
          <a:lstStyle/>
          <a:p>
            <a:pPr>
              <a:lnSpc>
                <a:spcPct val="90000"/>
              </a:lnSpc>
              <a:buNone/>
            </a:pPr>
            <a:r>
              <a:rPr lang="hu-HU" sz="2000" dirty="0">
                <a:effectLst/>
              </a:rPr>
              <a:t>Az </a:t>
            </a:r>
            <a:r>
              <a:rPr lang="hu-HU" sz="2000" dirty="0" smtClean="0">
                <a:effectLst/>
              </a:rPr>
              <a:t>ENSZ Klímabizottsága </a:t>
            </a:r>
            <a:r>
              <a:rPr lang="hu-HU" sz="2000" dirty="0">
                <a:effectLst/>
              </a:rPr>
              <a:t>azt állítja, hogy csak az elmúlt 50 év felmelegedése az, ami az ember által előállított üvegházi gázoknak </a:t>
            </a:r>
            <a:r>
              <a:rPr lang="hu-HU" sz="2000" dirty="0" smtClean="0">
                <a:effectLst/>
              </a:rPr>
              <a:t>tulajdonítható. Minden </a:t>
            </a:r>
            <a:r>
              <a:rPr lang="hu-HU" sz="2000" dirty="0">
                <a:effectLst/>
              </a:rPr>
              <a:t>korábbi felmelegedési és lehűlési időszakot természeti tényezőknek – nap, keringés, óceánok, tektonika, stb. – tulajdonít. </a:t>
            </a:r>
            <a:endParaRPr lang="hu-HU" sz="2000" dirty="0" smtClean="0">
              <a:latin typeface="Times New Roman" pitchFamily="18" charset="0"/>
            </a:endParaRPr>
          </a:p>
        </p:txBody>
      </p:sp>
      <p:pic>
        <p:nvPicPr>
          <p:cNvPr id="6" name="Kép 5" descr="energy-4b"/>
          <p:cNvPicPr/>
          <p:nvPr/>
        </p:nvPicPr>
        <p:blipFill>
          <a:blip r:embed="rId2">
            <a:extLst>
              <a:ext uri="{28A0092B-C50C-407E-A947-70E740481C1C}">
                <a14:useLocalDpi xmlns:a14="http://schemas.microsoft.com/office/drawing/2010/main" val="0"/>
              </a:ext>
            </a:extLst>
          </a:blip>
          <a:srcRect/>
          <a:stretch>
            <a:fillRect/>
          </a:stretch>
        </p:blipFill>
        <p:spPr bwMode="auto">
          <a:xfrm>
            <a:off x="107504" y="630238"/>
            <a:ext cx="5101641" cy="3312368"/>
          </a:xfrm>
          <a:prstGeom prst="rect">
            <a:avLst/>
          </a:prstGeom>
          <a:noFill/>
          <a:ln>
            <a:noFill/>
          </a:ln>
        </p:spPr>
      </p:pic>
      <p:pic>
        <p:nvPicPr>
          <p:cNvPr id="6146" name="Picture 2" descr="clim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19" y="3952185"/>
            <a:ext cx="5108725" cy="2928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01072"/>
      </p:ext>
    </p:extLst>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defRPr kumimoji="0" lang="hu-H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defRPr kumimoji="0" lang="hu-H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defRPr kumimoji="0" lang="hu-H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defRPr kumimoji="0" lang="hu-H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defRPr kumimoji="0" lang="hu-H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defRPr kumimoji="0" lang="hu-H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gital Dots">
  <a:themeElements>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defRPr kumimoji="0" lang="hu-H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defRPr kumimoji="0" lang="hu-H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Áramlás">
  <a:themeElements>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Áramlás">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Áramlás">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emplate>
  <TotalTime>169174</TotalTime>
  <Words>3807</Words>
  <Application>Microsoft Office PowerPoint</Application>
  <PresentationFormat>Diavetítés a képernyőre (4:3 oldalarány)</PresentationFormat>
  <Paragraphs>106</Paragraphs>
  <Slides>32</Slides>
  <Notes>1</Notes>
  <HiddenSlides>0</HiddenSlides>
  <MMClips>0</MMClips>
  <ScaleCrop>false</ScaleCrop>
  <HeadingPairs>
    <vt:vector size="8" baseType="variant">
      <vt:variant>
        <vt:lpstr>Használt betűtípusok</vt:lpstr>
      </vt:variant>
      <vt:variant>
        <vt:i4>8</vt:i4>
      </vt:variant>
      <vt:variant>
        <vt:lpstr>Téma</vt:lpstr>
      </vt:variant>
      <vt:variant>
        <vt:i4>5</vt:i4>
      </vt:variant>
      <vt:variant>
        <vt:lpstr>Beágyazott OLE kiszolgálók</vt:lpstr>
      </vt:variant>
      <vt:variant>
        <vt:i4>1</vt:i4>
      </vt:variant>
      <vt:variant>
        <vt:lpstr>Diacímek</vt:lpstr>
      </vt:variant>
      <vt:variant>
        <vt:i4>32</vt:i4>
      </vt:variant>
    </vt:vector>
  </HeadingPairs>
  <TitlesOfParts>
    <vt:vector size="46" baseType="lpstr">
      <vt:lpstr>Arial</vt:lpstr>
      <vt:lpstr>Arial Black</vt:lpstr>
      <vt:lpstr>Calibri</vt:lpstr>
      <vt:lpstr>Constantia</vt:lpstr>
      <vt:lpstr>Tahoma</vt:lpstr>
      <vt:lpstr>Times New Roman</vt:lpstr>
      <vt:lpstr>Wingdings</vt:lpstr>
      <vt:lpstr>Wingdings 2</vt:lpstr>
      <vt:lpstr>Curtain Call</vt:lpstr>
      <vt:lpstr>Beam</vt:lpstr>
      <vt:lpstr>Maple</vt:lpstr>
      <vt:lpstr>Digital Dots</vt:lpstr>
      <vt:lpstr>Áramlás</vt:lpstr>
      <vt:lpstr>Microsoft Word-dokumentum</vt:lpstr>
      <vt:lpstr>Mi is okozza a globális felmelegedést?</vt:lpstr>
      <vt:lpstr>Mottó</vt:lpstr>
      <vt:lpstr>A Föld az ember léptékében </vt:lpstr>
      <vt:lpstr>A Föld a teozófiai irodalomban </vt:lpstr>
      <vt:lpstr>PowerPoint bemutató</vt:lpstr>
      <vt:lpstr>PowerPoint bemutató</vt:lpstr>
      <vt:lpstr>A Föld hőmérsékletének története</vt:lpstr>
      <vt:lpstr>A Föld hőmérsékletének története</vt:lpstr>
      <vt:lpstr>A Föld hőmérsékletének története</vt:lpstr>
      <vt:lpstr>A Föld hőmérsékletének története</vt:lpstr>
      <vt:lpstr>A Föld hőmérsékletének története</vt:lpstr>
      <vt:lpstr>Klíma-modell</vt:lpstr>
      <vt:lpstr>CO2 – barát vagy ellenség?</vt:lpstr>
      <vt:lpstr>CO2 – barát vagy ellenség?</vt:lpstr>
      <vt:lpstr>CO2 – barát vagy ellenség?</vt:lpstr>
      <vt:lpstr>A növekvő CO2 koncentráció hatása</vt:lpstr>
      <vt:lpstr>Fosszilis energiahordozók – a szén</vt:lpstr>
      <vt:lpstr>Fosszilis energiahordozók – a kőolaj</vt:lpstr>
      <vt:lpstr>Fosszilis energiahordozók – a földgáz</vt:lpstr>
      <vt:lpstr>Az atomenergia</vt:lpstr>
      <vt:lpstr>Az atomenergia</vt:lpstr>
      <vt:lpstr>Sugárzás és biztonság</vt:lpstr>
      <vt:lpstr>Megújuló energia</vt:lpstr>
      <vt:lpstr>Megújuló energia – a szél</vt:lpstr>
      <vt:lpstr>Megújuló energia – a szél</vt:lpstr>
      <vt:lpstr>Megújuló energia – a kockázat</vt:lpstr>
      <vt:lpstr>Megújuló energia – a Nap</vt:lpstr>
      <vt:lpstr>Megújuló energia – a bioenergia</vt:lpstr>
      <vt:lpstr>Új energia – a hidegfúzió</vt:lpstr>
      <vt:lpstr>Új energia – a hidrinók</vt:lpstr>
      <vt:lpstr>Új energia – az éterometria</vt:lpstr>
      <vt:lpstr>Szabari János, info@teozofia.hu, 0630/9254-936      www.teozofia.hu; www.sziddhartha.hu</vt:lpstr>
    </vt:vector>
  </TitlesOfParts>
  <Company>MOL Rt.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Szabari János</dc:creator>
  <cp:lastModifiedBy>Szabari János</cp:lastModifiedBy>
  <cp:revision>1349</cp:revision>
  <dcterms:created xsi:type="dcterms:W3CDTF">2007-10-29T17:14:24Z</dcterms:created>
  <dcterms:modified xsi:type="dcterms:W3CDTF">2017-02-15T09:52:20Z</dcterms:modified>
</cp:coreProperties>
</file>