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211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6"/>
  </p:notesMasterIdLst>
  <p:sldIdLst>
    <p:sldId id="275" r:id="rId2"/>
    <p:sldId id="459" r:id="rId3"/>
    <p:sldId id="479" r:id="rId4"/>
    <p:sldId id="475" r:id="rId5"/>
    <p:sldId id="476" r:id="rId6"/>
    <p:sldId id="442" r:id="rId7"/>
    <p:sldId id="441" r:id="rId8"/>
    <p:sldId id="440" r:id="rId9"/>
    <p:sldId id="439" r:id="rId10"/>
    <p:sldId id="437" r:id="rId11"/>
    <p:sldId id="438" r:id="rId12"/>
    <p:sldId id="436" r:id="rId13"/>
    <p:sldId id="435" r:id="rId14"/>
    <p:sldId id="434" r:id="rId15"/>
    <p:sldId id="433" r:id="rId16"/>
    <p:sldId id="272" r:id="rId17"/>
    <p:sldId id="443" r:id="rId18"/>
    <p:sldId id="444" r:id="rId19"/>
    <p:sldId id="445" r:id="rId20"/>
    <p:sldId id="349" r:id="rId21"/>
    <p:sldId id="350" r:id="rId22"/>
    <p:sldId id="351" r:id="rId23"/>
    <p:sldId id="352" r:id="rId24"/>
    <p:sldId id="589" r:id="rId25"/>
    <p:sldId id="277" r:id="rId26"/>
    <p:sldId id="343" r:id="rId27"/>
    <p:sldId id="344" r:id="rId28"/>
    <p:sldId id="345" r:id="rId29"/>
    <p:sldId id="346" r:id="rId30"/>
    <p:sldId id="347" r:id="rId31"/>
    <p:sldId id="36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406" r:id="rId40"/>
    <p:sldId id="300" r:id="rId41"/>
    <p:sldId id="407" r:id="rId42"/>
    <p:sldId id="301" r:id="rId43"/>
    <p:sldId id="408" r:id="rId44"/>
    <p:sldId id="302" r:id="rId45"/>
    <p:sldId id="303" r:id="rId46"/>
    <p:sldId id="591" r:id="rId47"/>
    <p:sldId id="304" r:id="rId48"/>
    <p:sldId id="590" r:id="rId49"/>
    <p:sldId id="47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425" r:id="rId73"/>
    <p:sldId id="426" r:id="rId74"/>
    <p:sldId id="427" r:id="rId75"/>
    <p:sldId id="428" r:id="rId76"/>
    <p:sldId id="478" r:id="rId77"/>
    <p:sldId id="480" r:id="rId78"/>
    <p:sldId id="481" r:id="rId79"/>
    <p:sldId id="482" r:id="rId80"/>
    <p:sldId id="483" r:id="rId81"/>
    <p:sldId id="484" r:id="rId82"/>
    <p:sldId id="485" r:id="rId83"/>
    <p:sldId id="486" r:id="rId84"/>
    <p:sldId id="487" r:id="rId85"/>
    <p:sldId id="488" r:id="rId86"/>
    <p:sldId id="489" r:id="rId87"/>
    <p:sldId id="490" r:id="rId88"/>
    <p:sldId id="491" r:id="rId89"/>
    <p:sldId id="492" r:id="rId90"/>
    <p:sldId id="493" r:id="rId91"/>
    <p:sldId id="494" r:id="rId92"/>
    <p:sldId id="495" r:id="rId93"/>
    <p:sldId id="496" r:id="rId94"/>
    <p:sldId id="497" r:id="rId95"/>
    <p:sldId id="498" r:id="rId96"/>
    <p:sldId id="499" r:id="rId97"/>
    <p:sldId id="500" r:id="rId98"/>
    <p:sldId id="501" r:id="rId99"/>
    <p:sldId id="502" r:id="rId100"/>
    <p:sldId id="503" r:id="rId101"/>
    <p:sldId id="504" r:id="rId102"/>
    <p:sldId id="505" r:id="rId103"/>
    <p:sldId id="506" r:id="rId104"/>
    <p:sldId id="507" r:id="rId105"/>
    <p:sldId id="508" r:id="rId106"/>
    <p:sldId id="509" r:id="rId107"/>
    <p:sldId id="510" r:id="rId108"/>
    <p:sldId id="511" r:id="rId109"/>
    <p:sldId id="512" r:id="rId110"/>
    <p:sldId id="513" r:id="rId111"/>
    <p:sldId id="514" r:id="rId112"/>
    <p:sldId id="515" r:id="rId113"/>
    <p:sldId id="516" r:id="rId114"/>
    <p:sldId id="517" r:id="rId115"/>
    <p:sldId id="518" r:id="rId116"/>
    <p:sldId id="519" r:id="rId117"/>
    <p:sldId id="520" r:id="rId118"/>
    <p:sldId id="521" r:id="rId119"/>
    <p:sldId id="522" r:id="rId120"/>
    <p:sldId id="523" r:id="rId121"/>
    <p:sldId id="524" r:id="rId122"/>
    <p:sldId id="525" r:id="rId123"/>
    <p:sldId id="526" r:id="rId124"/>
    <p:sldId id="527" r:id="rId125"/>
    <p:sldId id="528" r:id="rId126"/>
    <p:sldId id="529" r:id="rId127"/>
    <p:sldId id="530" r:id="rId128"/>
    <p:sldId id="531" r:id="rId129"/>
    <p:sldId id="532" r:id="rId130"/>
    <p:sldId id="533" r:id="rId131"/>
    <p:sldId id="534" r:id="rId132"/>
    <p:sldId id="535" r:id="rId133"/>
    <p:sldId id="536" r:id="rId134"/>
    <p:sldId id="537" r:id="rId135"/>
    <p:sldId id="538" r:id="rId136"/>
    <p:sldId id="539" r:id="rId137"/>
    <p:sldId id="540" r:id="rId138"/>
    <p:sldId id="541" r:id="rId139"/>
    <p:sldId id="542" r:id="rId140"/>
    <p:sldId id="543" r:id="rId141"/>
    <p:sldId id="544" r:id="rId142"/>
    <p:sldId id="545" r:id="rId143"/>
    <p:sldId id="546" r:id="rId144"/>
    <p:sldId id="547" r:id="rId145"/>
    <p:sldId id="548" r:id="rId146"/>
    <p:sldId id="549" r:id="rId147"/>
    <p:sldId id="550" r:id="rId148"/>
    <p:sldId id="551" r:id="rId149"/>
    <p:sldId id="552" r:id="rId150"/>
    <p:sldId id="553" r:id="rId151"/>
    <p:sldId id="554" r:id="rId152"/>
    <p:sldId id="555" r:id="rId153"/>
    <p:sldId id="556" r:id="rId154"/>
    <p:sldId id="557" r:id="rId155"/>
    <p:sldId id="558" r:id="rId156"/>
    <p:sldId id="559" r:id="rId157"/>
    <p:sldId id="560" r:id="rId158"/>
    <p:sldId id="561" r:id="rId159"/>
    <p:sldId id="562" r:id="rId160"/>
    <p:sldId id="563" r:id="rId161"/>
    <p:sldId id="564" r:id="rId162"/>
    <p:sldId id="565" r:id="rId163"/>
    <p:sldId id="566" r:id="rId164"/>
    <p:sldId id="567" r:id="rId165"/>
    <p:sldId id="568" r:id="rId166"/>
    <p:sldId id="569" r:id="rId167"/>
    <p:sldId id="570" r:id="rId168"/>
    <p:sldId id="571" r:id="rId169"/>
    <p:sldId id="572" r:id="rId170"/>
    <p:sldId id="573" r:id="rId171"/>
    <p:sldId id="574" r:id="rId172"/>
    <p:sldId id="575" r:id="rId173"/>
    <p:sldId id="576" r:id="rId174"/>
    <p:sldId id="577" r:id="rId175"/>
    <p:sldId id="578" r:id="rId176"/>
    <p:sldId id="579" r:id="rId177"/>
    <p:sldId id="593" r:id="rId178"/>
    <p:sldId id="580" r:id="rId179"/>
    <p:sldId id="581" r:id="rId180"/>
    <p:sldId id="582" r:id="rId181"/>
    <p:sldId id="583" r:id="rId182"/>
    <p:sldId id="584" r:id="rId183"/>
    <p:sldId id="585" r:id="rId184"/>
    <p:sldId id="586" r:id="rId185"/>
    <p:sldId id="447" r:id="rId186"/>
    <p:sldId id="448" r:id="rId187"/>
    <p:sldId id="449" r:id="rId188"/>
    <p:sldId id="450" r:id="rId189"/>
    <p:sldId id="451" r:id="rId190"/>
    <p:sldId id="452" r:id="rId191"/>
    <p:sldId id="453" r:id="rId192"/>
    <p:sldId id="454" r:id="rId193"/>
    <p:sldId id="455" r:id="rId194"/>
    <p:sldId id="456" r:id="rId195"/>
    <p:sldId id="457" r:id="rId196"/>
    <p:sldId id="458" r:id="rId197"/>
    <p:sldId id="373" r:id="rId198"/>
    <p:sldId id="374" r:id="rId199"/>
    <p:sldId id="375" r:id="rId200"/>
    <p:sldId id="376" r:id="rId201"/>
    <p:sldId id="377" r:id="rId202"/>
    <p:sldId id="378" r:id="rId203"/>
    <p:sldId id="379" r:id="rId204"/>
    <p:sldId id="380" r:id="rId205"/>
    <p:sldId id="409" r:id="rId206"/>
    <p:sldId id="594" r:id="rId207"/>
    <p:sldId id="460" r:id="rId208"/>
    <p:sldId id="461" r:id="rId209"/>
    <p:sldId id="462" r:id="rId210"/>
    <p:sldId id="463" r:id="rId211"/>
    <p:sldId id="464" r:id="rId212"/>
    <p:sldId id="597" r:id="rId213"/>
    <p:sldId id="587" r:id="rId214"/>
    <p:sldId id="588" r:id="rId2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notesMaster" Target="notesMasters/notesMaster1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theme" Target="theme/theme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F7B36-B639-4671-8621-313E88528346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A17D2-CCFD-479F-B456-6EDE247288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0771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6ADD-5B17-42A0-B6B3-44857E5F1BB5}" type="slidenum">
              <a:rPr lang="hu-HU" smtClean="0"/>
              <a:pPr/>
              <a:t>84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4495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602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3125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050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142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8131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839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9023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2532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930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4796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6349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A654-C13E-4E6F-972F-6D7D8740CE9A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F096-6AEA-4F0E-B3C9-F2DB8318651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410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kumentum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A világegyetem </a:t>
            </a:r>
            <a:r>
              <a:rPr lang="hu-HU" sz="5400" b="1" dirty="0" smtClean="0">
                <a:solidFill>
                  <a:schemeClr val="bg1"/>
                </a:solidFill>
              </a:rPr>
              <a:t/>
            </a:r>
            <a:br>
              <a:rPr lang="hu-HU" sz="5400" b="1" dirty="0" smtClean="0">
                <a:solidFill>
                  <a:schemeClr val="bg1"/>
                </a:solidFill>
              </a:rPr>
            </a:br>
            <a:r>
              <a:rPr lang="hu-HU" sz="5400" b="1" dirty="0" smtClean="0">
                <a:solidFill>
                  <a:schemeClr val="bg1"/>
                </a:solidFill>
              </a:rPr>
              <a:t>és </a:t>
            </a:r>
            <a:r>
              <a:rPr lang="hu-HU" sz="5400" b="1" dirty="0" smtClean="0">
                <a:solidFill>
                  <a:schemeClr val="bg1"/>
                </a:solidFill>
              </a:rPr>
              <a:t>a titkos tanítások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188640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MÚLAPRAKRITI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Szó szerint „Az anyag gyökere.” A </a:t>
            </a:r>
            <a:r>
              <a:rPr lang="hu-HU" b="1" dirty="0" err="1">
                <a:solidFill>
                  <a:schemeClr val="bg1"/>
                </a:solidFill>
              </a:rPr>
              <a:t>múlaprakriti</a:t>
            </a:r>
            <a:r>
              <a:rPr lang="hu-HU" b="1" dirty="0">
                <a:solidFill>
                  <a:schemeClr val="bg1"/>
                </a:solidFill>
              </a:rPr>
              <a:t> természetének megértéséhez szükséges, hogy az elmét megszabadítsuk attól az általánosan népszerű felfogástól, hogy a fizikai anyag sűrű részecskék tömegét jelenti. Az újabb tudományos elmélet ama szemlélet felé hajlik, hogy az anyagot energiaörvényeknek tekintse. Ez a felfogás világosabb lesz, ha emlékezetünkbe idézzük, hogy bármely látszólag szilárd tárgy rezgő atomokból van. Ezeket az atomokat még kisebb, elektronoknak nevezett részecskékre lehet bontani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és </a:t>
            </a:r>
            <a:r>
              <a:rPr lang="hu-HU" b="1" dirty="0">
                <a:solidFill>
                  <a:schemeClr val="bg1"/>
                </a:solidFill>
              </a:rPr>
              <a:t>az elektron maga a tudomány szerint sem más, mint energiaörvény.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örvényből értelemszerűen következik valamilyen ellenálló fal.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Erre </a:t>
            </a:r>
            <a:r>
              <a:rPr lang="hu-HU" b="1" dirty="0">
                <a:solidFill>
                  <a:schemeClr val="bg1"/>
                </a:solidFill>
              </a:rPr>
              <a:t>az ellenálló falra alkalmazzák a </a:t>
            </a:r>
            <a:r>
              <a:rPr lang="hu-HU" b="1" dirty="0" err="1">
                <a:solidFill>
                  <a:schemeClr val="bg1"/>
                </a:solidFill>
              </a:rPr>
              <a:t>múlaprakriti</a:t>
            </a:r>
            <a:r>
              <a:rPr lang="hu-HU" b="1" dirty="0">
                <a:solidFill>
                  <a:schemeClr val="bg1"/>
                </a:solidFill>
              </a:rPr>
              <a:t> kifejezést.</a:t>
            </a:r>
          </a:p>
          <a:p>
            <a:r>
              <a:rPr lang="hu-HU" b="1" dirty="0">
                <a:solidFill>
                  <a:schemeClr val="bg1"/>
                </a:solidFill>
              </a:rPr>
              <a:t>Feltételezhetjük, hogy a világegyetem megjelenése előtt ez az elsődleges anyag töltötte be az egész teret. Isten az anyag ezen egyetemes tengerébe árasztja ki </a:t>
            </a:r>
            <a:r>
              <a:rPr lang="hu-HU" b="1" dirty="0" smtClean="0">
                <a:solidFill>
                  <a:schemeClr val="bg1"/>
                </a:solidFill>
              </a:rPr>
              <a:t>életét </a:t>
            </a:r>
            <a:r>
              <a:rPr lang="hu-HU" b="1" dirty="0">
                <a:solidFill>
                  <a:schemeClr val="bg1"/>
                </a:solidFill>
              </a:rPr>
              <a:t>és megalakulnak az atomok, amelyek ezt követően csoportosulnak egymással, hogy létrehozzák a látható világegyetemet.</a:t>
            </a:r>
          </a:p>
          <a:p>
            <a:r>
              <a:rPr lang="hu-HU" b="1" dirty="0">
                <a:solidFill>
                  <a:schemeClr val="bg1"/>
                </a:solidFill>
              </a:rPr>
              <a:t>Ennélfogva láthatjuk, hogy amit mi általában anyagnak, nevezetesen a fizikai világ ismert szilárd, folyékony és gáznemű anyagának nevezünk, a valóságban csak lyukak az anyagnak ebben a gyökerében, csupán üregek ott, ahol az a gyökér-anyag nincs. </a:t>
            </a:r>
            <a:r>
              <a:rPr lang="hu-HU" b="1" dirty="0" err="1">
                <a:solidFill>
                  <a:schemeClr val="bg1"/>
                </a:solidFill>
              </a:rPr>
              <a:t>Múlaprakriti</a:t>
            </a:r>
            <a:r>
              <a:rPr lang="hu-HU" b="1" dirty="0">
                <a:solidFill>
                  <a:schemeClr val="bg1"/>
                </a:solidFill>
              </a:rPr>
              <a:t> az a befogadó közeg, amely ezen atomokat a helyükön tartja.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Metafizikai </a:t>
            </a:r>
            <a:r>
              <a:rPr lang="hu-HU" b="1" dirty="0">
                <a:solidFill>
                  <a:schemeClr val="bg1"/>
                </a:solidFill>
              </a:rPr>
              <a:t>szempontból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múlaprakriti</a:t>
            </a:r>
            <a:r>
              <a:rPr lang="hu-HU" b="1" dirty="0">
                <a:solidFill>
                  <a:schemeClr val="bg1"/>
                </a:solidFill>
              </a:rPr>
              <a:t>, a megnyilvánulás alapját képező fogalom lenne az Abszolútum korlátozásában.</a:t>
            </a:r>
          </a:p>
          <a:p>
            <a:r>
              <a:rPr lang="hu-HU" b="1" dirty="0">
                <a:solidFill>
                  <a:schemeClr val="bg1"/>
                </a:solidFill>
              </a:rPr>
              <a:t>Amennyiben a </a:t>
            </a:r>
            <a:r>
              <a:rPr lang="hu-HU" b="1" dirty="0" err="1">
                <a:solidFill>
                  <a:schemeClr val="bg1"/>
                </a:solidFill>
              </a:rPr>
              <a:t>múlaprakriti</a:t>
            </a:r>
            <a:r>
              <a:rPr lang="hu-HU" b="1" dirty="0">
                <a:solidFill>
                  <a:schemeClr val="bg1"/>
                </a:solidFill>
              </a:rPr>
              <a:t> e bonyolult fogalmát fel akarjuk fogni, erőfeszítést kell tennünk, hogy megértsük: fizikai világunk tömör tárgyai csak érzékeink természete miatt keltik a szilárdság látszatát.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029421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214290"/>
            <a:ext cx="8643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err="1" smtClean="0"/>
              <a:t>Yogácháryak</a:t>
            </a:r>
            <a:r>
              <a:rPr lang="hu-HU" b="1" dirty="0" smtClean="0"/>
              <a:t> szerint ezen a síkon csak </a:t>
            </a:r>
            <a:r>
              <a:rPr lang="hu-HU" b="1" dirty="0" err="1" smtClean="0"/>
              <a:t>Samvritisatya</a:t>
            </a:r>
            <a:r>
              <a:rPr lang="hu-HU" b="1" dirty="0" smtClean="0"/>
              <a:t>, vagyis a relatív igazság létezik, </a:t>
            </a:r>
          </a:p>
          <a:p>
            <a:r>
              <a:rPr lang="hu-HU" b="1" dirty="0" smtClean="0"/>
              <a:t>míg a </a:t>
            </a:r>
            <a:r>
              <a:rPr lang="hu-HU" b="1" dirty="0" err="1" smtClean="0"/>
              <a:t>Madhyamikak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</a:t>
            </a:r>
            <a:r>
              <a:rPr lang="hu-HU" b="1" dirty="0" err="1" smtClean="0"/>
              <a:t>Paramárthasatya</a:t>
            </a:r>
            <a:r>
              <a:rPr lang="hu-HU" b="1" dirty="0" smtClean="0"/>
              <a:t>, az Abszolút Igazság létezését tanítják.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szerzeteseknek el kell érniük a </a:t>
            </a:r>
            <a:r>
              <a:rPr lang="hu-HU" b="1" dirty="0" err="1" smtClean="0">
                <a:solidFill>
                  <a:schemeClr val="bg1"/>
                </a:solidFill>
              </a:rPr>
              <a:t>Paranirvánát</a:t>
            </a:r>
            <a:r>
              <a:rPr lang="hu-HU" b="1" dirty="0" smtClean="0">
                <a:solidFill>
                  <a:schemeClr val="bg1"/>
                </a:solidFill>
              </a:rPr>
              <a:t> és el kell kerülniük a </a:t>
            </a:r>
            <a:r>
              <a:rPr lang="hu-HU" b="1" dirty="0" err="1" smtClean="0">
                <a:solidFill>
                  <a:schemeClr val="bg1"/>
                </a:solidFill>
              </a:rPr>
              <a:t>Parikalpitát</a:t>
            </a:r>
            <a:r>
              <a:rPr lang="hu-HU" b="1" dirty="0" smtClean="0">
                <a:solidFill>
                  <a:schemeClr val="bg1"/>
                </a:solidFill>
              </a:rPr>
              <a:t> és a   </a:t>
            </a:r>
            <a:r>
              <a:rPr lang="hu-HU" b="1" dirty="0" err="1" smtClean="0">
                <a:solidFill>
                  <a:schemeClr val="bg1"/>
                </a:solidFill>
              </a:rPr>
              <a:t>Paratantrát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u="sng" baseline="30000" dirty="0" smtClean="0">
              <a:solidFill>
                <a:schemeClr val="bg1"/>
              </a:solidFill>
            </a:endParaRPr>
          </a:p>
          <a:p>
            <a:endParaRPr lang="hu-HU" b="1" u="sng" baseline="300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Parikalpita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(tibeti nyelven Kun - tag)</a:t>
            </a:r>
            <a:r>
              <a:rPr lang="hu-HU" b="1" i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azok tévedése, akik képtelenek felismerni minden ürességét és illuzórikus természetét, akik olyan valami létezésében hisznek, ami nincs, például a Nem - Én. </a:t>
            </a:r>
          </a:p>
          <a:p>
            <a:r>
              <a:rPr lang="hu-HU" b="1" dirty="0" err="1" smtClean="0">
                <a:solidFill>
                  <a:schemeClr val="bg1"/>
                </a:solidFill>
              </a:rPr>
              <a:t>Paratantra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pedig az, ami csak egy függő vagy okozati kapcsolaton keresztül létezik,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és aminek el kell tűnnie, amint eltávolítják az okot, amelyből származik.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ezoterikus filozófia kimondja, hogy </a:t>
            </a:r>
            <a:r>
              <a:rPr lang="hu-HU" b="1" dirty="0" smtClean="0">
                <a:solidFill>
                  <a:schemeClr val="bg1"/>
                </a:solidFill>
              </a:rPr>
              <a:t>minden él és tudatos, </a:t>
            </a:r>
            <a:r>
              <a:rPr lang="hu-HU" b="1" dirty="0" smtClean="0"/>
              <a:t>de nem minden élet és tudat hasonlít az emberi vagy akár az állati létezésre.</a:t>
            </a:r>
            <a:r>
              <a:rPr lang="hu-HU" dirty="0" smtClean="0"/>
              <a:t> </a:t>
            </a:r>
          </a:p>
          <a:p>
            <a:endParaRPr lang="hu-HU" sz="1200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Az élet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 létezés egyetlen formáj</a:t>
            </a:r>
            <a:r>
              <a:rPr lang="hu-HU" dirty="0" smtClean="0">
                <a:solidFill>
                  <a:schemeClr val="bg1"/>
                </a:solidFill>
              </a:rPr>
              <a:t>a, </a:t>
            </a:r>
            <a:r>
              <a:rPr lang="hu-HU" b="1" dirty="0" smtClean="0"/>
              <a:t>amely az úgynevezett anyagban megnyilvánul, </a:t>
            </a:r>
          </a:p>
          <a:p>
            <a:r>
              <a:rPr lang="hu-HU" b="1" dirty="0" smtClean="0"/>
              <a:t>vagy</a:t>
            </a:r>
            <a:r>
              <a:rPr lang="hu-HU" dirty="0" smtClean="0"/>
              <a:t> </a:t>
            </a:r>
            <a:r>
              <a:rPr lang="hu-HU" b="1" dirty="0" smtClean="0"/>
              <a:t>amit helytelenül szétválasztunk, és </a:t>
            </a:r>
            <a:r>
              <a:rPr lang="hu-HU" b="1" dirty="0" smtClean="0">
                <a:solidFill>
                  <a:schemeClr val="bg1"/>
                </a:solidFill>
              </a:rPr>
              <a:t>az emberben szellemnek, léleknek és anyagnak nevezünk.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Az anyag a lélek megnyilvánulásának eszköze a létezés e síkján, és a lélek a szellem megnyilvánulásának eszköze egy magasabb síkon. </a:t>
            </a:r>
          </a:p>
          <a:p>
            <a:endParaRPr lang="hu-HU" sz="1200" b="1" dirty="0" smtClean="0"/>
          </a:p>
          <a:p>
            <a:r>
              <a:rPr lang="hu-HU" b="1" dirty="0" smtClean="0"/>
              <a:t>Az Élet foglalja egységbe ezt a háromságot.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464103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500042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</a:rPr>
              <a:t>Paramárthasatya</a:t>
            </a:r>
            <a:r>
              <a:rPr lang="hu-HU" sz="2400" b="1" dirty="0" smtClean="0">
                <a:solidFill>
                  <a:schemeClr val="bg1"/>
                </a:solidFill>
              </a:rPr>
              <a:t> értelmezése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Paramárthasatya</a:t>
            </a:r>
            <a:r>
              <a:rPr lang="hu-HU" b="1" dirty="0" smtClean="0">
                <a:solidFill>
                  <a:schemeClr val="bg1"/>
                </a:solidFill>
              </a:rPr>
              <a:t> az öntudat, </a:t>
            </a:r>
            <a:r>
              <a:rPr lang="hu-HU" b="1" dirty="0" err="1" smtClean="0">
                <a:solidFill>
                  <a:schemeClr val="bg1"/>
                </a:solidFill>
              </a:rPr>
              <a:t>Svasamvedaná</a:t>
            </a:r>
            <a:r>
              <a:rPr lang="hu-HU" b="1" dirty="0" smtClean="0">
                <a:solidFill>
                  <a:schemeClr val="bg1"/>
                </a:solidFill>
              </a:rPr>
              <a:t>, vagyis az önmagát elemző visszatükröződés 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parama</a:t>
            </a:r>
            <a:r>
              <a:rPr lang="hu-HU" b="1" dirty="0" smtClean="0"/>
              <a:t>, minden felett és </a:t>
            </a:r>
            <a:r>
              <a:rPr lang="hu-HU" b="1" dirty="0" err="1" smtClean="0"/>
              <a:t>artha</a:t>
            </a:r>
            <a:r>
              <a:rPr lang="hu-HU" b="1" dirty="0" smtClean="0"/>
              <a:t>, megértés szavakból keletkezett. A </a:t>
            </a:r>
            <a:r>
              <a:rPr lang="hu-HU" b="1" dirty="0" err="1" smtClean="0"/>
              <a:t>Satya</a:t>
            </a:r>
            <a:r>
              <a:rPr lang="hu-HU" b="1" dirty="0" smtClean="0"/>
              <a:t> jelentése az abszolút igaz létezés, vagy esse. Tibeti nyelven </a:t>
            </a:r>
            <a:r>
              <a:rPr lang="hu-HU" b="1" dirty="0" err="1" smtClean="0"/>
              <a:t>Paramárthasatya</a:t>
            </a:r>
            <a:r>
              <a:rPr lang="hu-HU" b="1" dirty="0" smtClean="0"/>
              <a:t> </a:t>
            </a:r>
            <a:r>
              <a:rPr lang="hu-HU" b="1" dirty="0" err="1" smtClean="0"/>
              <a:t>Dondampaidempa</a:t>
            </a:r>
            <a:r>
              <a:rPr lang="hu-HU" b="1" dirty="0" smtClean="0"/>
              <a:t>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abszolút valóságnak ellentéte  a  </a:t>
            </a:r>
            <a:r>
              <a:rPr lang="hu-HU" b="1" dirty="0" err="1" smtClean="0">
                <a:solidFill>
                  <a:schemeClr val="bg1"/>
                </a:solidFill>
              </a:rPr>
              <a:t>Samvritisatya</a:t>
            </a:r>
            <a:r>
              <a:rPr lang="hu-HU" b="1" dirty="0" smtClean="0">
                <a:solidFill>
                  <a:schemeClr val="bg1"/>
                </a:solidFill>
              </a:rPr>
              <a:t>, 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relatív igazság - ami a </a:t>
            </a:r>
            <a:r>
              <a:rPr lang="hu-HU" b="1" dirty="0" err="1" smtClean="0">
                <a:solidFill>
                  <a:schemeClr val="bg1"/>
                </a:solidFill>
              </a:rPr>
              <a:t>Samvriti</a:t>
            </a:r>
            <a:r>
              <a:rPr lang="hu-HU" b="1" dirty="0" smtClean="0">
                <a:solidFill>
                  <a:schemeClr val="bg1"/>
                </a:solidFill>
              </a:rPr>
              <a:t> - hamis felfogás, és a káprázat, </a:t>
            </a:r>
            <a:r>
              <a:rPr lang="hu-HU" b="1" dirty="0" err="1" smtClean="0">
                <a:solidFill>
                  <a:schemeClr val="bg1"/>
                </a:solidFill>
              </a:rPr>
              <a:t>Máyá</a:t>
            </a:r>
            <a:r>
              <a:rPr lang="hu-HU" b="1" dirty="0" smtClean="0">
                <a:solidFill>
                  <a:schemeClr val="bg1"/>
                </a:solidFill>
              </a:rPr>
              <a:t> eredete.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Tibeti nyelven ez </a:t>
            </a:r>
            <a:r>
              <a:rPr lang="hu-HU" b="1" dirty="0" err="1" smtClean="0"/>
              <a:t>Kundzabchidenpa</a:t>
            </a:r>
            <a:r>
              <a:rPr lang="hu-HU" b="1" dirty="0" smtClean="0"/>
              <a:t>, a káprázatot teremtő látszat.</a:t>
            </a:r>
            <a:endParaRPr lang="hu-H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6717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214290"/>
            <a:ext cx="8572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 smtClean="0">
                <a:solidFill>
                  <a:schemeClr val="bg1"/>
                </a:solidFill>
              </a:rPr>
              <a:t>ezoterikus  buddhisták szerint az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Alaya</a:t>
            </a:r>
            <a:r>
              <a:rPr lang="hu-HU" b="1" dirty="0" smtClean="0">
                <a:solidFill>
                  <a:schemeClr val="bg1"/>
                </a:solidFill>
              </a:rPr>
              <a:t> kettős, sőt hármas jelentéssel rendelkezik.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Maháyána</a:t>
            </a:r>
            <a:r>
              <a:rPr lang="hu-HU" b="1" dirty="0" smtClean="0"/>
              <a:t> iskola </a:t>
            </a:r>
            <a:r>
              <a:rPr lang="hu-HU" b="1" dirty="0" err="1" smtClean="0">
                <a:solidFill>
                  <a:schemeClr val="bg1"/>
                </a:solidFill>
              </a:rPr>
              <a:t>Yogáchárya</a:t>
            </a:r>
            <a:r>
              <a:rPr lang="hu-HU" b="1" dirty="0" smtClean="0">
                <a:solidFill>
                  <a:schemeClr val="bg1"/>
                </a:solidFill>
              </a:rPr>
              <a:t> rendszerében </a:t>
            </a:r>
            <a:r>
              <a:rPr lang="hu-HU" b="1" dirty="0" err="1" smtClean="0">
                <a:solidFill>
                  <a:schemeClr val="bg1"/>
                </a:solidFill>
              </a:rPr>
              <a:t>Álaya</a:t>
            </a:r>
            <a:r>
              <a:rPr lang="hu-HU" b="1" dirty="0" smtClean="0">
                <a:solidFill>
                  <a:schemeClr val="bg1"/>
                </a:solidFill>
              </a:rPr>
              <a:t> mind az Egyetemes Lélek, </a:t>
            </a:r>
            <a:r>
              <a:rPr lang="hu-HU" b="1" dirty="0" err="1" smtClean="0">
                <a:solidFill>
                  <a:schemeClr val="bg1"/>
                </a:solidFill>
              </a:rPr>
              <a:t>Anima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Mundi</a:t>
            </a:r>
            <a:r>
              <a:rPr lang="hu-HU" b="1" dirty="0" smtClean="0">
                <a:solidFill>
                  <a:schemeClr val="bg1"/>
                </a:solidFill>
              </a:rPr>
              <a:t>, mind pedig egy fejlett </a:t>
            </a:r>
            <a:r>
              <a:rPr lang="hu-HU" b="1" dirty="0" err="1" smtClean="0">
                <a:solidFill>
                  <a:schemeClr val="bg1"/>
                </a:solidFill>
              </a:rPr>
              <a:t>adeptus</a:t>
            </a:r>
            <a:r>
              <a:rPr lang="hu-HU" b="1" dirty="0" smtClean="0">
                <a:solidFill>
                  <a:schemeClr val="bg1"/>
                </a:solidFill>
              </a:rPr>
              <a:t> Énje.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Egyik értelemben </a:t>
            </a:r>
            <a:r>
              <a:rPr lang="hu-HU" b="1" dirty="0" err="1" smtClean="0">
                <a:solidFill>
                  <a:schemeClr val="bg1"/>
                </a:solidFill>
              </a:rPr>
              <a:t>Pradhána</a:t>
            </a:r>
            <a:r>
              <a:rPr lang="hu-HU" b="1" dirty="0" smtClean="0">
                <a:solidFill>
                  <a:schemeClr val="bg1"/>
                </a:solidFill>
              </a:rPr>
              <a:t>, a ki - nem - fejtett ok, a finom </a:t>
            </a:r>
            <a:r>
              <a:rPr lang="hu-HU" b="1" dirty="0" err="1" smtClean="0">
                <a:solidFill>
                  <a:schemeClr val="bg1"/>
                </a:solidFill>
              </a:rPr>
              <a:t>Prakriti</a:t>
            </a:r>
            <a:r>
              <a:rPr lang="hu-HU" b="1" dirty="0" smtClean="0">
                <a:solidFill>
                  <a:schemeClr val="bg1"/>
                </a:solidFill>
              </a:rPr>
              <a:t>, ugyanis az, ami örökkévaló, és ami egyszersmind van, és (ami) nincs, ami csupán folyamat.</a:t>
            </a:r>
          </a:p>
          <a:p>
            <a:r>
              <a:rPr lang="hu-HU" b="1" dirty="0" smtClean="0"/>
              <a:t>Az elválasztatlan ok, ami egységes, egyaránt ok és okozat, amelyet azok, akik járatosak az alapokban, </a:t>
            </a:r>
            <a:r>
              <a:rPr lang="hu-HU" b="1" dirty="0" err="1" smtClean="0"/>
              <a:t>Pradhánanak</a:t>
            </a:r>
            <a:r>
              <a:rPr lang="hu-HU" b="1" dirty="0" smtClean="0"/>
              <a:t> és </a:t>
            </a:r>
            <a:r>
              <a:rPr lang="hu-HU" b="1" dirty="0" err="1" smtClean="0"/>
              <a:t>Prakritinek</a:t>
            </a:r>
            <a:r>
              <a:rPr lang="hu-HU" b="1" dirty="0" smtClean="0"/>
              <a:t>, a fel nem ismerhető </a:t>
            </a:r>
            <a:r>
              <a:rPr lang="hu-HU" b="1" dirty="0" err="1" smtClean="0"/>
              <a:t>Brahmanak</a:t>
            </a:r>
            <a:r>
              <a:rPr lang="hu-HU" b="1" dirty="0" smtClean="0"/>
              <a:t> neveznek. aki mindenek előtt volt.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Brahma nem maga teremt, hanem különböző aspektusokban mutatkozik meg, ezek egyike </a:t>
            </a:r>
            <a:r>
              <a:rPr lang="hu-HU" b="1" dirty="0" err="1" smtClean="0">
                <a:solidFill>
                  <a:schemeClr val="bg1"/>
                </a:solidFill>
              </a:rPr>
              <a:t>Prakriti</a:t>
            </a:r>
            <a:r>
              <a:rPr lang="hu-HU" b="1" dirty="0" smtClean="0">
                <a:solidFill>
                  <a:schemeClr val="bg1"/>
                </a:solidFill>
              </a:rPr>
              <a:t>, ami </a:t>
            </a:r>
            <a:r>
              <a:rPr lang="hu-HU" b="1" dirty="0" err="1" smtClean="0">
                <a:solidFill>
                  <a:schemeClr val="bg1"/>
                </a:solidFill>
              </a:rPr>
              <a:t>Pradhána</a:t>
            </a:r>
            <a:r>
              <a:rPr lang="hu-HU" b="1" dirty="0" smtClean="0">
                <a:solidFill>
                  <a:schemeClr val="bg1"/>
                </a:solidFill>
              </a:rPr>
              <a:t> egyik aspektusa.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Prakriti</a:t>
            </a:r>
            <a:r>
              <a:rPr lang="hu-HU" b="1" dirty="0" smtClean="0">
                <a:solidFill>
                  <a:schemeClr val="bg1"/>
                </a:solidFill>
              </a:rPr>
              <a:t> helyett az </a:t>
            </a:r>
            <a:r>
              <a:rPr lang="hu-HU" b="1" dirty="0" err="1" smtClean="0">
                <a:solidFill>
                  <a:schemeClr val="bg1"/>
                </a:solidFill>
              </a:rPr>
              <a:t>Álaya</a:t>
            </a:r>
            <a:r>
              <a:rPr lang="hu-HU" b="1" dirty="0" smtClean="0">
                <a:solidFill>
                  <a:schemeClr val="bg1"/>
                </a:solidFill>
              </a:rPr>
              <a:t> megfelelőbb fogalom lenne, </a:t>
            </a:r>
            <a:r>
              <a:rPr lang="hu-HU" b="1" dirty="0" smtClean="0"/>
              <a:t>mert a </a:t>
            </a:r>
            <a:r>
              <a:rPr lang="hu-HU" b="1" dirty="0" err="1" smtClean="0"/>
              <a:t>Prakriti</a:t>
            </a:r>
            <a:r>
              <a:rPr lang="hu-HU" b="1" dirty="0" smtClean="0"/>
              <a:t> nem a megismerhetetlen Brahma.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Platón Világ - Értelme, a </a:t>
            </a:r>
            <a:r>
              <a:rPr lang="hu-HU" b="1" dirty="0" err="1" smtClean="0">
                <a:solidFill>
                  <a:schemeClr val="bg1"/>
                </a:solidFill>
              </a:rPr>
              <a:t>Nous</a:t>
            </a:r>
            <a:r>
              <a:rPr lang="hu-HU" b="1" dirty="0" smtClean="0">
                <a:solidFill>
                  <a:schemeClr val="bg1"/>
                </a:solidFill>
              </a:rPr>
              <a:t> teljesen el van választva és mentes  az anyagtól és céltudatosan cselekszik.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 Ezt a fogalmat Egy Életnek vagy </a:t>
            </a:r>
            <a:r>
              <a:rPr lang="hu-HU" b="1" dirty="0" err="1" smtClean="0">
                <a:solidFill>
                  <a:schemeClr val="bg1"/>
                </a:solidFill>
              </a:rPr>
              <a:t>Jívátmának</a:t>
            </a:r>
            <a:r>
              <a:rPr lang="hu-HU" b="1" dirty="0" smtClean="0">
                <a:solidFill>
                  <a:schemeClr val="bg1"/>
                </a:solidFill>
              </a:rPr>
              <a:t> nevezték Indiában az i. e. 500-as években.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 a felfogás Hegel és a német </a:t>
            </a:r>
            <a:r>
              <a:rPr lang="hu-HU" b="1" dirty="0" err="1" smtClean="0"/>
              <a:t>trancendentalisták</a:t>
            </a:r>
            <a:r>
              <a:rPr lang="hu-HU" b="1" dirty="0" smtClean="0"/>
              <a:t> Legmagasabb Szelleméhez vezet.</a:t>
            </a:r>
          </a:p>
          <a:p>
            <a:r>
              <a:rPr lang="hu-HU" b="1" dirty="0" smtClean="0"/>
              <a:t>Hegel szerint az Öntudatlan sohasem vállalta volna az univerzum kifejlesztésének  feladatát, ha nem remélte volna, hogy ezáltal tiszta Öntudatra tesz szert. </a:t>
            </a:r>
          </a:p>
        </p:txBody>
      </p:sp>
    </p:spTree>
    <p:extLst>
      <p:ext uri="{BB962C8B-B14F-4D97-AF65-F5344CB8AC3E}">
        <p14:creationId xmlns="" xmlns:p14="http://schemas.microsoft.com/office/powerpoint/2010/main" val="26370731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715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Hegel amikor Öntudatlannak minősíti a Szellemet, akkor a Szellem kifejezéshez nem a megszokott jelentést kapcsol. </a:t>
            </a:r>
          </a:p>
          <a:p>
            <a:endParaRPr lang="hu-HU" sz="1200" b="1" dirty="0" smtClean="0"/>
          </a:p>
          <a:p>
            <a:r>
              <a:rPr lang="hu-HU" b="1" dirty="0" smtClean="0"/>
              <a:t>Ezt a fogalmat jobb híján egy mély misztérium szimbólumaként használja.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Azt mondja, a jelenségek mögött rejlő Abszolút Öntudat, amelyet csak a személyiség minden elemének hiányában neveznek öntudatlanságnak, túlhaladja az ember felfogóképességét.</a:t>
            </a:r>
            <a:r>
              <a:rPr lang="hu-HU" b="1" dirty="0" smtClean="0"/>
              <a:t> Az ember, aki képtelen arra, hogy egyetlen fogalmat is megalkosson, csakis a tapasztalati jelenségek fogalmait tudja használni, lényének felépítésénél fogva képtelen arra, hogy fellebbentse a fátylat, amely az Abszolút fenségét elrejti. </a:t>
            </a:r>
          </a:p>
          <a:p>
            <a:r>
              <a:rPr lang="hu-HU" b="1" dirty="0" smtClean="0"/>
              <a:t>Csupán a felszabadult szellem képes halványan felismerni annak a forrásnak a természetét, amelyből eredt, és ahova végül vissza kell térnie.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okkultizmus szerint ez a gondolat tökéletesen ráillik a felébredt </a:t>
            </a:r>
            <a:r>
              <a:rPr lang="hu-HU" b="1" dirty="0" err="1" smtClean="0">
                <a:solidFill>
                  <a:schemeClr val="bg1"/>
                </a:solidFill>
              </a:rPr>
              <a:t>Mahatra</a:t>
            </a:r>
            <a:r>
              <a:rPr lang="hu-HU" b="1" dirty="0" smtClean="0">
                <a:solidFill>
                  <a:schemeClr val="bg1"/>
                </a:solidFill>
              </a:rPr>
              <a:t>, a jelenségek világába már kivetített Egyetemes Elmére, mivel a változatlan Abszolútnak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ez az első aspektusa,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de sohasem illik rá magára az Abszolútra.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szellem és az anyag, vagy </a:t>
            </a:r>
            <a:r>
              <a:rPr lang="hu-HU" b="1" dirty="0" err="1" smtClean="0">
                <a:solidFill>
                  <a:schemeClr val="bg1"/>
                </a:solidFill>
              </a:rPr>
              <a:t>Purusha</a:t>
            </a:r>
            <a:r>
              <a:rPr lang="hu-HU" b="1" dirty="0" smtClean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Prakriti</a:t>
            </a:r>
            <a:r>
              <a:rPr lang="hu-HU" b="1" dirty="0" smtClean="0">
                <a:solidFill>
                  <a:schemeClr val="bg1"/>
                </a:solidFill>
              </a:rPr>
              <a:t> csak az Egy és Páratlan két legelső aspektusa.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anyagot mozgató </a:t>
            </a:r>
            <a:r>
              <a:rPr lang="hu-HU" b="1" dirty="0" err="1" smtClean="0">
                <a:solidFill>
                  <a:schemeClr val="bg1"/>
                </a:solidFill>
              </a:rPr>
              <a:t>Nous</a:t>
            </a:r>
            <a:r>
              <a:rPr lang="hu-HU" b="1" dirty="0" smtClean="0">
                <a:solidFill>
                  <a:schemeClr val="bg1"/>
                </a:solidFill>
              </a:rPr>
              <a:t>, az éltető Lélek, ami benne rejlik minden atomban, megnyilatkozik az emberben.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7566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32656"/>
            <a:ext cx="83582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ÉS A NAGY KERÉK ANUPÂDAKA </a:t>
            </a:r>
            <a:r>
              <a:rPr lang="hu-HU" b="1" i="1" dirty="0" smtClean="0">
                <a:solidFill>
                  <a:srgbClr val="FFFF00"/>
                </a:solidFill>
              </a:rPr>
              <a:t>(b) </a:t>
            </a:r>
            <a:r>
              <a:rPr lang="hu-HU" b="1" dirty="0" smtClean="0">
                <a:solidFill>
                  <a:srgbClr val="FFFF00"/>
                </a:solidFill>
              </a:rPr>
              <a:t>VOLT?</a:t>
            </a:r>
          </a:p>
          <a:p>
            <a:endParaRPr lang="hu-HU" sz="1200" i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Anupádaka</a:t>
            </a:r>
            <a:r>
              <a:rPr lang="hu-HU" b="1" dirty="0" smtClean="0">
                <a:solidFill>
                  <a:schemeClr val="bg1"/>
                </a:solidFill>
              </a:rPr>
              <a:t> kifejezés, a szülő vagy nemzők nélküli, misztikus megjelölés, amelynek több jelentése van.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név általában égi lényeket, </a:t>
            </a:r>
            <a:r>
              <a:rPr lang="hu-HU" b="1" dirty="0" err="1" smtClean="0">
                <a:solidFill>
                  <a:schemeClr val="bg1"/>
                </a:solidFill>
              </a:rPr>
              <a:t>Dhyán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Chohanokat</a:t>
            </a:r>
            <a:r>
              <a:rPr lang="hu-HU" b="1" dirty="0" smtClean="0">
                <a:solidFill>
                  <a:schemeClr val="bg1"/>
                </a:solidFill>
              </a:rPr>
              <a:t> vagy </a:t>
            </a:r>
            <a:r>
              <a:rPr lang="hu-HU" b="1" dirty="0" err="1" smtClean="0">
                <a:solidFill>
                  <a:schemeClr val="bg1"/>
                </a:solidFill>
              </a:rPr>
              <a:t>Dhyáni</a:t>
            </a:r>
            <a:r>
              <a:rPr lang="hu-HU" b="1" dirty="0" smtClean="0">
                <a:solidFill>
                  <a:schemeClr val="bg1"/>
                </a:solidFill>
              </a:rPr>
              <a:t> Buddhákat jelent.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Ezek az emberi Buddhák és </a:t>
            </a:r>
            <a:r>
              <a:rPr lang="hu-HU" b="1" dirty="0" err="1" smtClean="0">
                <a:solidFill>
                  <a:schemeClr val="bg1"/>
                </a:solidFill>
              </a:rPr>
              <a:t>Bodhisattvák</a:t>
            </a:r>
            <a:r>
              <a:rPr lang="hu-HU" b="1" dirty="0" smtClean="0">
                <a:solidFill>
                  <a:schemeClr val="bg1"/>
                </a:solidFill>
              </a:rPr>
              <a:t>, - akiket </a:t>
            </a:r>
            <a:r>
              <a:rPr lang="hu-HU" b="1" dirty="0" err="1" smtClean="0">
                <a:solidFill>
                  <a:schemeClr val="bg1"/>
                </a:solidFill>
              </a:rPr>
              <a:t>Mánushi</a:t>
            </a:r>
            <a:r>
              <a:rPr lang="hu-HU" b="1" dirty="0" smtClean="0">
                <a:solidFill>
                  <a:schemeClr val="bg1"/>
                </a:solidFill>
              </a:rPr>
              <a:t> (vagy emberi) Buddhákként ismerünk, - ha egyszer egész személyiségük már egybeolvadt a hatodik és hetedik princípiumuk keverékével, vagyis </a:t>
            </a:r>
            <a:r>
              <a:rPr lang="hu-HU" b="1" dirty="0" err="1" smtClean="0">
                <a:solidFill>
                  <a:schemeClr val="bg1"/>
                </a:solidFill>
              </a:rPr>
              <a:t>Átmá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Buddhi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val</a:t>
            </a:r>
            <a:r>
              <a:rPr lang="hu-HU" b="1" dirty="0" smtClean="0">
                <a:solidFill>
                  <a:schemeClr val="bg1"/>
                </a:solidFill>
              </a:rPr>
              <a:t>, és így gyémánt lelkűvé</a:t>
            </a:r>
            <a:r>
              <a:rPr lang="hu-HU" b="1" dirty="0" smtClean="0"/>
              <a:t> /Vajra - </a:t>
            </a:r>
            <a:r>
              <a:rPr lang="hu-HU" b="1" dirty="0" err="1" smtClean="0"/>
              <a:t>sattvas</a:t>
            </a:r>
            <a:r>
              <a:rPr lang="hu-HU" b="1" dirty="0" smtClean="0"/>
              <a:t>/</a:t>
            </a:r>
            <a:r>
              <a:rPr lang="hu-HU" b="1" dirty="0" err="1" smtClean="0"/>
              <a:t>Vajrapáni</a:t>
            </a:r>
            <a:r>
              <a:rPr lang="hu-HU" b="1" dirty="0" smtClean="0"/>
              <a:t> vagy </a:t>
            </a:r>
            <a:r>
              <a:rPr lang="hu-HU" b="1" dirty="0" err="1" smtClean="0"/>
              <a:t>Vajradhara</a:t>
            </a:r>
            <a:r>
              <a:rPr lang="hu-HU" b="1" dirty="0" smtClean="0"/>
              <a:t> a gyémánttartót jelenti. Tibeti nyelven </a:t>
            </a:r>
            <a:r>
              <a:rPr lang="hu-HU" b="1" dirty="0" err="1" smtClean="0"/>
              <a:t>Dorjesempa</a:t>
            </a:r>
            <a:r>
              <a:rPr lang="hu-HU" b="1" dirty="0" smtClean="0"/>
              <a:t>, a </a:t>
            </a:r>
            <a:r>
              <a:rPr lang="hu-HU" b="1" dirty="0" err="1" smtClean="0"/>
              <a:t>sempa</a:t>
            </a:r>
            <a:r>
              <a:rPr lang="hu-HU" b="1" dirty="0" smtClean="0"/>
              <a:t> jelentése lélek, gyémántkeménységű tulajdonsága a jövőbeli elpusztíthatatlanságára utal./ </a:t>
            </a:r>
            <a:r>
              <a:rPr lang="hu-HU" b="1" dirty="0" smtClean="0">
                <a:solidFill>
                  <a:schemeClr val="bg1"/>
                </a:solidFill>
              </a:rPr>
              <a:t>vagy teljes </a:t>
            </a:r>
            <a:r>
              <a:rPr lang="hu-HU" b="1" dirty="0" err="1" smtClean="0">
                <a:solidFill>
                  <a:schemeClr val="bg1"/>
                </a:solidFill>
              </a:rPr>
              <a:t>Mahatmákká</a:t>
            </a:r>
            <a:r>
              <a:rPr lang="hu-HU" b="1" dirty="0" smtClean="0">
                <a:solidFill>
                  <a:schemeClr val="bg1"/>
                </a:solidFill>
              </a:rPr>
              <a:t> váltak. </a:t>
            </a:r>
          </a:p>
          <a:p>
            <a:r>
              <a:rPr lang="hu-HU" b="1" dirty="0" smtClean="0"/>
              <a:t>A Rejtett Úrnak (</a:t>
            </a:r>
            <a:r>
              <a:rPr lang="hu-HU" b="1" dirty="0" err="1" smtClean="0"/>
              <a:t>Sangbai</a:t>
            </a:r>
            <a:r>
              <a:rPr lang="hu-HU" b="1" dirty="0" smtClean="0"/>
              <a:t> - </a:t>
            </a:r>
            <a:r>
              <a:rPr lang="hu-HU" b="1" dirty="0" err="1" smtClean="0"/>
              <a:t>Dag</a:t>
            </a:r>
            <a:r>
              <a:rPr lang="hu-HU" b="1" dirty="0" smtClean="0"/>
              <a:t> - </a:t>
            </a:r>
            <a:r>
              <a:rPr lang="hu-HU" b="1" dirty="0" err="1" smtClean="0"/>
              <a:t>po</a:t>
            </a:r>
            <a:r>
              <a:rPr lang="hu-HU" b="1" dirty="0" smtClean="0"/>
              <a:t> - </a:t>
            </a:r>
            <a:r>
              <a:rPr lang="hu-HU" b="1" dirty="0" err="1" smtClean="0"/>
              <a:t>nak</a:t>
            </a:r>
            <a:r>
              <a:rPr lang="hu-HU" b="1" dirty="0" smtClean="0"/>
              <a:t>), az Abszolúttal egybeolvadtnak nem lehetnek szülei, mert ő Önmagában - létező, és egy az Egyetemes Szellemmel (</a:t>
            </a:r>
            <a:r>
              <a:rPr lang="hu-HU" b="1" dirty="0" err="1" smtClean="0"/>
              <a:t>Svayambhú</a:t>
            </a:r>
            <a:r>
              <a:rPr lang="hu-HU" b="1" dirty="0" smtClean="0"/>
              <a:t>), legmagasabb aspektusában a </a:t>
            </a:r>
            <a:r>
              <a:rPr lang="hu-HU" b="1" dirty="0" err="1" smtClean="0"/>
              <a:t>Svabhávattal</a:t>
            </a:r>
            <a:r>
              <a:rPr lang="hu-HU" b="1" dirty="0" smtClean="0"/>
              <a:t>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Anupádaka</a:t>
            </a:r>
            <a:r>
              <a:rPr lang="hu-HU" b="1" dirty="0" smtClean="0">
                <a:solidFill>
                  <a:schemeClr val="bg1"/>
                </a:solidFill>
              </a:rPr>
              <a:t> tetőpontja az egyetemes Szellem - Lélek, az alsóbb foka pedig a </a:t>
            </a:r>
            <a:r>
              <a:rPr lang="hu-HU" b="1" dirty="0" err="1" smtClean="0">
                <a:solidFill>
                  <a:schemeClr val="bg1"/>
                </a:solidFill>
              </a:rPr>
              <a:t>Mánushi</a:t>
            </a:r>
            <a:r>
              <a:rPr lang="hu-HU" b="1" dirty="0" smtClean="0">
                <a:solidFill>
                  <a:schemeClr val="bg1"/>
                </a:solidFill>
              </a:rPr>
              <a:t> - Buddha, de még minden, lélekkel megáldott ember is </a:t>
            </a:r>
            <a:r>
              <a:rPr lang="hu-HU" b="1" dirty="0" err="1" smtClean="0">
                <a:solidFill>
                  <a:schemeClr val="bg1"/>
                </a:solidFill>
              </a:rPr>
              <a:t>Anupádaka</a:t>
            </a:r>
            <a:r>
              <a:rPr lang="hu-HU" b="1" dirty="0" smtClean="0">
                <a:solidFill>
                  <a:schemeClr val="bg1"/>
                </a:solidFill>
              </a:rPr>
              <a:t> látens állapotban.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Ezért mondhatjuk, hogy  </a:t>
            </a:r>
            <a:r>
              <a:rPr lang="hu-HU" b="1" dirty="0" smtClean="0">
                <a:solidFill>
                  <a:schemeClr val="bg1"/>
                </a:solidFill>
              </a:rPr>
              <a:t>a nagy Kerék (Világegyetem) </a:t>
            </a:r>
            <a:r>
              <a:rPr lang="hu-HU" b="1" dirty="0" err="1" smtClean="0">
                <a:solidFill>
                  <a:schemeClr val="bg1"/>
                </a:solidFill>
              </a:rPr>
              <a:t>Anupádaka</a:t>
            </a:r>
            <a:r>
              <a:rPr lang="hu-HU" b="1" dirty="0" smtClean="0">
                <a:solidFill>
                  <a:schemeClr val="bg1"/>
                </a:solidFill>
              </a:rPr>
              <a:t> volt, örökkévaló és abszolút állapotában, mielőtt az Építők megformálták.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8742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92D050"/>
                </a:solidFill>
              </a:rPr>
              <a:t>II. Stanza</a:t>
            </a:r>
            <a:endParaRPr lang="hu-HU" b="1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526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85728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…HOL VOLTAK AZ ÉPÍTŐK, A MANVANTARIKUS VIRRADAT FÉNYLŐ FIAI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     ...AZ ISMERETLEN SÖTÉTSÉGBEN, AH-HI PARANISHPANNA-JUKBAN.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     A NEM- FORMÁBÓL  A VILÁG GYÖKERÉBŐL - A FORMÁT ALKOTÓK, A DEVAMÂTRI </a:t>
            </a:r>
          </a:p>
          <a:p>
            <a:pPr algn="ctr"/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    ÉS  SVABHÂVAT A  NEM-LÉTEZÉS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ÜDVÖSSÉGÉBEN PIHENTEK.</a:t>
            </a:r>
          </a:p>
          <a:p>
            <a:pPr marL="342900" indent="-342900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/>
            <a:r>
              <a:rPr lang="hu-HU" b="1" dirty="0" smtClean="0">
                <a:solidFill>
                  <a:srgbClr val="FFFF00"/>
                </a:solidFill>
              </a:rPr>
              <a:t>…HOL VOLTAK AZ ÉPÍTŐK, A MANVANTARIKUS VIRRADAT FÉNYLŐ FIAI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  <a:r>
              <a:rPr lang="hu-HU" b="1" dirty="0" smtClean="0">
                <a:solidFill>
                  <a:srgbClr val="FFFF00"/>
                </a:solidFill>
              </a:rPr>
              <a:t>? </a:t>
            </a:r>
          </a:p>
          <a:p>
            <a:pPr marL="342900" indent="-342900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Építők, a </a:t>
            </a:r>
            <a:r>
              <a:rPr lang="hu-HU" b="1" dirty="0" err="1" smtClean="0">
                <a:solidFill>
                  <a:schemeClr val="bg1"/>
                </a:solidFill>
              </a:rPr>
              <a:t>Manvantarikus</a:t>
            </a:r>
            <a:r>
              <a:rPr lang="hu-HU" b="1" dirty="0" smtClean="0">
                <a:solidFill>
                  <a:schemeClr val="bg1"/>
                </a:solidFill>
              </a:rPr>
              <a:t> Virradat Fiai, a Világegyetem igazi teremtői, </a:t>
            </a:r>
          </a:p>
          <a:p>
            <a:pPr lvl="0"/>
            <a:r>
              <a:rPr lang="hu-HU" b="1" dirty="0" smtClean="0">
                <a:solidFill>
                  <a:schemeClr val="bg1"/>
                </a:solidFill>
              </a:rPr>
              <a:t>és a mi bolygórendszerünkben, a Hét Gömb Őrei, mert a rendszer építőmesterei. </a:t>
            </a:r>
          </a:p>
          <a:p>
            <a:pPr lvl="0"/>
            <a:r>
              <a:rPr lang="hu-HU" b="1" dirty="0" smtClean="0">
                <a:solidFill>
                  <a:schemeClr val="bg1"/>
                </a:solidFill>
              </a:rPr>
              <a:t>A Hét Gömb </a:t>
            </a:r>
            <a:r>
              <a:rPr lang="hu-HU" b="1" dirty="0" err="1" smtClean="0">
                <a:solidFill>
                  <a:schemeClr val="bg1"/>
                </a:solidFill>
              </a:rPr>
              <a:t>exoterikus</a:t>
            </a:r>
            <a:r>
              <a:rPr lang="hu-HU" b="1" dirty="0" smtClean="0">
                <a:solidFill>
                  <a:schemeClr val="bg1"/>
                </a:solidFill>
              </a:rPr>
              <a:t> értelemben a hét bolygó, ezoterikus értelemben pedig a láncunk hét földje, vagy bolygója is. </a:t>
            </a:r>
          </a:p>
          <a:p>
            <a:pPr lvl="0"/>
            <a:endParaRPr lang="hu-HU" sz="1200" b="1" dirty="0" smtClean="0"/>
          </a:p>
          <a:p>
            <a:pPr lvl="0">
              <a:buFont typeface="Arial" pitchFamily="34" charset="0"/>
              <a:buChar char="•"/>
            </a:pPr>
            <a:r>
              <a:rPr lang="hu-HU" b="1" dirty="0" smtClean="0"/>
              <a:t>Az I. Stanza kezdő mondatában említett </a:t>
            </a:r>
            <a:r>
              <a:rPr lang="hu-HU" b="1" dirty="0" smtClean="0">
                <a:solidFill>
                  <a:schemeClr val="bg1"/>
                </a:solidFill>
              </a:rPr>
              <a:t>Hét Örökkévalóság vonatkozik mind a </a:t>
            </a:r>
            <a:r>
              <a:rPr lang="hu-HU" b="1" dirty="0" err="1" smtClean="0">
                <a:solidFill>
                  <a:schemeClr val="bg1"/>
                </a:solidFill>
              </a:rPr>
              <a:t>Mahákalpara</a:t>
            </a:r>
            <a:r>
              <a:rPr lang="hu-HU" b="1" dirty="0" smtClean="0">
                <a:solidFill>
                  <a:schemeClr val="bg1"/>
                </a:solidFill>
              </a:rPr>
              <a:t>, vagyis a (nagy)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Korszakra, mind a Nap - </a:t>
            </a:r>
            <a:r>
              <a:rPr lang="hu-HU" b="1" dirty="0" err="1" smtClean="0">
                <a:solidFill>
                  <a:schemeClr val="bg1"/>
                </a:solidFill>
              </a:rPr>
              <a:t>Pralayara</a:t>
            </a:r>
            <a:r>
              <a:rPr lang="hu-HU" b="1" dirty="0" smtClean="0">
                <a:solidFill>
                  <a:schemeClr val="bg1"/>
                </a:solidFill>
              </a:rPr>
              <a:t> és bolygórendszerünk azt követő új életre kelésére egy magasabb síkon.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834433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117693"/>
            <a:ext cx="87154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...AZ ISMERETLEN SÖTÉTSÉGBEN, AH-HI PARANISHPANNA-JUKBAN. A NEM-FORMÁBÓL</a:t>
            </a:r>
          </a:p>
          <a:p>
            <a:pPr algn="ctr"/>
            <a:r>
              <a:rPr lang="hu-HU" b="1" i="1" dirty="0" smtClean="0">
                <a:solidFill>
                  <a:srgbClr val="FFFF00"/>
                </a:solidFill>
              </a:rPr>
              <a:t> – </a:t>
            </a:r>
            <a:r>
              <a:rPr lang="hu-HU" b="1" dirty="0" smtClean="0">
                <a:solidFill>
                  <a:srgbClr val="FFFF00"/>
                </a:solidFill>
              </a:rPr>
              <a:t>A VILÁG GYÖKERÉBŐL – A FORMÁT ALKOTÓK, A DEVAMÂTRI ÉS SVABHÂVAT A NEM-LÉTEZÉS </a:t>
            </a:r>
            <a:r>
              <a:rPr lang="hu-HU" b="1" i="1" dirty="0" smtClean="0">
                <a:solidFill>
                  <a:srgbClr val="FFFF00"/>
                </a:solidFill>
              </a:rPr>
              <a:t>(b)</a:t>
            </a:r>
            <a:r>
              <a:rPr lang="hu-HU" b="1" dirty="0" smtClean="0">
                <a:solidFill>
                  <a:srgbClr val="FFFF00"/>
                </a:solidFill>
              </a:rPr>
              <a:t> ÜDVÖSSÉGÉBEN PIHENTEK.</a:t>
            </a:r>
          </a:p>
          <a:p>
            <a:endParaRPr lang="hu-HU" sz="1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Paranishpanna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legfőbb jó, az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Abszolút, ugyanaz, mint </a:t>
            </a:r>
            <a:r>
              <a:rPr lang="hu-HU" b="1" dirty="0" err="1" smtClean="0">
                <a:solidFill>
                  <a:schemeClr val="bg1"/>
                </a:solidFill>
              </a:rPr>
              <a:t>Paranirvána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Végső állapot, a szubjektivitás azon állapota, amely csak az Egy Abszolút Igazsággal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/</a:t>
            </a:r>
            <a:r>
              <a:rPr lang="hu-HU" b="1" dirty="0" err="1" smtClean="0">
                <a:solidFill>
                  <a:schemeClr val="bg1"/>
                </a:solidFill>
              </a:rPr>
              <a:t>Paramárthasatya</a:t>
            </a:r>
            <a:r>
              <a:rPr lang="hu-HU" b="1" dirty="0" smtClean="0">
                <a:solidFill>
                  <a:schemeClr val="bg1"/>
                </a:solidFill>
              </a:rPr>
              <a:t>/ van kapcsolatban a saját síkján.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Ezáltal fogja fel az ember a Nem - Létezést, az Abszolút Létezést.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Minden látszólagos létező a </a:t>
            </a:r>
            <a:r>
              <a:rPr lang="hu-HU" b="1" dirty="0" err="1" smtClean="0">
                <a:solidFill>
                  <a:schemeClr val="bg1"/>
                </a:solidFill>
              </a:rPr>
              <a:t>Paranishpanna</a:t>
            </a:r>
            <a:r>
              <a:rPr lang="hu-HU" b="1" dirty="0" smtClean="0">
                <a:solidFill>
                  <a:schemeClr val="bg1"/>
                </a:solidFill>
              </a:rPr>
              <a:t> állapotába kerül.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Paranishpanna</a:t>
            </a:r>
            <a:r>
              <a:rPr lang="hu-HU" b="1" dirty="0" smtClean="0">
                <a:solidFill>
                  <a:schemeClr val="bg1"/>
                </a:solidFill>
              </a:rPr>
              <a:t> állapota a </a:t>
            </a:r>
            <a:r>
              <a:rPr lang="hu-HU" b="1" dirty="0" err="1" smtClean="0">
                <a:solidFill>
                  <a:schemeClr val="bg1"/>
                </a:solidFill>
              </a:rPr>
              <a:t>Paramártha</a:t>
            </a:r>
            <a:r>
              <a:rPr lang="hu-HU" b="1" dirty="0" smtClean="0">
                <a:solidFill>
                  <a:schemeClr val="bg1"/>
                </a:solidFill>
              </a:rPr>
              <a:t>, az Önmagát elemző Tudat (</a:t>
            </a:r>
            <a:r>
              <a:rPr lang="hu-HU" b="1" dirty="0" err="1" smtClean="0">
                <a:solidFill>
                  <a:schemeClr val="bg1"/>
                </a:solidFill>
              </a:rPr>
              <a:t>Svasamvedána</a:t>
            </a:r>
            <a:r>
              <a:rPr lang="hu-HU" b="1" dirty="0" smtClean="0">
                <a:solidFill>
                  <a:schemeClr val="bg1"/>
                </a:solidFill>
              </a:rPr>
              <a:t>) nélkül nem üdvözültség, hanem Hét Örökkévalóságig tartó megsemmisülés.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Csak a tiszta és a személyiségtől el nem homályosított elmével és sok különböző olyan létezés érdemének feldolgozása után, amelyeket a maga összességében a létnek </a:t>
            </a:r>
            <a:r>
              <a:rPr lang="hu-HU" b="1" dirty="0" smtClean="0"/>
              <a:t>(az egész élő és érző Világegyetemnek) </a:t>
            </a:r>
            <a:r>
              <a:rPr lang="hu-HU" b="1" dirty="0" smtClean="0">
                <a:solidFill>
                  <a:schemeClr val="bg1"/>
                </a:solidFill>
              </a:rPr>
              <a:t>szentelt, szabadulhat meg az ember a személyes létezéstől, egybeolvadva és eggyé válva az Abszolúttal.</a:t>
            </a:r>
          </a:p>
          <a:p>
            <a:r>
              <a:rPr lang="hu-HU" b="1" dirty="0" smtClean="0"/>
              <a:t>/Ezért a Nem - Létezés az Abszolút Létezés. </a:t>
            </a:r>
          </a:p>
          <a:p>
            <a:r>
              <a:rPr lang="hu-HU" b="1" dirty="0" smtClean="0"/>
              <a:t>Az </a:t>
            </a:r>
            <a:r>
              <a:rPr lang="hu-HU" b="1" dirty="0" err="1" smtClean="0"/>
              <a:t>Ádi</a:t>
            </a:r>
            <a:r>
              <a:rPr lang="hu-HU" b="1" dirty="0" smtClean="0"/>
              <a:t> - Buddha (az első vagy ősi bölcsesség) is illúzió, </a:t>
            </a:r>
            <a:r>
              <a:rPr lang="hu-HU" b="1" dirty="0" err="1" smtClean="0"/>
              <a:t>Máyá</a:t>
            </a:r>
            <a:r>
              <a:rPr lang="hu-HU" b="1" dirty="0" smtClean="0"/>
              <a:t>, mert minden istennek, </a:t>
            </a:r>
            <a:r>
              <a:rPr lang="hu-HU" b="1" dirty="0" err="1" smtClean="0"/>
              <a:t>Brahmá</a:t>
            </a:r>
            <a:r>
              <a:rPr lang="hu-HU" b="1" dirty="0" smtClean="0"/>
              <a:t> t is beleértve, a </a:t>
            </a:r>
            <a:r>
              <a:rPr lang="hu-HU" b="1" dirty="0" err="1" smtClean="0"/>
              <a:t>Brahmá</a:t>
            </a:r>
            <a:r>
              <a:rPr lang="hu-HU" b="1" dirty="0" smtClean="0"/>
              <a:t> - korszak végén meg kell halnia. </a:t>
            </a:r>
            <a:r>
              <a:rPr lang="hu-HU" b="1" dirty="0" smtClean="0">
                <a:solidFill>
                  <a:schemeClr val="bg1"/>
                </a:solidFill>
              </a:rPr>
              <a:t>Csak a </a:t>
            </a:r>
            <a:r>
              <a:rPr lang="hu-HU" b="1" dirty="0" err="1" smtClean="0">
                <a:solidFill>
                  <a:schemeClr val="bg1"/>
                </a:solidFill>
              </a:rPr>
              <a:t>Parabrahmannak</a:t>
            </a:r>
            <a:r>
              <a:rPr lang="hu-HU" b="1" dirty="0" smtClean="0">
                <a:solidFill>
                  <a:schemeClr val="bg1"/>
                </a:solidFill>
              </a:rPr>
              <a:t> nevezett absztrakció /</a:t>
            </a:r>
            <a:r>
              <a:rPr lang="hu-HU" b="1" dirty="0" err="1" smtClean="0">
                <a:solidFill>
                  <a:schemeClr val="bg1"/>
                </a:solidFill>
              </a:rPr>
              <a:t>Ain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Soph</a:t>
            </a:r>
            <a:r>
              <a:rPr lang="hu-HU" b="1" dirty="0" smtClean="0">
                <a:solidFill>
                  <a:schemeClr val="bg1"/>
                </a:solidFill>
              </a:rPr>
              <a:t>/ az Egy Abszolút Valóság, az Egy Páratlan Létezés az </a:t>
            </a:r>
            <a:r>
              <a:rPr lang="hu-HU" b="1" dirty="0" err="1" smtClean="0">
                <a:solidFill>
                  <a:schemeClr val="bg1"/>
                </a:solidFill>
              </a:rPr>
              <a:t>Advaita</a:t>
            </a:r>
            <a:r>
              <a:rPr lang="hu-HU" b="1" dirty="0" smtClean="0">
                <a:solidFill>
                  <a:schemeClr val="bg1"/>
                </a:solidFill>
              </a:rPr>
              <a:t>, a Második nélküli. A többi létező csak </a:t>
            </a:r>
            <a:r>
              <a:rPr lang="hu-HU" b="1" dirty="0" err="1" smtClean="0">
                <a:solidFill>
                  <a:schemeClr val="bg1"/>
                </a:solidFill>
              </a:rPr>
              <a:t>Máyá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r>
              <a:rPr lang="hu-HU" b="1" dirty="0" smtClean="0"/>
              <a:t> /</a:t>
            </a:r>
          </a:p>
        </p:txBody>
      </p:sp>
    </p:spTree>
    <p:extLst>
      <p:ext uri="{BB962C8B-B14F-4D97-AF65-F5344CB8AC3E}">
        <p14:creationId xmlns="" xmlns:p14="http://schemas.microsoft.com/office/powerpoint/2010/main" val="9723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71435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</a:rPr>
              <a:t>Dévamátri</a:t>
            </a:r>
            <a:r>
              <a:rPr lang="hu-HU" b="1" dirty="0" smtClean="0">
                <a:solidFill>
                  <a:schemeClr val="bg1"/>
                </a:solidFill>
              </a:rPr>
              <a:t> - Az Istenek Anyja, </a:t>
            </a:r>
            <a:r>
              <a:rPr lang="hu-HU" b="1" dirty="0" err="1" smtClean="0">
                <a:solidFill>
                  <a:schemeClr val="bg1"/>
                </a:solidFill>
              </a:rPr>
              <a:t>Aditi</a:t>
            </a:r>
            <a:r>
              <a:rPr lang="hu-HU" b="1" dirty="0" smtClean="0">
                <a:solidFill>
                  <a:schemeClr val="bg1"/>
                </a:solidFill>
              </a:rPr>
              <a:t> vagy a Kozmikus Tér. </a:t>
            </a:r>
            <a:r>
              <a:rPr lang="hu-HU" b="1" dirty="0" smtClean="0"/>
              <a:t>A </a:t>
            </a:r>
            <a:r>
              <a:rPr lang="hu-HU" b="1" i="1" dirty="0" err="1" smtClean="0"/>
              <a:t>Zoharban</a:t>
            </a:r>
            <a:r>
              <a:rPr lang="hu-HU" b="1" dirty="0" smtClean="0"/>
              <a:t> </a:t>
            </a:r>
            <a:r>
              <a:rPr lang="hu-HU" b="1" dirty="0" err="1" smtClean="0"/>
              <a:t>Sephirának</a:t>
            </a:r>
            <a:r>
              <a:rPr lang="hu-HU" b="1" dirty="0" smtClean="0"/>
              <a:t>, </a:t>
            </a:r>
          </a:p>
          <a:p>
            <a:r>
              <a:rPr lang="hu-HU" b="1" dirty="0" smtClean="0"/>
              <a:t>a </a:t>
            </a:r>
            <a:r>
              <a:rPr lang="hu-HU" b="1" dirty="0" err="1" smtClean="0"/>
              <a:t>Sephirothok</a:t>
            </a:r>
            <a:r>
              <a:rPr lang="hu-HU" b="1" dirty="0" smtClean="0"/>
              <a:t> Anyjának, legelső formájában pedig rejtetten </a:t>
            </a:r>
            <a:r>
              <a:rPr lang="hu-HU" b="1" dirty="0" err="1" smtClean="0"/>
              <a:t>Shekinahnak</a:t>
            </a:r>
            <a:r>
              <a:rPr lang="hu-HU" b="1" dirty="0" smtClean="0"/>
              <a:t> hívják.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044711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285728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2"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...HOL VOLT A CSEND? HOL VOLTAK A FÜLEK, HOGY AZT ÉRZÉKELJÉK? NEM VOLT SE CSEND, SE HANG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 SEMMI, CSAK A SZÜNTELEN, ÖRÖK LÉLEGZET, </a:t>
            </a:r>
          </a:p>
          <a:p>
            <a:pPr marL="342900" indent="-342900"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AMELY NEM ISMERI ÖNMAGÁT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(b).</a:t>
            </a:r>
          </a:p>
          <a:p>
            <a:pPr marL="342900" indent="-342900" algn="ctr"/>
            <a:endParaRPr lang="hu-HU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/>
            <a:r>
              <a:rPr lang="hu-HU" b="1" dirty="0" smtClean="0">
                <a:solidFill>
                  <a:srgbClr val="FFFF00"/>
                </a:solidFill>
              </a:rPr>
              <a:t>...HOL VOLT A CSEND? HOL VOLTAK A FÜLEK, HOGY AZT ÉRZÉKELJÉK? NEM, </a:t>
            </a:r>
          </a:p>
          <a:p>
            <a:pPr marL="342900" indent="-342900" algn="ctr"/>
            <a:r>
              <a:rPr lang="hu-HU" b="1" dirty="0" smtClean="0">
                <a:solidFill>
                  <a:srgbClr val="FFFF00"/>
                </a:solidFill>
              </a:rPr>
              <a:t>NEM VOLT SE CSEND, SE HANG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  <a:endParaRPr lang="hu-HU" b="1" i="1" dirty="0" smtClean="0">
              <a:solidFill>
                <a:srgbClr val="FFFF00"/>
              </a:solidFill>
            </a:endParaRPr>
          </a:p>
          <a:p>
            <a:pPr marL="342900" indent="-342900" algn="ctr"/>
            <a:endParaRPr lang="hu-H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dolgok megszűnhetnek létezni, és mégis </a:t>
            </a:r>
            <a:r>
              <a:rPr lang="hu-HU" b="1" i="1" dirty="0" smtClean="0">
                <a:solidFill>
                  <a:schemeClr val="bg1"/>
                </a:solidFill>
              </a:rPr>
              <a:t>vannak.</a:t>
            </a:r>
          </a:p>
          <a:p>
            <a:endParaRPr lang="hu-HU" sz="1200" b="1" i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Világegyetem állapota, amikor </a:t>
            </a:r>
            <a:r>
              <a:rPr lang="hu-HU" b="1" dirty="0" err="1" smtClean="0"/>
              <a:t>Brahmá</a:t>
            </a:r>
            <a:r>
              <a:rPr lang="hu-HU" b="1" dirty="0" smtClean="0"/>
              <a:t> Éjjelei alatt aludni tér, vagyis megszűnik létezni,</a:t>
            </a:r>
            <a:r>
              <a:rPr lang="hu-HU" dirty="0" smtClean="0"/>
              <a:t> - </a:t>
            </a:r>
            <a:r>
              <a:rPr lang="hu-HU" b="1" dirty="0" smtClean="0"/>
              <a:t>hogy újra megjelenjen a következő </a:t>
            </a:r>
            <a:r>
              <a:rPr lang="hu-HU" b="1" dirty="0" err="1" smtClean="0"/>
              <a:t>Manvantara</a:t>
            </a:r>
            <a:r>
              <a:rPr lang="hu-HU" b="1" dirty="0" smtClean="0"/>
              <a:t> kezdetekor.</a:t>
            </a:r>
            <a:endParaRPr lang="hu-HU" sz="1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23179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PARABRAHMAN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Legfelsőbb, vagy Abszolút Brahman. A „minden világok előtti Isten”. Az Abszolút. (Lásd még ABSZOLÚTUM alatt is.)</a:t>
            </a:r>
          </a:p>
          <a:p>
            <a:r>
              <a:rPr lang="hu-HU" b="1" dirty="0"/>
              <a:t>PARAMÁTMÁ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Legfőbb Szellem. Az Abszolút ÉN. Ugyanaz, mint az Abszolút és </a:t>
            </a:r>
            <a:r>
              <a:rPr lang="hu-HU" b="1" dirty="0" err="1">
                <a:solidFill>
                  <a:schemeClr val="bg1"/>
                </a:solidFill>
              </a:rPr>
              <a:t>Parabrahman</a:t>
            </a:r>
            <a:r>
              <a:rPr lang="hu-HU" b="1" dirty="0">
                <a:solidFill>
                  <a:schemeClr val="bg1"/>
                </a:solidFill>
              </a:rPr>
              <a:t>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Istent</a:t>
            </a:r>
            <a:r>
              <a:rPr lang="hu-HU" b="1" dirty="0">
                <a:solidFill>
                  <a:schemeClr val="bg1"/>
                </a:solidFill>
              </a:rPr>
              <a:t>, vagy az Abszolútot gyakran, mint a Legfőbb ÉN írják le.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Ez </a:t>
            </a:r>
            <a:r>
              <a:rPr lang="hu-HU" b="1" dirty="0">
                <a:solidFill>
                  <a:schemeClr val="bg1"/>
                </a:solidFill>
              </a:rPr>
              <a:t>az Egy Életnek egy másik felfogása, mivel az összes látszólag elkülönült személyes </a:t>
            </a:r>
            <a:r>
              <a:rPr lang="hu-HU" b="1" dirty="0" smtClean="0">
                <a:solidFill>
                  <a:schemeClr val="bg1"/>
                </a:solidFill>
              </a:rPr>
              <a:t>én - </a:t>
            </a:r>
            <a:r>
              <a:rPr lang="hu-HU" b="1" dirty="0" err="1" smtClean="0">
                <a:solidFill>
                  <a:schemeClr val="bg1"/>
                </a:solidFill>
              </a:rPr>
              <a:t>ek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csak visszatükröződései a Legfelsőbb </a:t>
            </a:r>
            <a:r>
              <a:rPr lang="hu-HU" b="1" dirty="0" smtClean="0">
                <a:solidFill>
                  <a:schemeClr val="bg1"/>
                </a:solidFill>
              </a:rPr>
              <a:t>ÉN - </a:t>
            </a:r>
            <a:r>
              <a:rPr lang="hu-HU" b="1" dirty="0" err="1" smtClean="0">
                <a:solidFill>
                  <a:schemeClr val="bg1"/>
                </a:solidFill>
              </a:rPr>
              <a:t>nek</a:t>
            </a:r>
            <a:r>
              <a:rPr lang="hu-HU" b="1" dirty="0">
                <a:solidFill>
                  <a:schemeClr val="bg1"/>
                </a:solidFill>
              </a:rPr>
              <a:t>, vagy </a:t>
            </a:r>
            <a:r>
              <a:rPr lang="hu-HU" b="1" dirty="0" err="1" smtClean="0">
                <a:solidFill>
                  <a:schemeClr val="bg1"/>
                </a:solidFill>
              </a:rPr>
              <a:t>Paramátmá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nak</a:t>
            </a:r>
            <a:r>
              <a:rPr lang="hu-HU" b="1" dirty="0">
                <a:solidFill>
                  <a:schemeClr val="bg1"/>
                </a:solidFill>
              </a:rPr>
              <a:t>.</a:t>
            </a:r>
          </a:p>
          <a:p>
            <a:r>
              <a:rPr lang="hu-HU" b="1" dirty="0"/>
              <a:t>PITRI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Szó szerint „Atya”, vagy „Ős”.</a:t>
            </a:r>
          </a:p>
          <a:p>
            <a:r>
              <a:rPr lang="hu-HU" b="1" dirty="0"/>
              <a:t>PRAKRITI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Az anyag legtágabb értelemben vett hindu elnevezése. </a:t>
            </a:r>
            <a:r>
              <a:rPr lang="hu-HU" b="1" dirty="0" err="1">
                <a:solidFill>
                  <a:schemeClr val="bg1"/>
                </a:solidFill>
              </a:rPr>
              <a:t>Múlaprakriti</a:t>
            </a:r>
            <a:r>
              <a:rPr lang="hu-HU" b="1" dirty="0">
                <a:solidFill>
                  <a:schemeClr val="bg1"/>
                </a:solidFill>
              </a:rPr>
              <a:t> az elsődleges ős-anyag, </a:t>
            </a:r>
            <a:r>
              <a:rPr lang="hu-HU" b="1" dirty="0" err="1">
                <a:solidFill>
                  <a:schemeClr val="bg1"/>
                </a:solidFill>
              </a:rPr>
              <a:t>Prakriti</a:t>
            </a:r>
            <a:r>
              <a:rPr lang="hu-HU" b="1" dirty="0">
                <a:solidFill>
                  <a:schemeClr val="bg1"/>
                </a:solidFill>
              </a:rPr>
              <a:t> pedig az anyag, miután a Szellem beléáradt.</a:t>
            </a:r>
          </a:p>
          <a:p>
            <a:r>
              <a:rPr lang="hu-HU" b="1" dirty="0"/>
              <a:t>PRALAYA</a:t>
            </a:r>
            <a:r>
              <a:rPr lang="hu-HU" dirty="0"/>
              <a:t> (PRALAJA)</a:t>
            </a:r>
          </a:p>
          <a:p>
            <a:r>
              <a:rPr lang="hu-HU" b="1" dirty="0">
                <a:solidFill>
                  <a:schemeClr val="bg1"/>
                </a:solidFill>
              </a:rPr>
              <a:t>Valamely bolygó, bolygólánc, világegyetem stb. két tevékenységi időszaka közötti nyugalom, vagy </a:t>
            </a:r>
            <a:r>
              <a:rPr lang="hu-HU" b="1" dirty="0" smtClean="0">
                <a:solidFill>
                  <a:schemeClr val="bg1"/>
                </a:solidFill>
              </a:rPr>
              <a:t>nem - tevékenység </a:t>
            </a:r>
            <a:r>
              <a:rPr lang="hu-HU" b="1" dirty="0">
                <a:solidFill>
                  <a:schemeClr val="bg1"/>
                </a:solidFill>
              </a:rPr>
              <a:t>időszaka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118292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116632"/>
            <a:ext cx="84296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hu-HU" b="1" dirty="0" smtClean="0">
                <a:solidFill>
                  <a:srgbClr val="FFFF00"/>
                </a:solidFill>
              </a:rPr>
              <a:t>SEMMI, CSAK A SZÜNTELEN, ÖRÖK LÉLEGZET, </a:t>
            </a:r>
          </a:p>
          <a:p>
            <a:pPr marL="342900" indent="-342900" algn="ctr"/>
            <a:r>
              <a:rPr lang="hu-HU" b="1" dirty="0" smtClean="0">
                <a:solidFill>
                  <a:srgbClr val="FFFF00"/>
                </a:solidFill>
              </a:rPr>
              <a:t>AMELY NEM ISMERI ÖNMAGÁT </a:t>
            </a:r>
            <a:r>
              <a:rPr lang="hu-HU" b="1" i="1" dirty="0" smtClean="0">
                <a:solidFill>
                  <a:srgbClr val="FFFF00"/>
                </a:solidFill>
              </a:rPr>
              <a:t>(b).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 smtClean="0">
                <a:solidFill>
                  <a:schemeClr val="bg1"/>
                </a:solidFill>
              </a:rPr>
              <a:t>Egy Létezés Lélegzetét az ősi ezotéria csak a kozmogónia szellemi aspektusára </a:t>
            </a:r>
            <a:r>
              <a:rPr lang="hu-HU" b="1" dirty="0" smtClean="0"/>
              <a:t>alkalmazza.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Az </a:t>
            </a:r>
            <a:r>
              <a:rPr lang="hu-HU" b="1" dirty="0" smtClean="0">
                <a:solidFill>
                  <a:schemeClr val="bg1"/>
                </a:solidFill>
              </a:rPr>
              <a:t>Egy Létezés Lélegzetével anyagi síkon Mozgás egyenértékű.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 smtClean="0">
                <a:solidFill>
                  <a:schemeClr val="bg1"/>
                </a:solidFill>
              </a:rPr>
              <a:t>Egy Örök Elemmel, 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dimenzió nélküli Térrel, együtt létezik a végtelen állandóság, az ősanyag és az abszolút állandó mozgás, amely az Egy Elem lélegzete. Nem szűnik meg a </a:t>
            </a:r>
            <a:r>
              <a:rPr lang="hu-HU" b="1" dirty="0" err="1" smtClean="0">
                <a:solidFill>
                  <a:schemeClr val="bg1"/>
                </a:solidFill>
              </a:rPr>
              <a:t>pralayai</a:t>
            </a:r>
            <a:r>
              <a:rPr lang="hu-HU" b="1" dirty="0" smtClean="0">
                <a:solidFill>
                  <a:schemeClr val="bg1"/>
                </a:solidFill>
              </a:rPr>
              <a:t> örökkévalóságok alatt sem.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Egy Létezés Lélegzete nem vonatkozik az Egy Ok Nélküli Okra,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vagy a Minden - </a:t>
            </a:r>
            <a:r>
              <a:rPr lang="hu-HU" b="1" dirty="0" err="1" smtClean="0">
                <a:solidFill>
                  <a:schemeClr val="bg1"/>
                </a:solidFill>
              </a:rPr>
              <a:t>Lét-ségre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ellentétben a Minden - Létezéssel, ami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, vagyis a Világegyetem.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, aki végrehajtotta a Teremtést, csak közreműködő és nem az eszményi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Ok, csak azon hatások oka, amelyeket a továbbiakban létre kell hozni a teremtéshez.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munkájához.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vedantában</a:t>
            </a:r>
            <a:r>
              <a:rPr lang="hu-HU" b="1" dirty="0" smtClean="0"/>
              <a:t> és a </a:t>
            </a:r>
            <a:r>
              <a:rPr lang="hu-HU" b="1" dirty="0" err="1" smtClean="0"/>
              <a:t>Nyáyaban</a:t>
            </a:r>
            <a:r>
              <a:rPr lang="hu-HU" b="1" dirty="0" smtClean="0"/>
              <a:t> </a:t>
            </a:r>
            <a:r>
              <a:rPr lang="hu-HU" b="1" dirty="0" err="1" smtClean="0"/>
              <a:t>nimitta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tevékeny ok, ezzel szemben </a:t>
            </a:r>
            <a:r>
              <a:rPr lang="hu-HU" b="1" dirty="0" err="1" smtClean="0"/>
              <a:t>upádána</a:t>
            </a:r>
            <a:r>
              <a:rPr lang="hu-HU" b="1" dirty="0" smtClean="0"/>
              <a:t> az anyagi ok, a </a:t>
            </a:r>
            <a:r>
              <a:rPr lang="hu-HU" b="1" dirty="0" err="1" smtClean="0"/>
              <a:t>Sánkhyaban</a:t>
            </a:r>
            <a:r>
              <a:rPr lang="hu-HU" b="1" dirty="0" smtClean="0"/>
              <a:t> pedig </a:t>
            </a:r>
            <a:r>
              <a:rPr lang="hu-HU" b="1" dirty="0" err="1" smtClean="0"/>
              <a:t>pradhána</a:t>
            </a:r>
            <a:r>
              <a:rPr lang="hu-HU" b="1" dirty="0" smtClean="0"/>
              <a:t> mindkettő tevékenységét magába foglalja.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ezoterikus filozófiában, az </a:t>
            </a:r>
            <a:r>
              <a:rPr lang="hu-HU" b="1" dirty="0" err="1" smtClean="0">
                <a:solidFill>
                  <a:schemeClr val="bg1"/>
                </a:solidFill>
              </a:rPr>
              <a:t>upádánán</a:t>
            </a:r>
            <a:r>
              <a:rPr lang="hu-HU" b="1" dirty="0" smtClean="0">
                <a:solidFill>
                  <a:schemeClr val="bg1"/>
                </a:solidFill>
              </a:rPr>
              <a:t> kívül nem lehet másról töprengeni. </a:t>
            </a:r>
          </a:p>
          <a:p>
            <a:r>
              <a:rPr lang="hu-HU" b="1" dirty="0" smtClean="0"/>
              <a:t>Az, amire a </a:t>
            </a:r>
            <a:r>
              <a:rPr lang="hu-HU" b="1" dirty="0" err="1" smtClean="0"/>
              <a:t>vaishnavak</a:t>
            </a:r>
            <a:r>
              <a:rPr lang="hu-HU" b="1" dirty="0" smtClean="0"/>
              <a:t> (</a:t>
            </a:r>
            <a:r>
              <a:rPr lang="hu-HU" b="1" dirty="0" err="1" smtClean="0"/>
              <a:t>a</a:t>
            </a:r>
            <a:r>
              <a:rPr lang="hu-HU" b="1" dirty="0" smtClean="0"/>
              <a:t> </a:t>
            </a:r>
            <a:r>
              <a:rPr lang="hu-HU" b="1" dirty="0" err="1" smtClean="0"/>
              <a:t>visishthadvaitak</a:t>
            </a:r>
            <a:r>
              <a:rPr lang="hu-HU" b="1" dirty="0" smtClean="0"/>
              <a:t>) gondolnak, mint eszményire szemben a ténylegessel - vagyis </a:t>
            </a:r>
            <a:r>
              <a:rPr lang="hu-HU" b="1" dirty="0" err="1" smtClean="0"/>
              <a:t>Parabrahman</a:t>
            </a:r>
            <a:r>
              <a:rPr lang="hu-HU" b="1" dirty="0" smtClean="0"/>
              <a:t> és </a:t>
            </a:r>
            <a:r>
              <a:rPr lang="hu-HU" b="1" dirty="0" err="1" smtClean="0"/>
              <a:t>Íshvara</a:t>
            </a:r>
            <a:r>
              <a:rPr lang="hu-HU" b="1" dirty="0" smtClean="0"/>
              <a:t> –, nem kaphat teret a nyilvánosságra hozott elméletekben, mert még ez az eszményi is helytelen elnevezés.</a:t>
            </a:r>
          </a:p>
        </p:txBody>
      </p:sp>
    </p:spTree>
    <p:extLst>
      <p:ext uri="{BB962C8B-B14F-4D97-AF65-F5344CB8AC3E}">
        <p14:creationId xmlns="" xmlns:p14="http://schemas.microsoft.com/office/powerpoint/2010/main" val="7086470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85728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Önmagunk megismeréséhez  szükséges  az öntudat és felfogóképesség </a:t>
            </a:r>
          </a:p>
          <a:p>
            <a:r>
              <a:rPr lang="hu-HU" b="1" dirty="0" smtClean="0"/>
              <a:t>(mindkettő korlátozott képesség bármilyen tárgyra vonatkoztatva, kivéve </a:t>
            </a:r>
            <a:r>
              <a:rPr lang="hu-HU" b="1" dirty="0" err="1" smtClean="0"/>
              <a:t>Parabrahmant</a:t>
            </a:r>
            <a:r>
              <a:rPr lang="hu-HU" b="1" dirty="0" smtClean="0"/>
              <a:t>).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Ezért beszélünk az Örök Lélegzetről, amely nem ismeri önmagát.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végtelen nem foghatja fel a végest. A határtalan nem lehet kapcsolatban a határossal és feltételessel.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Az okkult tanításokban az Ismeretlen és a Megismerhetetlen Mozgató, vagy a Magában - Létező az Abszolút Isteni Lényeg.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Abszolút Öntudat és Abszolút Mozgás</a:t>
            </a:r>
            <a:r>
              <a:rPr lang="hu-HU" b="1" dirty="0" smtClean="0"/>
              <a:t> azok korlátozott érzékei számára, akik ezt leírják, öntudatlanság és mozdulatlanság.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öntudat maga után vonja a korlátozásokat és a minősítéseket, valamit, amiről tudomása van, és valakit, akinek erről a tudomása van.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Abszolút Tudat azonban tartalmazza a megismerőt, a megismert dolgot,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és a megismerést, mind a hármat magában, és mind a három egy.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i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Abszolút Tudatot „öntudatlanságnak” nevezzük, mert számunkra úgy látszik.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Abszolútot Sötétségnek nevezzük, mert véges értelmünk számára teljesen áthatolhatatlannak tűnik.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6865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57166"/>
            <a:ext cx="84296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3. AZ ÓRA MÉG NEM ÜTÖTT, A SUGÁR MÉG NEM VILLANT VOLT BELE A CSÍRÁBA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MÂTRIPADMA MÉG NEM DUZZADT MEG.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endParaRPr lang="hu-H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AZ ÓRA MÉG NEM ÜTÖTT, A SUGÁR MÉG NEM VILLANT VOLT BELE A CSÍRÁBA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  <a:r>
              <a:rPr lang="hu-HU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endParaRPr lang="hu-H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Örök Sötétség Sugara, amint kiárad, az Élet vagy a Fény ragyogó sugarává válik,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és belevillan a Csírába  a Világtojás pontjába, amit az elvont értelmében vett anyag képvisel.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pont nem a Tér egy adott pontja, mert a csíra egy darabkája minden atom közepén megtalálható.</a:t>
            </a:r>
          </a:p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6378169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85728"/>
            <a:ext cx="83582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MÂTRIPADMA /Anya - Lótusz/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MÉG NEM DUZZADT MEG.</a:t>
            </a:r>
            <a:r>
              <a:rPr lang="hu-HU" b="1" i="1" dirty="0" smtClean="0">
                <a:solidFill>
                  <a:srgbClr val="FFFF00"/>
                </a:solidFill>
              </a:rPr>
              <a:t>(b)</a:t>
            </a:r>
          </a:p>
          <a:p>
            <a:pPr algn="ctr"/>
            <a:endParaRPr lang="hu-HU" sz="1200" b="1" i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természetben levő duális teremtő energia </a:t>
            </a:r>
            <a:r>
              <a:rPr lang="hu-HU" b="1" dirty="0" smtClean="0"/>
              <a:t>(anyag és erő az anyagi síkon) </a:t>
            </a:r>
            <a:r>
              <a:rPr lang="hu-HU" b="1" dirty="0" smtClean="0">
                <a:solidFill>
                  <a:schemeClr val="bg1"/>
                </a:solidFill>
              </a:rPr>
              <a:t>egyik szimbolikus alakja </a:t>
            </a:r>
            <a:r>
              <a:rPr lang="hu-HU" b="1" dirty="0" err="1" smtClean="0">
                <a:solidFill>
                  <a:schemeClr val="bg1"/>
                </a:solidFill>
              </a:rPr>
              <a:t>Padma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  <a:r>
              <a:rPr lang="hu-HU" b="1" i="1" dirty="0" smtClean="0"/>
              <a:t> </a:t>
            </a:r>
            <a:r>
              <a:rPr lang="hu-HU" b="1" dirty="0" smtClean="0"/>
              <a:t>India vízi lilioma.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Lótusz a hő </a:t>
            </a:r>
            <a:r>
              <a:rPr lang="hu-HU" b="1" dirty="0" smtClean="0"/>
              <a:t>(tűz) </a:t>
            </a:r>
            <a:r>
              <a:rPr lang="hu-HU" b="1" dirty="0" smtClean="0">
                <a:solidFill>
                  <a:schemeClr val="bg1"/>
                </a:solidFill>
              </a:rPr>
              <a:t>és a víz </a:t>
            </a:r>
            <a:r>
              <a:rPr lang="hu-HU" b="1" dirty="0" smtClean="0"/>
              <a:t>(gőz vagy éter) </a:t>
            </a:r>
            <a:r>
              <a:rPr lang="hu-HU" b="1" dirty="0" smtClean="0">
                <a:solidFill>
                  <a:schemeClr val="bg1"/>
                </a:solidFill>
              </a:rPr>
              <a:t>szülötte. A tűz minden filozófiai és vallási rendszerben az Istenség Szellemét képviseli, az aktív, a férfi, a nemző princípiumot.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éter, vagyis az anyag lelke, a tűz fénye a passzív, női princípiumot képviseli, amiből minden kiáradt ebben a Világegyetemben.</a:t>
            </a:r>
            <a:r>
              <a:rPr lang="hu-HU" b="1" dirty="0" smtClean="0"/>
              <a:t> Ezért </a:t>
            </a:r>
            <a:r>
              <a:rPr lang="hu-HU" b="1" dirty="0" smtClean="0">
                <a:solidFill>
                  <a:schemeClr val="bg1"/>
                </a:solidFill>
              </a:rPr>
              <a:t>az éter, vagy a víz az Anya, a tűz pedig az Atya.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Minden virágos növény magja egy már késszé formált növény-embriót hordoz magában. Ez megmagyarázza a következő mondatot: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Mátri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Padma</a:t>
            </a:r>
            <a:r>
              <a:rPr lang="hu-HU" b="1" dirty="0" smtClean="0">
                <a:solidFill>
                  <a:schemeClr val="bg1"/>
                </a:solidFill>
              </a:rPr>
              <a:t> még nem duzzadt meg - az ősi </a:t>
            </a:r>
            <a:r>
              <a:rPr lang="hu-HU" b="1" dirty="0" err="1" smtClean="0">
                <a:solidFill>
                  <a:schemeClr val="bg1"/>
                </a:solidFill>
              </a:rPr>
              <a:t>szimbológiában</a:t>
            </a:r>
            <a:r>
              <a:rPr lang="hu-HU" b="1" dirty="0" smtClean="0">
                <a:solidFill>
                  <a:schemeClr val="bg1"/>
                </a:solidFill>
              </a:rPr>
              <a:t> ugyanis a formát általában feláldozzák a belső - vagy gyökérgondolatnak.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 algn="ctr"/>
            <a:endParaRPr lang="hu-HU" b="1" i="1" dirty="0" smtClean="0">
              <a:solidFill>
                <a:srgbClr val="FFFF00"/>
              </a:solidFill>
            </a:endParaRPr>
          </a:p>
          <a:p>
            <a:pPr algn="ctr"/>
            <a:endParaRPr lang="hu-HU" sz="1200" b="1" i="1" dirty="0" smtClean="0">
              <a:solidFill>
                <a:srgbClr val="FFFF00"/>
              </a:solidFill>
            </a:endParaRPr>
          </a:p>
          <a:p>
            <a:pPr algn="ctr"/>
            <a:endParaRPr lang="hu-HU" sz="1200" b="1" i="1" dirty="0" smtClean="0">
              <a:solidFill>
                <a:srgbClr val="FFFF00"/>
              </a:solidFill>
            </a:endParaRPr>
          </a:p>
          <a:p>
            <a:pPr algn="ctr"/>
            <a:endParaRPr lang="hu-HU" sz="1200" b="1" i="1" dirty="0" smtClean="0">
              <a:solidFill>
                <a:srgbClr val="FFFF00"/>
              </a:solidFill>
            </a:endParaRPr>
          </a:p>
          <a:p>
            <a:pPr algn="ctr"/>
            <a:endParaRPr lang="hu-HU" sz="1200" b="1" i="1" dirty="0" smtClean="0">
              <a:solidFill>
                <a:srgbClr val="FFFF00"/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1102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571480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smtClean="0">
                <a:solidFill>
                  <a:schemeClr val="bg1"/>
                </a:solidFill>
              </a:rPr>
              <a:t>Lótusz, vagy </a:t>
            </a:r>
            <a:r>
              <a:rPr lang="hu-HU" b="1" dirty="0" err="1" smtClean="0">
                <a:solidFill>
                  <a:schemeClr val="bg1"/>
                </a:solidFill>
              </a:rPr>
              <a:t>Padma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kedvelt jelképe magának a Kozmosznak és az embernek is.</a:t>
            </a:r>
            <a:r>
              <a:rPr lang="hu-HU" dirty="0" smtClean="0">
                <a:solidFill>
                  <a:schemeClr val="bg1"/>
                </a:solidFill>
              </a:rPr>
              <a:t> 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lótusz </a:t>
            </a:r>
            <a:r>
              <a:rPr lang="hu-HU" b="1" dirty="0" smtClean="0"/>
              <a:t>magja tartalmazza a jövendő növény tökéletes, kicsinyített mását, ami  azt jelképezi, hogy </a:t>
            </a:r>
            <a:r>
              <a:rPr lang="hu-HU" b="1" dirty="0" smtClean="0">
                <a:solidFill>
                  <a:schemeClr val="bg1"/>
                </a:solidFill>
              </a:rPr>
              <a:t>minden dolog szellemi ősképe létezik az anyagtalan világban. </a:t>
            </a:r>
          </a:p>
          <a:p>
            <a:r>
              <a:rPr lang="hu-HU" b="1" dirty="0" smtClean="0"/>
              <a:t>A lótusz - növény a vízen keresztül nő fel, gyökere az Ilusban vagy iszapban van, </a:t>
            </a:r>
          </a:p>
          <a:p>
            <a:r>
              <a:rPr lang="hu-HU" b="1" dirty="0" smtClean="0"/>
              <a:t>a virágját pedig fent, a levegőben tárja ki, így </a:t>
            </a:r>
            <a:r>
              <a:rPr lang="hu-HU" b="1" dirty="0" smtClean="0">
                <a:solidFill>
                  <a:schemeClr val="bg1"/>
                </a:solidFill>
              </a:rPr>
              <a:t>a lótusz az ember és Kozmosz életét egyaránt szimbolizálja, mert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mindkettő elemei ugyanazok, és mindkettő ugyanabba az irányba fejlődik.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lótusz iszapba süllyedő gyökere jelképezi az anyagi életet, a vízen áthaladó szára az asztrális világban való létezést, a vízen lebegő, és az ég felé nyíló virága pedig a szellemi létezést.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937493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57166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SZÍVE MÉG NEM NYÍLT MEG AZ EGY SUGÁR BEFOGADÁSÁRA,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HOGY EZ HÁROMKÉNT LEHULLJON A NÉGYBE MÁYÁ ÖLÉBEN.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Ős Szubsztancia még nem lépett ki kozmosz-előtti rejtettségéből az elkülönült tárgyiasultságba, </a:t>
            </a:r>
            <a:r>
              <a:rPr lang="hu-HU" b="1" dirty="0" smtClean="0"/>
              <a:t>még nem  vált a tudomány (az ember számára eddig) láthatatlan ősanyagává.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Amint üt az óra, és amint befogadóvá válik az Isteni gondolat - a Logosz, vagy az </a:t>
            </a:r>
            <a:r>
              <a:rPr lang="hu-HU" b="1" dirty="0" err="1" smtClean="0">
                <a:solidFill>
                  <a:schemeClr val="bg1"/>
                </a:solidFill>
              </a:rPr>
              <a:t>Anima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Mundi</a:t>
            </a:r>
            <a:r>
              <a:rPr lang="hu-HU" b="1" dirty="0" smtClean="0">
                <a:solidFill>
                  <a:schemeClr val="bg1"/>
                </a:solidFill>
              </a:rPr>
              <a:t>, az </a:t>
            </a:r>
            <a:r>
              <a:rPr lang="hu-HU" b="1" dirty="0" err="1" smtClean="0">
                <a:solidFill>
                  <a:schemeClr val="bg1"/>
                </a:solidFill>
              </a:rPr>
              <a:t>Alaya</a:t>
            </a:r>
            <a:r>
              <a:rPr lang="hu-HU" b="1" dirty="0" smtClean="0">
                <a:solidFill>
                  <a:schemeClr val="bg1"/>
                </a:solidFill>
              </a:rPr>
              <a:t> férfi aspektusa - </a:t>
            </a:r>
            <a:r>
              <a:rPr lang="hu-HU" b="1" dirty="0" err="1" smtClean="0">
                <a:solidFill>
                  <a:schemeClr val="bg1"/>
                </a:solidFill>
              </a:rPr>
              <a:t>fohati</a:t>
            </a:r>
            <a:r>
              <a:rPr lang="hu-HU" b="1" dirty="0" smtClean="0">
                <a:solidFill>
                  <a:schemeClr val="bg1"/>
                </a:solidFill>
              </a:rPr>
              <a:t> hatására, megnyílik a szíve. </a:t>
            </a:r>
          </a:p>
          <a:p>
            <a:r>
              <a:rPr lang="hu-HU" b="1" dirty="0" smtClean="0"/>
              <a:t>Szétválik, és a Három (Atya, Anya, Fiú) a Néggyé alakul át.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okkultizmus első és alapvető tétele az Egyetemes Egység (vagy homogeneitás) három aspektusban. Az Istenség Abszolút Egységként a véges értelem számára örökre felfoghatatlan marad.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Istenség abszolút, mindenütt - jelenlevőn, </a:t>
            </a:r>
            <a:r>
              <a:rPr lang="hu-HU" b="1" dirty="0" smtClean="0"/>
              <a:t>ezért nincs egyetlen egy atom sem, amely ne tartalmazná Őt (semleges nem) magában. </a:t>
            </a:r>
          </a:p>
          <a:p>
            <a:r>
              <a:rPr lang="hu-HU" b="1" dirty="0" smtClean="0"/>
              <a:t>A </a:t>
            </a:r>
            <a:r>
              <a:rPr lang="hu-HU" b="1" dirty="0" err="1" smtClean="0"/>
              <a:t>kabbalisták</a:t>
            </a:r>
            <a:r>
              <a:rPr lang="hu-HU" b="1" dirty="0" smtClean="0"/>
              <a:t> azt mondják: „Az Istenség egy, mert végtelen. Hármas, mert mindig megnyilvánul”. Ez </a:t>
            </a:r>
            <a:r>
              <a:rPr lang="hu-HU" b="1" dirty="0" smtClean="0">
                <a:solidFill>
                  <a:schemeClr val="bg1"/>
                </a:solidFill>
              </a:rPr>
              <a:t>a megnyilvánulás hármas aspektusaiban, a természetben minden testnek három princípiumra van szüksége, hogy tárgyiasuljon: a hiány, a forma és az anyag. </a:t>
            </a:r>
            <a:r>
              <a:rPr lang="hu-HU" b="1" dirty="0" smtClean="0"/>
              <a:t>A hiány Arisztotelésznél ugyanaz, mint amit az okkultisták az Asztrális Fényébe</a:t>
            </a:r>
          </a:p>
          <a:p>
            <a:r>
              <a:rPr lang="hu-HU" b="1" dirty="0" smtClean="0"/>
              <a:t>belenyomott ősképek jelentenek.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603745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85728"/>
            <a:ext cx="8286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/</a:t>
            </a:r>
            <a:r>
              <a:rPr lang="hu-HU" b="1" dirty="0" smtClean="0"/>
              <a:t>A </a:t>
            </a:r>
            <a:r>
              <a:rPr lang="hu-HU" b="1" dirty="0" err="1" smtClean="0"/>
              <a:t>visishthadvaita</a:t>
            </a:r>
            <a:r>
              <a:rPr lang="hu-HU" b="1" dirty="0" smtClean="0"/>
              <a:t> filozófia a </a:t>
            </a:r>
            <a:r>
              <a:rPr lang="hu-HU" b="1" dirty="0" err="1" smtClean="0"/>
              <a:t>Parabrahman</a:t>
            </a:r>
            <a:r>
              <a:rPr lang="hu-HU" b="1" dirty="0" smtClean="0"/>
              <a:t> egyetlen független valóság, </a:t>
            </a:r>
          </a:p>
          <a:p>
            <a:r>
              <a:rPr lang="hu-HU" b="1" dirty="0" smtClean="0"/>
              <a:t>de elválaszthatatlan a háromságától, amely a </a:t>
            </a:r>
            <a:r>
              <a:rPr lang="hu-HU" b="1" dirty="0" err="1" smtClean="0"/>
              <a:t>Parabrahman</a:t>
            </a:r>
            <a:r>
              <a:rPr lang="hu-HU" b="1" dirty="0" smtClean="0"/>
              <a:t>, </a:t>
            </a:r>
            <a:r>
              <a:rPr lang="hu-HU" b="1" dirty="0" err="1" smtClean="0"/>
              <a:t>a</a:t>
            </a:r>
            <a:r>
              <a:rPr lang="hu-HU" b="1" dirty="0" smtClean="0"/>
              <a:t> </a:t>
            </a:r>
            <a:r>
              <a:rPr lang="hu-HU" b="1" dirty="0" err="1" smtClean="0"/>
              <a:t>Chit</a:t>
            </a:r>
            <a:r>
              <a:rPr lang="hu-HU" b="1" dirty="0" smtClean="0"/>
              <a:t> és az </a:t>
            </a:r>
            <a:r>
              <a:rPr lang="hu-HU" b="1" dirty="0" err="1" smtClean="0"/>
              <a:t>Achit</a:t>
            </a:r>
            <a:r>
              <a:rPr lang="hu-HU" b="1" dirty="0" smtClean="0"/>
              <a:t>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Parabrahman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Szubsztancia, változatlan, örökkévaló és megismerhetetlen, </a:t>
            </a:r>
          </a:p>
          <a:p>
            <a:r>
              <a:rPr lang="hu-HU" b="1" dirty="0" err="1" smtClean="0">
                <a:solidFill>
                  <a:schemeClr val="bg1"/>
                </a:solidFill>
              </a:rPr>
              <a:t>Chit</a:t>
            </a:r>
            <a:r>
              <a:rPr lang="hu-HU" b="1" dirty="0" smtClean="0">
                <a:solidFill>
                  <a:schemeClr val="bg1"/>
                </a:solidFill>
              </a:rPr>
              <a:t> (</a:t>
            </a:r>
            <a:r>
              <a:rPr lang="hu-HU" b="1" dirty="0" err="1" smtClean="0">
                <a:solidFill>
                  <a:schemeClr val="bg1"/>
                </a:solidFill>
              </a:rPr>
              <a:t>Átmá</a:t>
            </a:r>
            <a:r>
              <a:rPr lang="hu-HU" b="1" dirty="0" smtClean="0">
                <a:solidFill>
                  <a:schemeClr val="bg1"/>
                </a:solidFill>
              </a:rPr>
              <a:t>) és </a:t>
            </a:r>
            <a:r>
              <a:rPr lang="hu-HU" b="1" dirty="0" err="1" smtClean="0">
                <a:solidFill>
                  <a:schemeClr val="bg1"/>
                </a:solidFill>
              </a:rPr>
              <a:t>Achit</a:t>
            </a:r>
            <a:r>
              <a:rPr lang="hu-HU" b="1" dirty="0" smtClean="0">
                <a:solidFill>
                  <a:schemeClr val="bg1"/>
                </a:solidFill>
              </a:rPr>
              <a:t> (</a:t>
            </a:r>
            <a:r>
              <a:rPr lang="hu-HU" b="1" dirty="0" err="1" smtClean="0">
                <a:solidFill>
                  <a:schemeClr val="bg1"/>
                </a:solidFill>
              </a:rPr>
              <a:t>Anátmá</a:t>
            </a:r>
            <a:r>
              <a:rPr lang="hu-HU" b="1" dirty="0" smtClean="0">
                <a:solidFill>
                  <a:schemeClr val="bg1"/>
                </a:solidFill>
              </a:rPr>
              <a:t>) pedig a tulajdonságai.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utóbbi kettő a </a:t>
            </a:r>
            <a:r>
              <a:rPr lang="hu-HU" b="1" dirty="0" err="1" smtClean="0">
                <a:solidFill>
                  <a:schemeClr val="bg1"/>
                </a:solidFill>
              </a:rPr>
              <a:t>Parabrahman</a:t>
            </a:r>
            <a:r>
              <a:rPr lang="hu-HU" b="1" dirty="0" smtClean="0">
                <a:solidFill>
                  <a:schemeClr val="bg1"/>
                </a:solidFill>
              </a:rPr>
              <a:t> ruhája vagy teste, aspektusa (</a:t>
            </a:r>
            <a:r>
              <a:rPr lang="hu-HU" b="1" dirty="0" err="1" smtClean="0">
                <a:solidFill>
                  <a:schemeClr val="bg1"/>
                </a:solidFill>
              </a:rPr>
              <a:t>sharíra</a:t>
            </a:r>
            <a:r>
              <a:rPr lang="hu-HU" b="1" dirty="0" smtClean="0">
                <a:solidFill>
                  <a:schemeClr val="bg1"/>
                </a:solidFill>
              </a:rPr>
              <a:t>)./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 három princípium egyesülése egy negyediktől függ – az Élettől, </a:t>
            </a:r>
            <a:r>
              <a:rPr lang="hu-HU" b="1" dirty="0" smtClean="0"/>
              <a:t>amely az Elérhetetlen csúcsairól sugárzik szét, hogy a létezés megnyilvánult síkjain egy egyetemesen szétterjedt Esszenciává váljon.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a Négyesség </a:t>
            </a:r>
            <a:r>
              <a:rPr lang="hu-HU" b="1" dirty="0" smtClean="0"/>
              <a:t>(Atya, Anya, Fiú, mint Egység, és a Négyesség, mint egy élő megnyilvánulás) </a:t>
            </a:r>
            <a:r>
              <a:rPr lang="hu-HU" b="1" dirty="0" smtClean="0">
                <a:solidFill>
                  <a:schemeClr val="bg1"/>
                </a:solidFill>
              </a:rPr>
              <a:t>pedig az az út, ami elvezet a szeplőtlen fogantatás ősi elképzeléséhez, amit az egyház érzékiesített.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keresztény egyház ezen dogmája csillagászati, matematikai és legfőképpen metafizikai. </a:t>
            </a:r>
            <a:r>
              <a:rPr lang="hu-HU" b="1" dirty="0" smtClean="0">
                <a:solidFill>
                  <a:schemeClr val="bg1"/>
                </a:solidFill>
              </a:rPr>
              <a:t>A természetben levő férfi elem </a:t>
            </a:r>
            <a:r>
              <a:rPr lang="hu-HU" b="1" dirty="0" smtClean="0"/>
              <a:t>(amit a férfi istenségek és Logoszok személyesítenek meg – </a:t>
            </a:r>
            <a:r>
              <a:rPr lang="hu-HU" b="1" dirty="0" err="1" smtClean="0"/>
              <a:t>Viráj</a:t>
            </a:r>
            <a:r>
              <a:rPr lang="hu-HU" b="1" dirty="0" smtClean="0"/>
              <a:t> vagy </a:t>
            </a:r>
            <a:r>
              <a:rPr lang="hu-HU" b="1" dirty="0" err="1" smtClean="0"/>
              <a:t>Brahmá</a:t>
            </a:r>
            <a:r>
              <a:rPr lang="hu-HU" b="1" dirty="0" smtClean="0"/>
              <a:t>, Hórusz vagy </a:t>
            </a:r>
            <a:r>
              <a:rPr lang="hu-HU" b="1" dirty="0" err="1" smtClean="0"/>
              <a:t>Ozírisz</a:t>
            </a:r>
            <a:r>
              <a:rPr lang="hu-HU" b="1" dirty="0" smtClean="0"/>
              <a:t>, stb.) </a:t>
            </a:r>
            <a:r>
              <a:rPr lang="hu-HU" b="1" dirty="0" smtClean="0">
                <a:solidFill>
                  <a:schemeClr val="bg1"/>
                </a:solidFill>
              </a:rPr>
              <a:t>egy szeplőtelen forráson, az Anyán keresztül, de nem attól születik meg.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Absztrakt Istenség nem nélküli és még csak nem is egy Lény, hanem Létség, maga az Élet, </a:t>
            </a:r>
            <a:r>
              <a:rPr lang="hu-HU" b="1" dirty="0" smtClean="0"/>
              <a:t>ezért ennek a férfinek, akinek van Anyja, nem is lehet Atyja.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975727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57166"/>
            <a:ext cx="84296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ember egyenlő </a:t>
            </a:r>
            <a:r>
              <a:rPr lang="hu-HU" b="1" dirty="0" err="1" smtClean="0"/>
              <a:t>Jehovah</a:t>
            </a:r>
            <a:r>
              <a:rPr lang="hu-HU" b="1" dirty="0" smtClean="0"/>
              <a:t> mértéknek nevezik, és a következő módon kapják meg: 113 x 5 = 565, az 565 a következő kifejezéssel helyettesíthető: 56,5 x 10 = 565. </a:t>
            </a:r>
          </a:p>
          <a:p>
            <a:r>
              <a:rPr lang="hu-HU" b="1" dirty="0" smtClean="0"/>
              <a:t>Itt az ember - szám, a 113 az 56,5 x 10 egyik tényezőjévé válik, és az utóbbi numerikus kifejezés (</a:t>
            </a:r>
            <a:r>
              <a:rPr lang="hu-HU" b="1" dirty="0" err="1" smtClean="0"/>
              <a:t>kabbalisztikus</a:t>
            </a:r>
            <a:r>
              <a:rPr lang="hu-HU" b="1" dirty="0" smtClean="0"/>
              <a:t>) olvasása: </a:t>
            </a:r>
            <a:r>
              <a:rPr lang="hu-HU" b="1" dirty="0" err="1" smtClean="0"/>
              <a:t>Jod</a:t>
            </a:r>
            <a:r>
              <a:rPr lang="hu-HU" b="1" dirty="0" smtClean="0"/>
              <a:t>, He, Vau, He, vagyis </a:t>
            </a:r>
            <a:r>
              <a:rPr lang="hu-HU" b="1" dirty="0" err="1" smtClean="0"/>
              <a:t>Jehovah</a:t>
            </a:r>
            <a:r>
              <a:rPr lang="hu-HU" b="1" dirty="0" smtClean="0"/>
              <a:t>... Az 565 = 56,5 x 10 formába való kiterjesztésének az a célja, hogy bemutassa a férfi (</a:t>
            </a:r>
            <a:r>
              <a:rPr lang="hu-HU" b="1" dirty="0" err="1" smtClean="0"/>
              <a:t>Jod</a:t>
            </a:r>
            <a:r>
              <a:rPr lang="hu-HU" b="1" dirty="0" smtClean="0"/>
              <a:t>) princípium a nőiből (Éva) történő kiáradását, vagyis úgymond egy férfi elem megszületését egy szeplőtelen forrásból, más szóval egy szeplőtelen fogantatást.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szeplőtelen Égi Szűz (vagy az el nem különült kozmikus ősanyag, az Anyag végtelenségében) Fia ismét megszületik a földön a földi Éva (Földanyánk) fiaként, és az emberiség összességévé válik, mert </a:t>
            </a:r>
            <a:r>
              <a:rPr lang="hu-HU" b="1" dirty="0" err="1" smtClean="0">
                <a:solidFill>
                  <a:schemeClr val="bg1"/>
                </a:solidFill>
              </a:rPr>
              <a:t>Jehovah</a:t>
            </a:r>
            <a:r>
              <a:rPr lang="hu-HU" b="1" dirty="0" smtClean="0">
                <a:solidFill>
                  <a:schemeClr val="bg1"/>
                </a:solidFill>
              </a:rPr>
              <a:t> vagy </a:t>
            </a:r>
            <a:r>
              <a:rPr lang="hu-HU" b="1" dirty="0" err="1" smtClean="0">
                <a:solidFill>
                  <a:schemeClr val="bg1"/>
                </a:solidFill>
              </a:rPr>
              <a:t>Jod</a:t>
            </a:r>
            <a:r>
              <a:rPr lang="hu-HU" b="1" dirty="0" smtClean="0">
                <a:solidFill>
                  <a:schemeClr val="bg1"/>
                </a:solidFill>
              </a:rPr>
              <a:t> - Hé - Vau - Hé </a:t>
            </a:r>
            <a:r>
              <a:rPr lang="hu-HU" b="1" dirty="0" err="1" smtClean="0">
                <a:solidFill>
                  <a:schemeClr val="bg1"/>
                </a:solidFill>
              </a:rPr>
              <a:t>androgin</a:t>
            </a:r>
            <a:r>
              <a:rPr lang="hu-HU" b="1" dirty="0" smtClean="0">
                <a:solidFill>
                  <a:schemeClr val="bg1"/>
                </a:solidFill>
              </a:rPr>
              <a:t>, vagyis férfi és nő.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Fiú az egész Kozmosz, lent ő az emberiség. A háromság vagy háromszög </a:t>
            </a:r>
            <a:r>
              <a:rPr lang="hu-HU" b="1" dirty="0" err="1" smtClean="0">
                <a:solidFill>
                  <a:schemeClr val="bg1"/>
                </a:solidFill>
              </a:rPr>
              <a:t>tetraktisszá</a:t>
            </a:r>
            <a:r>
              <a:rPr lang="hu-HU" b="1" dirty="0" smtClean="0">
                <a:solidFill>
                  <a:schemeClr val="bg1"/>
                </a:solidFill>
              </a:rPr>
              <a:t> (négyessé) válik, </a:t>
            </a:r>
            <a:r>
              <a:rPr lang="hu-HU" b="1" dirty="0" smtClean="0"/>
              <a:t>a szent </a:t>
            </a:r>
            <a:r>
              <a:rPr lang="hu-HU" b="1" dirty="0" err="1" smtClean="0"/>
              <a:t>pitagoraszi</a:t>
            </a:r>
            <a:r>
              <a:rPr lang="hu-HU" b="1" dirty="0" smtClean="0"/>
              <a:t> számmá, a tökéletes négyzetté, és egy hatoldalú kockává a földön.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Makroproszopusz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</a:t>
            </a:r>
            <a:r>
              <a:rPr lang="hu-HU" b="1" dirty="0" err="1" smtClean="0"/>
              <a:t>a</a:t>
            </a:r>
            <a:r>
              <a:rPr lang="hu-HU" b="1" dirty="0" smtClean="0"/>
              <a:t> Nagy Arc) </a:t>
            </a:r>
            <a:r>
              <a:rPr lang="hu-HU" b="1" dirty="0" smtClean="0">
                <a:solidFill>
                  <a:schemeClr val="bg1"/>
                </a:solidFill>
              </a:rPr>
              <a:t>most </a:t>
            </a:r>
            <a:r>
              <a:rPr lang="hu-HU" b="1" dirty="0" err="1" smtClean="0">
                <a:solidFill>
                  <a:schemeClr val="bg1"/>
                </a:solidFill>
              </a:rPr>
              <a:t>Mikroproszopusz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(a Kisebb Arc), vagy a </a:t>
            </a:r>
            <a:r>
              <a:rPr lang="hu-HU" b="1" dirty="0" err="1" smtClean="0"/>
              <a:t>kabbalisták</a:t>
            </a:r>
            <a:r>
              <a:rPr lang="hu-HU" b="1" dirty="0" smtClean="0"/>
              <a:t> szerint </a:t>
            </a:r>
            <a:r>
              <a:rPr lang="hu-HU" b="1" dirty="0" smtClean="0">
                <a:solidFill>
                  <a:schemeClr val="bg1"/>
                </a:solidFill>
              </a:rPr>
              <a:t>az Idők </a:t>
            </a:r>
            <a:r>
              <a:rPr lang="hu-HU" b="1" dirty="0" err="1" smtClean="0">
                <a:solidFill>
                  <a:schemeClr val="bg1"/>
                </a:solidFill>
              </a:rPr>
              <a:t>Véne</a:t>
            </a:r>
            <a:r>
              <a:rPr lang="hu-HU" b="1" dirty="0" smtClean="0">
                <a:solidFill>
                  <a:schemeClr val="bg1"/>
                </a:solidFill>
              </a:rPr>
              <a:t>, aki leszáll Adam </a:t>
            </a:r>
            <a:r>
              <a:rPr lang="hu-HU" b="1" dirty="0" err="1" smtClean="0">
                <a:solidFill>
                  <a:schemeClr val="bg1"/>
                </a:solidFill>
              </a:rPr>
              <a:t>Kadmonra</a:t>
            </a:r>
            <a:r>
              <a:rPr lang="hu-HU" b="1" dirty="0" smtClean="0">
                <a:solidFill>
                  <a:schemeClr val="bg1"/>
                </a:solidFill>
              </a:rPr>
              <a:t>, akit arra használ,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hogy rajta keresztül megnyilvánuljon, </a:t>
            </a:r>
            <a:r>
              <a:rPr lang="hu-HU" b="1" dirty="0" err="1" smtClean="0">
                <a:solidFill>
                  <a:schemeClr val="bg1"/>
                </a:solidFill>
              </a:rPr>
              <a:t>tetragrammává</a:t>
            </a:r>
            <a:r>
              <a:rPr lang="hu-HU" b="1" dirty="0" smtClean="0">
                <a:solidFill>
                  <a:schemeClr val="bg1"/>
                </a:solidFill>
              </a:rPr>
              <a:t> alakul át.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Ő most </a:t>
            </a:r>
            <a:r>
              <a:rPr lang="hu-HU" b="1" dirty="0" err="1" smtClean="0">
                <a:solidFill>
                  <a:schemeClr val="bg1"/>
                </a:solidFill>
              </a:rPr>
              <a:t>Máyá</a:t>
            </a:r>
            <a:r>
              <a:rPr lang="hu-HU" b="1" dirty="0" smtClean="0">
                <a:solidFill>
                  <a:schemeClr val="bg1"/>
                </a:solidFill>
              </a:rPr>
              <a:t>, a Nagy Káprázat ölében van, közte és a valóság között pedig az asztrális fény  található.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77155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428604"/>
            <a:ext cx="82153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5. A HÉT/Fiú/MÉG NEM SZÜLETETT MEG A FÉNY HÁLÓJÁBÓL. A SÖTÉTSÉG EGYEDÜL VOLT ATYA-ANYA, SVABHÂVAT, SVABHÁVAT PEDIG SÖTÉTSÉGBEN VOLT.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Titkos Tanítás a Stanzákban főleg a mi Naprendszerünkkel és bolygói láncunkkal foglalkozik. A Hét Fiú ezért az utóbbi teremtői.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/>
              <a:t>Svabhávat</a:t>
            </a:r>
            <a:r>
              <a:rPr lang="hu-HU" b="1" dirty="0" smtClean="0"/>
              <a:t>: </a:t>
            </a:r>
            <a:r>
              <a:rPr lang="hu-HU" b="1" dirty="0" smtClean="0">
                <a:solidFill>
                  <a:schemeClr val="bg1"/>
                </a:solidFill>
              </a:rPr>
              <a:t>- a Képlékeny Esszencia, ami betölti a Világegyetemet,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                     - minden dolog gyökere,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                     - a hindu filozófiában a </a:t>
            </a:r>
            <a:r>
              <a:rPr lang="hu-HU" b="1" dirty="0" err="1" smtClean="0">
                <a:solidFill>
                  <a:schemeClr val="bg1"/>
                </a:solidFill>
              </a:rPr>
              <a:t>Múlaprakriti</a:t>
            </a:r>
            <a:r>
              <a:rPr lang="hu-HU" b="1" dirty="0" smtClean="0">
                <a:solidFill>
                  <a:schemeClr val="bg1"/>
                </a:solidFill>
              </a:rPr>
              <a:t> konkrét aspektusa,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                     - a Lélek teste, ugyanaz, ami az éter az </a:t>
            </a:r>
            <a:r>
              <a:rPr lang="hu-HU" b="1" dirty="0" err="1" smtClean="0">
                <a:solidFill>
                  <a:schemeClr val="bg1"/>
                </a:solidFill>
              </a:rPr>
              <a:t>Ákásha</a:t>
            </a:r>
            <a:r>
              <a:rPr lang="hu-HU" b="1" dirty="0" smtClean="0">
                <a:solidFill>
                  <a:schemeClr val="bg1"/>
                </a:solidFill>
              </a:rPr>
              <a:t> számára, mert az utóbbi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                       az éter meglelkesítő elve,</a:t>
            </a:r>
          </a:p>
          <a:p>
            <a:r>
              <a:rPr lang="hu-HU" b="1" dirty="0" smtClean="0"/>
              <a:t>                       - a kínai misztikusok a létezéssel /</a:t>
            </a:r>
            <a:r>
              <a:rPr lang="hu-HU" b="1" dirty="0" err="1" smtClean="0"/>
              <a:t>Subhâva</a:t>
            </a:r>
            <a:r>
              <a:rPr lang="hu-HU" b="1" dirty="0" smtClean="0"/>
              <a:t>/rokonították,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                     - </a:t>
            </a:r>
            <a:r>
              <a:rPr lang="hu-HU" b="1" dirty="0" err="1" smtClean="0">
                <a:solidFill>
                  <a:schemeClr val="bg1"/>
                </a:solidFill>
              </a:rPr>
              <a:t>Subháva</a:t>
            </a:r>
            <a:r>
              <a:rPr lang="hu-HU" b="1" dirty="0" smtClean="0">
                <a:solidFill>
                  <a:schemeClr val="bg1"/>
                </a:solidFill>
              </a:rPr>
              <a:t> jelentése: „a Szubsztancia, amely önmagának ad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                       szubsztanciát”, „cselekvés nélküli és cselekvés”, „a minőség, amelynek</a:t>
            </a: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                    nincs saját minősége” ,</a:t>
            </a:r>
          </a:p>
          <a:p>
            <a:r>
              <a:rPr lang="hu-HU" b="1" dirty="0" smtClean="0"/>
              <a:t>                       - a </a:t>
            </a:r>
            <a:r>
              <a:rPr lang="hu-HU" b="1" dirty="0" err="1" smtClean="0"/>
              <a:t>Subháva</a:t>
            </a:r>
            <a:r>
              <a:rPr lang="hu-HU" b="1" dirty="0" smtClean="0"/>
              <a:t>, amiből </a:t>
            </a:r>
            <a:r>
              <a:rPr lang="hu-HU" b="1" dirty="0" err="1" smtClean="0"/>
              <a:t>Svabhávat</a:t>
            </a:r>
            <a:r>
              <a:rPr lang="hu-HU" b="1" dirty="0" smtClean="0"/>
              <a:t> ered, két szó összetétele: </a:t>
            </a:r>
            <a:r>
              <a:rPr lang="hu-HU" b="1" dirty="0" err="1" smtClean="0"/>
              <a:t>su</a:t>
            </a:r>
            <a:r>
              <a:rPr lang="hu-HU" b="1" dirty="0" smtClean="0"/>
              <a:t>: helyes, </a:t>
            </a:r>
          </a:p>
          <a:p>
            <a:r>
              <a:rPr lang="hu-HU" b="1" dirty="0" smtClean="0"/>
              <a:t>                         szép, jó és </a:t>
            </a:r>
            <a:r>
              <a:rPr lang="hu-HU" b="1" dirty="0" err="1" smtClean="0"/>
              <a:t>bháva</a:t>
            </a:r>
            <a:r>
              <a:rPr lang="hu-HU" b="1" dirty="0" smtClean="0"/>
              <a:t>: létezés, vagy a létezés állapotai.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3073948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76672"/>
            <a:ext cx="8572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6. EZ A KETTŐ A CSÍRA, ÉS A CSÍRA – EGY. A VILÁGEGYETEM MÉG AZ ISTENI GONDOLATBAN ÉS AZ ISTENI KEBELBEN REJTŐZÖTT.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Isteni Gondolat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nem foglalja magába az Isteni Gondolkodó fogalmát.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Világegyetem nemcsak a múlt, jelen és jövő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chemeClr val="bg1"/>
                </a:solidFill>
              </a:rPr>
              <a:t>hanem a </a:t>
            </a:r>
            <a:r>
              <a:rPr lang="hu-HU" b="1" dirty="0" err="1" smtClean="0">
                <a:solidFill>
                  <a:schemeClr val="bg1"/>
                </a:solidFill>
              </a:rPr>
              <a:t>Sat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(lefordíthatatlan kifejezés), az Abszolút Lét, amelynek múltja és jövője az örök jelenben kristályosodik ki.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a Gondolat, amely egy másodlagos vagy megnyilvánult okban visszatükröződött</a:t>
            </a:r>
            <a:r>
              <a:rPr lang="hu-HU" dirty="0" smtClean="0"/>
              <a:t>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, a férfi - nő, Brahman aspektusa és </a:t>
            </a:r>
            <a:r>
              <a:rPr lang="hu-HU" b="1" dirty="0" err="1" smtClean="0">
                <a:solidFill>
                  <a:schemeClr val="bg1"/>
                </a:solidFill>
              </a:rPr>
              <a:t>antropomorfikus</a:t>
            </a:r>
            <a:r>
              <a:rPr lang="hu-HU" b="1" dirty="0" smtClean="0">
                <a:solidFill>
                  <a:schemeClr val="bg1"/>
                </a:solidFill>
              </a:rPr>
              <a:t> tükörképe.</a:t>
            </a:r>
          </a:p>
          <a:p>
            <a:r>
              <a:rPr lang="hu-HU" b="1" dirty="0" smtClean="0"/>
              <a:t>A teremtés elején, a kozmikus fejlődés kezdetén a Világegyetem, vagyis a Fiú még az Isteni Gondolatban rejtőzik, amely még nem járta át az Isteni </a:t>
            </a:r>
            <a:r>
              <a:rPr lang="hu-HU" b="1" dirty="0" err="1" smtClean="0"/>
              <a:t>Kebelt</a:t>
            </a:r>
            <a:r>
              <a:rPr lang="hu-HU" b="1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3297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PRINCÍPIUMOK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Princípiumoknak nevezik a tudat, vagy élet valamely aspektusát, vagy módját, amelyben az élet tudata nyilvánul meg. Csak egy Élet van, de a működési közegének és a környezeti feltételeknek megfelelő különféle aspektusokban mutatkozik, jelenik meg.</a:t>
            </a:r>
          </a:p>
          <a:p>
            <a:r>
              <a:rPr lang="hu-HU" b="1" dirty="0">
                <a:solidFill>
                  <a:schemeClr val="bg1"/>
                </a:solidFill>
              </a:rPr>
              <a:t>Az ember lényegében egység, azonban azon tudathordozó eszköz természetének megfelelő különféle jellegzetességekben mutatkozik meg, amelyekben megnyilvánul, hasonlóan ahhoz, mint amikor a fénysugár különféleképpen színezett ablakokon halad át.</a:t>
            </a:r>
          </a:p>
          <a:p>
            <a:r>
              <a:rPr lang="hu-HU" b="1" dirty="0">
                <a:solidFill>
                  <a:schemeClr val="bg1"/>
                </a:solidFill>
              </a:rPr>
              <a:t>A különféle emberi tudathordozó eszközökkel kapcsolatban hét tudat-aspektus, vagy princípium van, az alábbiak szerint: </a:t>
            </a:r>
          </a:p>
          <a:p>
            <a:r>
              <a:rPr lang="hu-HU" b="1" dirty="0"/>
              <a:t> </a:t>
            </a:r>
            <a:r>
              <a:rPr lang="hu-HU" b="1" dirty="0" smtClean="0"/>
              <a:t>A </a:t>
            </a:r>
            <a:r>
              <a:rPr lang="hu-HU" b="1" dirty="0"/>
              <a:t>TUDAT HÉT OSZTÁLYA	MŰKÖDÉSÜK ESZKÖZE VAGY ANYAGA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Átma</a:t>
            </a:r>
            <a:r>
              <a:rPr lang="hu-HU" b="1" dirty="0">
                <a:solidFill>
                  <a:schemeClr val="bg1"/>
                </a:solidFill>
              </a:rPr>
              <a:t>, vagy szellem	</a:t>
            </a:r>
            <a:r>
              <a:rPr lang="hu-HU" b="1" dirty="0" smtClean="0">
                <a:solidFill>
                  <a:schemeClr val="bg1"/>
                </a:solidFill>
              </a:rPr>
              <a:t>                 </a:t>
            </a:r>
            <a:r>
              <a:rPr lang="hu-HU" b="1" dirty="0" err="1" smtClean="0">
                <a:solidFill>
                  <a:schemeClr val="bg1"/>
                </a:solidFill>
              </a:rPr>
              <a:t>átmikus</a:t>
            </a:r>
            <a:r>
              <a:rPr lang="hu-HU" b="1" dirty="0">
                <a:solidFill>
                  <a:schemeClr val="bg1"/>
                </a:solidFill>
              </a:rPr>
              <a:t>, vagy </a:t>
            </a:r>
            <a:r>
              <a:rPr lang="hu-HU" b="1" dirty="0" err="1">
                <a:solidFill>
                  <a:schemeClr val="bg1"/>
                </a:solidFill>
              </a:rPr>
              <a:t>nirvánikus</a:t>
            </a:r>
            <a:r>
              <a:rPr lang="hu-HU" b="1" dirty="0">
                <a:solidFill>
                  <a:schemeClr val="bg1"/>
                </a:solidFill>
              </a:rPr>
              <a:t> test.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Buddhi</a:t>
            </a:r>
            <a:r>
              <a:rPr lang="hu-HU" b="1" dirty="0">
                <a:solidFill>
                  <a:schemeClr val="bg1"/>
                </a:solidFill>
              </a:rPr>
              <a:t>, vagy intuíció	</a:t>
            </a:r>
            <a:r>
              <a:rPr lang="hu-HU" b="1" dirty="0" err="1">
                <a:solidFill>
                  <a:schemeClr val="bg1"/>
                </a:solidFill>
              </a:rPr>
              <a:t>buddhikus</a:t>
            </a:r>
            <a:r>
              <a:rPr lang="hu-HU" b="1" dirty="0">
                <a:solidFill>
                  <a:schemeClr val="bg1"/>
                </a:solidFill>
              </a:rPr>
              <a:t> test.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Manasz</a:t>
            </a:r>
            <a:r>
              <a:rPr lang="hu-HU" b="1" dirty="0">
                <a:solidFill>
                  <a:schemeClr val="bg1"/>
                </a:solidFill>
              </a:rPr>
              <a:t>, vagy intellektus	kauzális test.</a:t>
            </a:r>
          </a:p>
          <a:p>
            <a:r>
              <a:rPr lang="hu-HU" b="1" dirty="0">
                <a:solidFill>
                  <a:schemeClr val="bg1"/>
                </a:solidFill>
              </a:rPr>
              <a:t>Alsóbb elme	</a:t>
            </a:r>
            <a:r>
              <a:rPr lang="hu-HU" b="1" dirty="0" smtClean="0">
                <a:solidFill>
                  <a:schemeClr val="bg1"/>
                </a:solidFill>
              </a:rPr>
              <a:t>                 mentális </a:t>
            </a:r>
            <a:r>
              <a:rPr lang="hu-HU" b="1" dirty="0">
                <a:solidFill>
                  <a:schemeClr val="bg1"/>
                </a:solidFill>
              </a:rPr>
              <a:t>test.</a:t>
            </a:r>
          </a:p>
          <a:p>
            <a:r>
              <a:rPr lang="hu-HU" b="1" dirty="0">
                <a:solidFill>
                  <a:schemeClr val="bg1"/>
                </a:solidFill>
              </a:rPr>
              <a:t>Káma, vagy vágy	</a:t>
            </a:r>
            <a:r>
              <a:rPr lang="hu-HU" b="1" dirty="0" smtClean="0">
                <a:solidFill>
                  <a:schemeClr val="bg1"/>
                </a:solidFill>
              </a:rPr>
              <a:t>                 asztrális </a:t>
            </a:r>
            <a:r>
              <a:rPr lang="hu-HU" b="1" dirty="0">
                <a:solidFill>
                  <a:schemeClr val="bg1"/>
                </a:solidFill>
              </a:rPr>
              <a:t>test.</a:t>
            </a:r>
          </a:p>
          <a:p>
            <a:r>
              <a:rPr lang="hu-HU" b="1" dirty="0">
                <a:solidFill>
                  <a:schemeClr val="bg1"/>
                </a:solidFill>
              </a:rPr>
              <a:t>A kettős vitalitás:</a:t>
            </a:r>
          </a:p>
          <a:p>
            <a:r>
              <a:rPr lang="hu-HU" b="1" dirty="0">
                <a:solidFill>
                  <a:schemeClr val="bg1"/>
                </a:solidFill>
              </a:rPr>
              <a:t>(a) energizáló	</a:t>
            </a:r>
            <a:r>
              <a:rPr lang="hu-HU" b="1" dirty="0" smtClean="0">
                <a:solidFill>
                  <a:schemeClr val="bg1"/>
                </a:solidFill>
              </a:rPr>
              <a:t>                 (</a:t>
            </a:r>
            <a:r>
              <a:rPr lang="hu-HU" b="1" dirty="0">
                <a:solidFill>
                  <a:schemeClr val="bg1"/>
                </a:solidFill>
              </a:rPr>
              <a:t>a) </a:t>
            </a:r>
            <a:r>
              <a:rPr lang="hu-HU" b="1" dirty="0" err="1">
                <a:solidFill>
                  <a:schemeClr val="bg1"/>
                </a:solidFill>
              </a:rPr>
              <a:t>éterikus</a:t>
            </a:r>
            <a:r>
              <a:rPr lang="hu-HU" b="1" dirty="0">
                <a:solidFill>
                  <a:schemeClr val="bg1"/>
                </a:solidFill>
              </a:rPr>
              <a:t> test.</a:t>
            </a:r>
          </a:p>
          <a:p>
            <a:r>
              <a:rPr lang="hu-HU" b="1" dirty="0">
                <a:solidFill>
                  <a:schemeClr val="bg1"/>
                </a:solidFill>
              </a:rPr>
              <a:t>(b) automatikus, vagy </a:t>
            </a:r>
            <a:r>
              <a:rPr lang="hu-HU" b="1" dirty="0" smtClean="0">
                <a:solidFill>
                  <a:schemeClr val="bg1"/>
                </a:solidFill>
              </a:rPr>
              <a:t>fizikai (b</a:t>
            </a:r>
            <a:r>
              <a:rPr lang="hu-HU" b="1" dirty="0">
                <a:solidFill>
                  <a:schemeClr val="bg1"/>
                </a:solidFill>
              </a:rPr>
              <a:t>) fizikai test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90309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92D050"/>
                </a:solidFill>
              </a:rPr>
              <a:t>III. STANZA</a:t>
            </a:r>
            <a:endParaRPr lang="hu-HU" sz="4000" b="1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4082352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7158" y="214290"/>
            <a:ext cx="83582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HETEDIK ÖRÖKKÉVALÓSÁG UTOLSÓ REZGÉSE REZDÜL ÁT A VÉGTELENSÉGEN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 AZ ANYA MEGDUZZAD, ÉS MINT A LÓTUSZ BIMBÓJA, </a:t>
            </a:r>
          </a:p>
          <a:p>
            <a:pPr marL="342900" indent="-342900"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BELÜLRŐL KIFELÉ TERJESZKEDIK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(b).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342900" indent="-342900"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/>
            <a:r>
              <a:rPr lang="hu-HU" b="1" dirty="0" smtClean="0">
                <a:solidFill>
                  <a:srgbClr val="FFFF00"/>
                </a:solidFill>
              </a:rPr>
              <a:t>A HETEDIK ÖRÖKKÉVALÓSÁG UTOLSÓ REZGÉSE REZDÜL ÁT A VÉGTELENSÉGEN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  <a:endParaRPr lang="hu-HU" dirty="0" smtClean="0">
              <a:solidFill>
                <a:srgbClr val="FFFF00"/>
              </a:solidFill>
            </a:endParaRPr>
          </a:p>
          <a:p>
            <a:pPr marL="342900" indent="-342900"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„Hetedik Örökkévalóság” kifejezés használata elfogadott dolog.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ezoterikus filozófia az időbeni határtalanságot feltétel nélküli, örök és egyetemes időre (Kála), és feltételhez kötött időre (</a:t>
            </a:r>
            <a:r>
              <a:rPr lang="hu-HU" b="1" dirty="0" err="1" smtClean="0">
                <a:solidFill>
                  <a:schemeClr val="bg1"/>
                </a:solidFill>
              </a:rPr>
              <a:t>Khandakála</a:t>
            </a:r>
            <a:r>
              <a:rPr lang="hu-HU" b="1" dirty="0" smtClean="0">
                <a:solidFill>
                  <a:schemeClr val="bg1"/>
                </a:solidFill>
              </a:rPr>
              <a:t>) osztja fel.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Kálá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végtelen idő absztrakciója vagy lényege, a</a:t>
            </a:r>
            <a:r>
              <a:rPr lang="hu-HU" b="1" dirty="0" smtClean="0"/>
              <a:t> (</a:t>
            </a:r>
            <a:r>
              <a:rPr lang="hu-HU" b="1" dirty="0" err="1" smtClean="0"/>
              <a:t>Khandakála</a:t>
            </a:r>
            <a:r>
              <a:rPr lang="hu-HU" b="1" dirty="0" smtClean="0"/>
              <a:t>)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Mahat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(a </a:t>
            </a:r>
            <a:r>
              <a:rPr lang="hu-HU" b="1" dirty="0" err="1" smtClean="0"/>
              <a:t>manvantárai</a:t>
            </a:r>
            <a:r>
              <a:rPr lang="hu-HU" b="1" dirty="0" smtClean="0"/>
              <a:t> időszakra korlátozott Egyetemes Értelem) </a:t>
            </a:r>
            <a:r>
              <a:rPr lang="hu-HU" b="1" dirty="0" smtClean="0">
                <a:solidFill>
                  <a:schemeClr val="bg1"/>
                </a:solidFill>
              </a:rPr>
              <a:t>hatásaként </a:t>
            </a:r>
            <a:r>
              <a:rPr lang="hu-HU" b="1" dirty="0" err="1" smtClean="0">
                <a:solidFill>
                  <a:schemeClr val="bg1"/>
                </a:solidFill>
              </a:rPr>
              <a:t>periodikusan</a:t>
            </a:r>
            <a:r>
              <a:rPr lang="hu-HU" b="1" dirty="0" smtClean="0">
                <a:solidFill>
                  <a:schemeClr val="bg1"/>
                </a:solidFill>
              </a:rPr>
              <a:t> megjelenő jelensége.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Egyes iskolák szerint </a:t>
            </a:r>
            <a:r>
              <a:rPr lang="hu-HU" b="1" dirty="0" err="1" smtClean="0">
                <a:solidFill>
                  <a:schemeClr val="bg1"/>
                </a:solidFill>
              </a:rPr>
              <a:t>Mahat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Pradhána</a:t>
            </a:r>
            <a:r>
              <a:rPr lang="hu-HU" b="1" dirty="0" smtClean="0">
                <a:solidFill>
                  <a:schemeClr val="bg1"/>
                </a:solidFill>
              </a:rPr>
              <a:t> első szülötte </a:t>
            </a:r>
            <a:r>
              <a:rPr lang="hu-HU" b="1" dirty="0" smtClean="0"/>
              <a:t>(ami a meg nem különböződött szubsztancia), vagyis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Múlaprakriti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Gyökér - természet periodikus aspektusa.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Pradhánat</a:t>
            </a:r>
            <a:r>
              <a:rPr lang="hu-HU" b="1" dirty="0" smtClean="0"/>
              <a:t> </a:t>
            </a:r>
            <a:r>
              <a:rPr lang="hu-HU" b="1" dirty="0" err="1" smtClean="0"/>
              <a:t>Máyának</a:t>
            </a:r>
            <a:r>
              <a:rPr lang="hu-HU" b="1" dirty="0" smtClean="0"/>
              <a:t>, Illúziónak nevezik.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ezoterikus tanítás azonban azt mondja, hogy: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Múlaprakriti</a:t>
            </a:r>
            <a:r>
              <a:rPr lang="hu-HU" b="1" dirty="0" smtClean="0">
                <a:solidFill>
                  <a:schemeClr val="bg1"/>
                </a:solidFill>
              </a:rPr>
              <a:t>, a lényeg önmagában - létező és eredet nélküli , röviden, szülőnélküli, </a:t>
            </a:r>
            <a:r>
              <a:rPr lang="hu-HU" b="1" dirty="0" err="1" smtClean="0">
                <a:solidFill>
                  <a:schemeClr val="bg1"/>
                </a:solidFill>
              </a:rPr>
              <a:t>Anupádaka</a:t>
            </a:r>
            <a:r>
              <a:rPr lang="hu-HU" b="1" dirty="0" smtClean="0">
                <a:solidFill>
                  <a:schemeClr val="bg1"/>
                </a:solidFill>
              </a:rPr>
              <a:t>, egy a Brahmannal,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 a </a:t>
            </a:r>
            <a:r>
              <a:rPr lang="hu-HU" b="1" dirty="0" err="1" smtClean="0">
                <a:solidFill>
                  <a:schemeClr val="bg1"/>
                </a:solidFill>
              </a:rPr>
              <a:t>Prakriti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jelenség, periodikus, és nem több, mint </a:t>
            </a:r>
            <a:r>
              <a:rPr lang="hu-HU" b="1" dirty="0" err="1" smtClean="0">
                <a:solidFill>
                  <a:schemeClr val="bg1"/>
                </a:solidFill>
              </a:rPr>
              <a:t>Múlaprakriti</a:t>
            </a:r>
            <a:r>
              <a:rPr lang="hu-HU" b="1" dirty="0" smtClean="0">
                <a:solidFill>
                  <a:schemeClr val="bg1"/>
                </a:solidFill>
              </a:rPr>
              <a:t> illúziója, 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 a </a:t>
            </a:r>
            <a:r>
              <a:rPr lang="hu-HU" b="1" dirty="0" err="1" smtClean="0">
                <a:solidFill>
                  <a:schemeClr val="bg1"/>
                </a:solidFill>
              </a:rPr>
              <a:t>Mahat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Jnána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(vagy gnózis), </a:t>
            </a:r>
            <a:r>
              <a:rPr lang="hu-HU" b="1" dirty="0" smtClean="0">
                <a:solidFill>
                  <a:schemeClr val="bg1"/>
                </a:solidFill>
              </a:rPr>
              <a:t>a Tudás, a Bölcsesség, vagy a Logosz első szülöttje - az Abszolút </a:t>
            </a:r>
            <a:r>
              <a:rPr lang="hu-HU" b="1" dirty="0" err="1" smtClean="0">
                <a:solidFill>
                  <a:schemeClr val="bg1"/>
                </a:solidFill>
              </a:rPr>
              <a:t>Nirgunaból</a:t>
            </a:r>
            <a:r>
              <a:rPr lang="hu-HU" b="1" dirty="0" smtClean="0">
                <a:solidFill>
                  <a:schemeClr val="bg1"/>
                </a:solidFill>
              </a:rPr>
              <a:t> (</a:t>
            </a:r>
            <a:r>
              <a:rPr lang="hu-HU" b="1" dirty="0" err="1" smtClean="0">
                <a:solidFill>
                  <a:schemeClr val="bg1"/>
                </a:solidFill>
              </a:rPr>
              <a:t>Parabrahmanból</a:t>
            </a:r>
            <a:r>
              <a:rPr lang="hu-HU" b="1" dirty="0" smtClean="0">
                <a:solidFill>
                  <a:schemeClr val="bg1"/>
                </a:solidFill>
              </a:rPr>
              <a:t>) , az Egyetlen Valóságból kivetített árnykép. </a:t>
            </a:r>
          </a:p>
        </p:txBody>
      </p:sp>
    </p:spTree>
    <p:extLst>
      <p:ext uri="{BB962C8B-B14F-4D97-AF65-F5344CB8AC3E}">
        <p14:creationId xmlns="" xmlns:p14="http://schemas.microsoft.com/office/powerpoint/2010/main" val="12986994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60648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hu-HU" b="1" dirty="0" smtClean="0">
                <a:solidFill>
                  <a:srgbClr val="FFFF00"/>
                </a:solidFill>
              </a:rPr>
              <a:t>AZ ANYA MEGDUZZAD, ÉS MINT A LÓTUSZ BIMBÓJA, </a:t>
            </a:r>
          </a:p>
          <a:p>
            <a:pPr marL="342900" indent="-342900" algn="ctr"/>
            <a:r>
              <a:rPr lang="hu-HU" b="1" dirty="0" smtClean="0">
                <a:solidFill>
                  <a:srgbClr val="FFFF00"/>
                </a:solidFill>
              </a:rPr>
              <a:t>BELÜLRŐL KIFELÉ TERJESZKEDIK </a:t>
            </a:r>
            <a:r>
              <a:rPr lang="hu-HU" b="1" i="1" dirty="0" smtClean="0">
                <a:solidFill>
                  <a:srgbClr val="FFFF00"/>
                </a:solidFill>
              </a:rPr>
              <a:t>(b).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Hetedik Örökkévalóság utolsó rezgése az örök Törvény erejénél fogva következett el. Ez okozza a tevékenység és a pihenés nagy periódusait, amit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Nappalainak és Éjjeleinek neveznek.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Anya belülről kifelé történő kiterjeszkedése</a:t>
            </a:r>
            <a:r>
              <a:rPr lang="hu-HU" b="1" dirty="0" smtClean="0"/>
              <a:t>/a Tér Vizeinek, az Egyetemes Anyaméh/, </a:t>
            </a:r>
            <a:r>
              <a:rPr lang="hu-HU" b="1" dirty="0" smtClean="0">
                <a:solidFill>
                  <a:schemeClr val="bg1"/>
                </a:solidFill>
              </a:rPr>
              <a:t>a határtalan szubjektivitás határtalan tárgyiasulásba való fejlődését jelenti, </a:t>
            </a:r>
            <a:r>
              <a:rPr lang="hu-HU" b="1" dirty="0" smtClean="0"/>
              <a:t>nagyságra, korlátozásra, vagy területre való utalás nélkül.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kiterjeszkedés csak állapotbeli változás volt, nem pedig méretbeli növekedés.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Kiterjeszkedett, mint a Lótusz bimbója, mert a lótusz - növény nemcsak kicsinyített alakú embrióként létezik a magjában </a:t>
            </a:r>
            <a:r>
              <a:rPr lang="hu-HU" b="1" dirty="0" smtClean="0"/>
              <a:t>(egy fizikai jellemző), </a:t>
            </a:r>
            <a:r>
              <a:rPr lang="hu-HU" b="1" dirty="0" smtClean="0">
                <a:solidFill>
                  <a:schemeClr val="bg1"/>
                </a:solidFill>
              </a:rPr>
              <a:t>hanem ősképe jelen van eszményi formában, az Asztrális Fényben „Hajnaltól” „Éjszakáig”, a </a:t>
            </a:r>
            <a:r>
              <a:rPr lang="hu-HU" b="1" dirty="0" err="1" smtClean="0">
                <a:solidFill>
                  <a:schemeClr val="bg1"/>
                </a:solidFill>
              </a:rPr>
              <a:t>manvantárikus</a:t>
            </a:r>
            <a:r>
              <a:rPr lang="hu-HU" b="1" dirty="0" smtClean="0">
                <a:solidFill>
                  <a:schemeClr val="bg1"/>
                </a:solidFill>
              </a:rPr>
              <a:t> időszak alatt.  Ez minden egyéb élőlényre  igaz a tárgyiasult világegyetemben.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Mindez csak az Isteni Gondolatban levő örökkévaló eszményi őskép ideiglenes visszatükrözése, árnyéka.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Örökkévalóság szó itt csak az </a:t>
            </a:r>
            <a:r>
              <a:rPr lang="hu-HU" b="1" dirty="0" err="1" smtClean="0">
                <a:solidFill>
                  <a:schemeClr val="bg1"/>
                </a:solidFill>
              </a:rPr>
              <a:t>Aeon</a:t>
            </a:r>
            <a:r>
              <a:rPr lang="hu-HU" b="1" dirty="0" smtClean="0">
                <a:solidFill>
                  <a:schemeClr val="bg1"/>
                </a:solidFill>
              </a:rPr>
              <a:t> értelmében szerepel, </a:t>
            </a:r>
            <a:r>
              <a:rPr lang="hu-HU" b="1" dirty="0" err="1" smtClean="0">
                <a:solidFill>
                  <a:schemeClr val="bg1"/>
                </a:solidFill>
              </a:rPr>
              <a:t>Manvantárái</a:t>
            </a:r>
            <a:r>
              <a:rPr lang="hu-HU" b="1" dirty="0" smtClean="0">
                <a:solidFill>
                  <a:schemeClr val="bg1"/>
                </a:solidFill>
              </a:rPr>
              <a:t> értelemben.</a:t>
            </a:r>
          </a:p>
        </p:txBody>
      </p:sp>
    </p:spTree>
    <p:extLst>
      <p:ext uri="{BB962C8B-B14F-4D97-AF65-F5344CB8AC3E}">
        <p14:creationId xmlns="" xmlns:p14="http://schemas.microsoft.com/office/powerpoint/2010/main" val="35297553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548680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Manvantára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smtClean="0"/>
              <a:t>/</a:t>
            </a:r>
            <a:r>
              <a:rPr lang="hu-HU" b="1" dirty="0" err="1" smtClean="0"/>
              <a:t>a</a:t>
            </a:r>
            <a:r>
              <a:rPr lang="hu-HU" b="1" dirty="0" smtClean="0"/>
              <a:t> </a:t>
            </a:r>
            <a:r>
              <a:rPr lang="hu-HU" b="1" dirty="0" err="1" smtClean="0"/>
              <a:t>Manu</a:t>
            </a:r>
            <a:r>
              <a:rPr lang="hu-HU" b="1" dirty="0" smtClean="0"/>
              <a:t> - </a:t>
            </a:r>
            <a:r>
              <a:rPr lang="hu-HU" b="1" dirty="0" err="1" smtClean="0"/>
              <a:t>antara</a:t>
            </a:r>
            <a:r>
              <a:rPr lang="hu-HU" b="1" dirty="0" smtClean="0"/>
              <a:t>/ </a:t>
            </a:r>
            <a:r>
              <a:rPr lang="hu-HU" b="1" dirty="0" smtClean="0">
                <a:solidFill>
                  <a:schemeClr val="bg1"/>
                </a:solidFill>
              </a:rPr>
              <a:t>szó szerint azt jelenti: két </a:t>
            </a:r>
            <a:r>
              <a:rPr lang="hu-HU" b="1" dirty="0" err="1" smtClean="0">
                <a:solidFill>
                  <a:schemeClr val="bg1"/>
                </a:solidFill>
              </a:rPr>
              <a:t>Manu</a:t>
            </a:r>
            <a:r>
              <a:rPr lang="hu-HU" b="1" dirty="0" smtClean="0">
                <a:solidFill>
                  <a:schemeClr val="bg1"/>
                </a:solidFill>
              </a:rPr>
              <a:t> között.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Minden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Napjában tizennégy van, és minden ilyen Nap ezerszer négy korszak összességéből, vagyis 1000 Nagy Korszakból, vagy </a:t>
            </a:r>
            <a:r>
              <a:rPr lang="hu-HU" b="1" dirty="0" err="1" smtClean="0">
                <a:solidFill>
                  <a:schemeClr val="bg1"/>
                </a:solidFill>
              </a:rPr>
              <a:t>Maháyugából</a:t>
            </a:r>
            <a:r>
              <a:rPr lang="hu-HU" b="1" dirty="0" smtClean="0">
                <a:solidFill>
                  <a:schemeClr val="bg1"/>
                </a:solidFill>
              </a:rPr>
              <a:t> áll.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Manu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kifejezés a man gondolkozni szótőből ered, így </a:t>
            </a:r>
            <a:r>
              <a:rPr lang="hu-HU" b="1" dirty="0" smtClean="0">
                <a:solidFill>
                  <a:schemeClr val="bg1"/>
                </a:solidFill>
              </a:rPr>
              <a:t>gondolkozó embert jelent.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Ezoterikusan </a:t>
            </a:r>
            <a:r>
              <a:rPr lang="hu-HU" b="1" dirty="0" smtClean="0">
                <a:solidFill>
                  <a:schemeClr val="bg1"/>
                </a:solidFill>
              </a:rPr>
              <a:t>minden </a:t>
            </a:r>
            <a:r>
              <a:rPr lang="hu-HU" b="1" dirty="0" err="1" smtClean="0">
                <a:solidFill>
                  <a:schemeClr val="bg1"/>
                </a:solidFill>
              </a:rPr>
              <a:t>Manu</a:t>
            </a:r>
            <a:r>
              <a:rPr lang="hu-HU" b="1" dirty="0" smtClean="0">
                <a:solidFill>
                  <a:schemeClr val="bg1"/>
                </a:solidFill>
              </a:rPr>
              <a:t> saját külön ciklusának (vagy körének) emberi alakot öltött védnökeként csak az „Isteni Gondolat” megszemélyesített eszméje . </a:t>
            </a:r>
          </a:p>
          <a:p>
            <a:r>
              <a:rPr lang="hu-HU" b="1" dirty="0" smtClean="0"/>
              <a:t>Ezért minden </a:t>
            </a:r>
            <a:r>
              <a:rPr lang="hu-HU" b="1" dirty="0" err="1" smtClean="0">
                <a:solidFill>
                  <a:schemeClr val="bg1"/>
                </a:solidFill>
              </a:rPr>
              <a:t>Manu</a:t>
            </a:r>
            <a:r>
              <a:rPr lang="hu-HU" b="1" dirty="0" smtClean="0">
                <a:solidFill>
                  <a:schemeClr val="bg1"/>
                </a:solidFill>
              </a:rPr>
              <a:t> mindannak sajátos Istene, teremtője és formálója,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ami a </a:t>
            </a:r>
            <a:r>
              <a:rPr lang="hu-HU" b="1" dirty="0" err="1" smtClean="0">
                <a:solidFill>
                  <a:schemeClr val="bg1"/>
                </a:solidFill>
              </a:rPr>
              <a:t>Manvantárája</a:t>
            </a:r>
            <a:r>
              <a:rPr lang="hu-HU" b="1" dirty="0" smtClean="0">
                <a:solidFill>
                  <a:schemeClr val="bg1"/>
                </a:solidFill>
              </a:rPr>
              <a:t> vagy saját ciklusa alatt megjelenik.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Fohat</a:t>
            </a:r>
            <a:r>
              <a:rPr lang="hu-HU" b="1" dirty="0" smtClean="0">
                <a:solidFill>
                  <a:schemeClr val="bg1"/>
                </a:solidFill>
              </a:rPr>
              <a:t> teljesíti a </a:t>
            </a:r>
            <a:r>
              <a:rPr lang="hu-HU" b="1" dirty="0" err="1" smtClean="0">
                <a:solidFill>
                  <a:schemeClr val="bg1"/>
                </a:solidFill>
              </a:rPr>
              <a:t>Manuk</a:t>
            </a:r>
            <a:r>
              <a:rPr lang="hu-HU" b="1" dirty="0" smtClean="0">
                <a:solidFill>
                  <a:schemeClr val="bg1"/>
                </a:solidFill>
              </a:rPr>
              <a:t> (vagy </a:t>
            </a:r>
            <a:r>
              <a:rPr lang="hu-HU" b="1" dirty="0" err="1" smtClean="0">
                <a:solidFill>
                  <a:schemeClr val="bg1"/>
                </a:solidFill>
              </a:rPr>
              <a:t>Dhyán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Chohanok</a:t>
            </a:r>
            <a:r>
              <a:rPr lang="hu-HU" b="1" dirty="0" smtClean="0">
                <a:solidFill>
                  <a:schemeClr val="bg1"/>
                </a:solidFill>
              </a:rPr>
              <a:t>) megbízásait, és az eszményi ősképeket arra sarkalja, hogy belülről kifelé terjeszkedjenek, áthaladjanak lefelé valamennyi síkon a lényegitől  a legalacsonyabb jelenségek síkjáig, hogy végül a legdurvább anyaggá váljanak.</a:t>
            </a:r>
          </a:p>
          <a:p>
            <a:r>
              <a:rPr lang="hu-HU" b="1" dirty="0" smtClean="0"/>
              <a:t> 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9079284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REZGÉS VÉGIGSZÁGULD, GYORS SZÁRNYÁVAL MEGÉRINTVE AZ EGÉSZ VILÁGEGYETEMET ÉS A CSÍRÁT, AMELY A SÖTÉTSÉGBEN LAKOZIK, A SÖTÉTSÉGBEN, AMELY AZ ÉLET SZUNNYADÓ VIZEI FÖLÖTT LÉLEGZIK.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Monád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magányban és Sötétségben lakozik, mint a „Csíra”.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Sötétség lélegzete/szellem/ mozog az Élet szunnyadozó vizei /ősanyag/ felett/.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Eredetije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brahmini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Náráyana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</a:t>
            </a:r>
            <a:r>
              <a:rPr lang="hu-HU" b="1" dirty="0" err="1" smtClean="0"/>
              <a:t>a</a:t>
            </a:r>
            <a:r>
              <a:rPr lang="hu-HU" b="1" dirty="0" smtClean="0"/>
              <a:t> Vizeken Mozgó), </a:t>
            </a:r>
            <a:r>
              <a:rPr lang="hu-HU" b="1" dirty="0" smtClean="0">
                <a:solidFill>
                  <a:schemeClr val="bg1"/>
                </a:solidFill>
              </a:rPr>
              <a:t>aki a keleti okkultisták öntudatlan Mindenének</a:t>
            </a:r>
            <a:r>
              <a:rPr lang="hu-HU" b="1" dirty="0" smtClean="0"/>
              <a:t> (vagy </a:t>
            </a:r>
            <a:r>
              <a:rPr lang="hu-HU" b="1" dirty="0" err="1" smtClean="0"/>
              <a:t>Parabrahmannak</a:t>
            </a:r>
            <a:r>
              <a:rPr lang="hu-HU" b="1" dirty="0" smtClean="0"/>
              <a:t>) </a:t>
            </a:r>
            <a:r>
              <a:rPr lang="hu-HU" b="1" dirty="0" smtClean="0">
                <a:solidFill>
                  <a:schemeClr val="bg1"/>
                </a:solidFill>
              </a:rPr>
              <a:t>Örök Lélegzetének felel meg.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Élet Vizei vagy a Káosz, a női princípium, amelyben benne van a rejtett Szellem és Anyag.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kozmogóniákban a Víz az anyagi létezés alapja és forrása.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97998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285728"/>
            <a:ext cx="85725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3. A SÖTÉTSÉG FÉNYT SUGÁROZ, ÉS A FÉNY EGY MAGÁNYOS SUGARAT BOCSÁT LE A VIZEKBE, AZ ANYAMÉLYSÉGBE. A SUGÁR ÁTVILLAN A SZŰZ TOJÁSON, A SUGÁR AZ ÖRÖK TOJÁST REZGÉSRE ÉS A NEM-ÖRÖK CSÍRA ELENGEDÉSÉRE KÉSZTETI, AMELY A VILÁG-TOJÁSSÁ SŰRŰSÖDIK.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Anyamélységbe eső magányos Sugár úgy értelmezhető, mint a Káoszt átitató Isteni Gondolat, vagy Értelem. </a:t>
            </a:r>
            <a:r>
              <a:rPr lang="hu-HU" b="1" dirty="0" smtClean="0"/>
              <a:t>Ez azonban a metafizikai absztrakció síkján történik.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Szűz Tojás, - a megtermékenyítésen keresztül történő kifejlődés képessége, - örök és örökké ugyanaz. A nem - örökkévaló, periodikus Csíra, ami később a Világtojássá válik, amikor az említett szimbólumból kiemelkedik, magában hordozza az egész Világegyetem lehetőségét.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tojás kifejezi azt a tényt, hogy </a:t>
            </a:r>
            <a:r>
              <a:rPr lang="hu-HU" b="1" dirty="0" smtClean="0">
                <a:solidFill>
                  <a:schemeClr val="bg1"/>
                </a:solidFill>
              </a:rPr>
              <a:t>minden megnyilvánult dolog ősi formája, az atomtól a bolygóig, az embertől az angyalig, gömbszerű.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Úgy  kell gondolnunk a gömbre, ahogyan az a középpontjából látható. A látó- vagy gondolatterünk olyan, mint egy gömb, sugarai önmagunktól indulnak ki minden irányba, és szétterjednek a térben úgy, hogy körülöttünk mindenfelé határtalan kilátást engednek. Ez Pascal és a </a:t>
            </a:r>
            <a:r>
              <a:rPr lang="hu-HU" b="1" dirty="0" err="1" smtClean="0"/>
              <a:t>kabbalisták</a:t>
            </a:r>
            <a:r>
              <a:rPr lang="hu-HU" b="1" dirty="0" smtClean="0"/>
              <a:t> szimbolikus köre.</a:t>
            </a:r>
          </a:p>
          <a:p>
            <a:endParaRPr lang="hu-HU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206168249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14290"/>
            <a:ext cx="84296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Világtojás talán az egyik legáltalánosabban alkalmazott jelkép.</a:t>
            </a:r>
          </a:p>
          <a:p>
            <a:r>
              <a:rPr lang="hu-HU" b="1" dirty="0" smtClean="0"/>
              <a:t>Megtaláljuk minden világ - </a:t>
            </a:r>
            <a:r>
              <a:rPr lang="hu-HU" b="1" dirty="0" err="1" smtClean="0"/>
              <a:t>teogóniában</a:t>
            </a:r>
            <a:r>
              <a:rPr lang="hu-HU" b="1" dirty="0" smtClean="0"/>
              <a:t>, ahol főként </a:t>
            </a:r>
            <a:r>
              <a:rPr lang="hu-HU" b="1" dirty="0" smtClean="0">
                <a:solidFill>
                  <a:schemeClr val="bg1"/>
                </a:solidFill>
              </a:rPr>
              <a:t>a kígyó szimbólumával kapcsolják össze.</a:t>
            </a:r>
            <a:r>
              <a:rPr lang="hu-HU" b="1" dirty="0" smtClean="0"/>
              <a:t> Mindenhol, a filozófiai és a vallási szimbolizmusban </a:t>
            </a:r>
            <a:r>
              <a:rPr lang="hu-HU" b="1" dirty="0" smtClean="0">
                <a:solidFill>
                  <a:schemeClr val="bg1"/>
                </a:solidFill>
              </a:rPr>
              <a:t>az örökkévalóság, a végtelenség, a megújulás, a megfiatalodás és a bölcsesség jelképe. </a:t>
            </a:r>
          </a:p>
          <a:p>
            <a:r>
              <a:rPr lang="hu-HU" b="1" dirty="0" smtClean="0"/>
              <a:t>A saját teremtő erején keresztül megnyilvánuló </a:t>
            </a:r>
            <a:r>
              <a:rPr lang="hu-HU" b="1" dirty="0" smtClean="0">
                <a:solidFill>
                  <a:schemeClr val="bg1"/>
                </a:solidFill>
              </a:rPr>
              <a:t>látszólagos önteremtés és fejlődés misztériuma, </a:t>
            </a:r>
            <a:r>
              <a:rPr lang="hu-HU" b="1" dirty="0" smtClean="0"/>
              <a:t>amely a tojásban kicsiben megismétli a kozmikus fejlődés folyamatát. </a:t>
            </a:r>
          </a:p>
          <a:p>
            <a:r>
              <a:rPr lang="hu-HU" b="1" dirty="0" smtClean="0"/>
              <a:t>Mindkettő a láthatatlan teremtő szellem kiáradása során a hő és a nedvesség eredménye.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szűz tojás a </a:t>
            </a:r>
            <a:r>
              <a:rPr lang="hu-HU" b="1" dirty="0" err="1" smtClean="0">
                <a:solidFill>
                  <a:schemeClr val="bg1"/>
                </a:solidFill>
              </a:rPr>
              <a:t>makrokozmikus</a:t>
            </a:r>
            <a:r>
              <a:rPr lang="hu-HU" b="1" dirty="0" smtClean="0">
                <a:solidFill>
                  <a:schemeClr val="bg1"/>
                </a:solidFill>
              </a:rPr>
              <a:t> őskép, a Szűz Anya, a Káosz vagy az Ősmélység </a:t>
            </a:r>
            <a:r>
              <a:rPr lang="hu-HU" b="1" dirty="0" err="1" smtClean="0">
                <a:solidFill>
                  <a:schemeClr val="bg1"/>
                </a:solidFill>
              </a:rPr>
              <a:t>mikrokozmikus</a:t>
            </a:r>
            <a:r>
              <a:rPr lang="hu-HU" b="1" dirty="0" smtClean="0">
                <a:solidFill>
                  <a:schemeClr val="bg1"/>
                </a:solidFill>
              </a:rPr>
              <a:t> jelképe. A férfi teremtő (bármilyen néven) a szűz nőből emelkedik ki,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Sugár által megtermékenyített Szeplőtelen Gyökérből.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Kozmosz </a:t>
            </a:r>
            <a:r>
              <a:rPr lang="hu-HU" b="1" dirty="0" smtClean="0"/>
              <a:t>befogadó Természetként egy megtermékenyített, de mégis szeplőtelenül maradt tojás, ami </a:t>
            </a:r>
            <a:r>
              <a:rPr lang="hu-HU" b="1" dirty="0" smtClean="0">
                <a:solidFill>
                  <a:schemeClr val="bg1"/>
                </a:solidFill>
              </a:rPr>
              <a:t>gömbszerű.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Arany Tojást hét természeti elem vette körül, négy (föld, tűz, levegő, víz) kész, három titkos.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Ezt az állítást a </a:t>
            </a:r>
            <a:r>
              <a:rPr lang="hu-HU" b="1" dirty="0" err="1" smtClean="0"/>
              <a:t>Vishnu</a:t>
            </a:r>
            <a:r>
              <a:rPr lang="hu-HU" b="1" dirty="0" smtClean="0"/>
              <a:t> </a:t>
            </a:r>
            <a:r>
              <a:rPr lang="hu-HU" b="1" dirty="0" err="1" smtClean="0"/>
              <a:t>Puránában</a:t>
            </a:r>
            <a:r>
              <a:rPr lang="hu-HU" b="1" dirty="0" smtClean="0"/>
              <a:t> találhatjuk, ahol az elemeket a burkok szóval fordították, és még egy titkosat tettek hozzá –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Ahamkárat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/Az Énség érzete. Az elkülönült lét illúziója./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eredeti szövegben nincs szó </a:t>
            </a:r>
            <a:r>
              <a:rPr lang="hu-HU" b="1" dirty="0" err="1" smtClean="0"/>
              <a:t>Ahamkáraról</a:t>
            </a:r>
            <a:r>
              <a:rPr lang="hu-HU" b="1" dirty="0" smtClean="0"/>
              <a:t>, hét elemet említ, az utolsó három felsorolása nélkül.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49419171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285728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4. AZUTÁN A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HÁROM A NÉGYRE OSZLIK. A RAGYOGÓ ESSZENCIA BELÜL IS HÉTTÉ, KÍVÜL IS HÉTTÉ VÁLIK.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FÉNYLŐ TOJÁS, AMELY ÖNMAGÁBAN HÁROM, MEGALVAD, ÉS TEJFEHÉR PELYHEKBEN TERJED SZÉT AZ ANYA MÉLYSÉGEIBEN,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GYÖKÉRBEN, AMELY AZ ÉLET ÓCEÁNJÁBAN NÖVEKSZIK.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(b)</a:t>
            </a:r>
          </a:p>
          <a:p>
            <a:pPr algn="ctr"/>
            <a:endParaRPr lang="hu-HU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AZUTÁN A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HÁROM/ Háromszög/A NÉGYRE/ Négyszög/OSZLIK.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RAGYOGÓ ESSZENCIA BELÜL IS HÉTTÉ, KÍVÜL IS HÉTTÉ VÁLIK.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Dzyan</a:t>
            </a:r>
            <a:r>
              <a:rPr lang="hu-HU" b="1" dirty="0" smtClean="0">
                <a:solidFill>
                  <a:schemeClr val="bg1"/>
                </a:solidFill>
              </a:rPr>
              <a:t> Könyvében, a Kabbalában is kétféle szám van: 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a számjegyeket, amelyek hagyományos jelek és gyakran csak félrevezetések, fizikai jelentésűek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Szent Számokat, amelyek mindegyikének értékét az okkultisták beavatás során ismerik meg, mindennek alapvető szimbólumai, metafizikai jelentésűek</a:t>
            </a:r>
          </a:p>
          <a:p>
            <a:pPr>
              <a:buFontTx/>
              <a:buChar char="-"/>
            </a:pPr>
            <a:r>
              <a:rPr lang="hu-HU" b="1" dirty="0" smtClean="0"/>
              <a:t>A kétféle számok olyan kapcsolatban vannak egymással, mint az anyag a szellemmel, amik az Egy Szubsztancia két végletei.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szám egy Entitás, és ugyanakkor egy Lélegzet is, ami Istenből árad ki, ami személytelenül a MINDEN. Csak a Lélegzet  tudta megszervezni a fizikai Kozmoszt.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Számot az Ige nemzi. Az okkultizmusban a Mozgás az, ami a Logoszt, az Igét nemzi.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102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117693"/>
            <a:ext cx="83582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FÉNYLŐ TOJÁS </a:t>
            </a:r>
            <a:r>
              <a:rPr lang="hu-HU" b="1" dirty="0" smtClean="0"/>
              <a:t>/ </a:t>
            </a:r>
            <a:r>
              <a:rPr lang="hu-HU" b="1" dirty="0" err="1" smtClean="0"/>
              <a:t>Hiranyagarbha</a:t>
            </a:r>
            <a:r>
              <a:rPr lang="hu-HU" b="1" dirty="0" smtClean="0"/>
              <a:t>/</a:t>
            </a:r>
            <a:r>
              <a:rPr lang="hu-HU" b="1" dirty="0" smtClean="0">
                <a:solidFill>
                  <a:srgbClr val="FFFF00"/>
                </a:solidFill>
              </a:rPr>
              <a:t>,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rgbClr val="FFFF00"/>
                </a:solidFill>
              </a:rPr>
              <a:t>AMELY ÖNMAGÁBAN HÁROM, </a:t>
            </a:r>
            <a:r>
              <a:rPr lang="hu-HU" b="1" dirty="0" smtClean="0"/>
              <a:t>/ </a:t>
            </a:r>
            <a:r>
              <a:rPr lang="hu-HU" b="1" dirty="0" err="1" smtClean="0"/>
              <a:t>Brahmá</a:t>
            </a:r>
            <a:r>
              <a:rPr lang="hu-HU" b="1" dirty="0" smtClean="0"/>
              <a:t> vagy </a:t>
            </a:r>
            <a:r>
              <a:rPr lang="hu-HU" b="1" dirty="0" err="1" smtClean="0"/>
              <a:t>Vishnu</a:t>
            </a:r>
            <a:r>
              <a:rPr lang="hu-HU" b="1" dirty="0" smtClean="0"/>
              <a:t> három személye, a három </a:t>
            </a:r>
            <a:r>
              <a:rPr lang="hu-HU" b="1" dirty="0" err="1" smtClean="0"/>
              <a:t>Avasthá</a:t>
            </a:r>
            <a:r>
              <a:rPr lang="hu-HU" b="1" dirty="0" smtClean="0"/>
              <a:t>./</a:t>
            </a:r>
            <a:r>
              <a:rPr lang="hu-HU" b="1" dirty="0" smtClean="0">
                <a:solidFill>
                  <a:srgbClr val="FFFF00"/>
                </a:solidFill>
              </a:rPr>
              <a:t> MEGALVAD, ÉS TEJFEHÉR PELYHEKBEN TERJED SZÉT AZ ANYA MÉLYSÉGEIBEN, A GYÖKÉRBEN,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AMELY AZ ÉLET ÓCEÁNJÁBAN NÖVEKSZIK.</a:t>
            </a:r>
            <a:r>
              <a:rPr lang="hu-HU" b="1" i="1" dirty="0" smtClean="0">
                <a:solidFill>
                  <a:srgbClr val="FFFF00"/>
                </a:solidFill>
              </a:rPr>
              <a:t> (b)</a:t>
            </a:r>
          </a:p>
          <a:p>
            <a:endParaRPr lang="hu-HU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Ragyogó Esszencia megalvad és szétterjed a Tér mélységein.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Tejút, a világ - nyersanyag, vagy az ősanyag legelső formájában.</a:t>
            </a:r>
          </a:p>
          <a:p>
            <a:r>
              <a:rPr lang="hu-HU" sz="1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okkultizmus szempontjából, ez a legbonyolultabb kép. </a:t>
            </a:r>
            <a:r>
              <a:rPr lang="hu-HU" b="1" dirty="0" smtClean="0">
                <a:solidFill>
                  <a:schemeClr val="bg1"/>
                </a:solidFill>
              </a:rPr>
              <a:t>Egy tucat szimbólumnál is többet foglal magában. Először is misztikus tárgyak</a:t>
            </a:r>
            <a:r>
              <a:rPr lang="hu-HU" b="1" dirty="0" smtClean="0"/>
              <a:t> / A „tizennégy értékes dolog”. </a:t>
            </a:r>
          </a:p>
          <a:p>
            <a:r>
              <a:rPr lang="hu-HU" b="1" dirty="0" smtClean="0"/>
              <a:t>Az elbeszélés vagy az allegória a </a:t>
            </a:r>
            <a:r>
              <a:rPr lang="hu-HU" b="1" dirty="0" err="1" smtClean="0"/>
              <a:t>Shatapatha</a:t>
            </a:r>
            <a:r>
              <a:rPr lang="hu-HU" b="1" dirty="0" smtClean="0"/>
              <a:t> </a:t>
            </a:r>
            <a:r>
              <a:rPr lang="hu-HU" b="1" dirty="0" err="1" smtClean="0"/>
              <a:t>Bráhmanahban</a:t>
            </a:r>
            <a:r>
              <a:rPr lang="hu-HU" b="1" dirty="0" smtClean="0"/>
              <a:t> és másutt található.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buddhista misztikusok japán nyelven írt Titkos Tudománya, a </a:t>
            </a:r>
            <a:r>
              <a:rPr lang="hu-HU" b="1" dirty="0" err="1" smtClean="0"/>
              <a:t>Yamabooshi</a:t>
            </a:r>
            <a:r>
              <a:rPr lang="hu-HU" b="1" dirty="0" smtClean="0"/>
              <a:t>, csak „hét értékes dolgot” említ./</a:t>
            </a:r>
            <a:r>
              <a:rPr lang="hu-HU" b="1" dirty="0" smtClean="0">
                <a:solidFill>
                  <a:schemeClr val="bg1"/>
                </a:solidFill>
              </a:rPr>
              <a:t>egész panteonját, amelyek mindegyikének valamilyen meghatározott okkult jelentése van, </a:t>
            </a:r>
            <a:r>
              <a:rPr lang="hu-HU" b="1" dirty="0" smtClean="0"/>
              <a:t>amit abból a hindu allegóriából vettek, amely szerint az Istenek a tengert köpülték.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Nemcsak </a:t>
            </a:r>
            <a:r>
              <a:rPr lang="hu-HU" b="1" dirty="0" err="1" smtClean="0">
                <a:solidFill>
                  <a:schemeClr val="bg1"/>
                </a:solidFill>
              </a:rPr>
              <a:t>Amritat</a:t>
            </a:r>
            <a:r>
              <a:rPr lang="hu-HU" b="1" dirty="0" smtClean="0">
                <a:solidFill>
                  <a:schemeClr val="bg1"/>
                </a:solidFill>
              </a:rPr>
              <a:t>, az élet vagy halhatatlanság vizét merítették ebből a tejtengerből, hanem </a:t>
            </a:r>
            <a:r>
              <a:rPr lang="hu-HU" b="1" dirty="0" err="1" smtClean="0">
                <a:solidFill>
                  <a:schemeClr val="bg1"/>
                </a:solidFill>
              </a:rPr>
              <a:t>Surabhit</a:t>
            </a:r>
            <a:r>
              <a:rPr lang="hu-HU" b="1" dirty="0" smtClean="0">
                <a:solidFill>
                  <a:schemeClr val="bg1"/>
                </a:solidFill>
              </a:rPr>
              <a:t>, a bőség tehenét is,</a:t>
            </a:r>
            <a:r>
              <a:rPr lang="hu-HU" b="1" dirty="0" smtClean="0"/>
              <a:t> amit a tej és aludttej forrásának neveznek. Innen származik a tehén és a bika általános imádása, az egyik a termékeny, a másik a nemző erő a természetben. Ezek a jelképek a szoláris és a kozmikus istenségekhez  kapcsolódnak.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tizennégy értékes dolog okkult célokra szolgáló meghatározott tulajdonságait   csak a negyedik beavatáskor magyarázzák el.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5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357166"/>
            <a:ext cx="83582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következőket jegyezzük meg.</a:t>
            </a:r>
          </a:p>
          <a:p>
            <a:endParaRPr lang="hu-HU" sz="1200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Satapatha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Bráhmanaban</a:t>
            </a:r>
            <a:r>
              <a:rPr lang="hu-HU" b="1" dirty="0" smtClean="0">
                <a:solidFill>
                  <a:schemeClr val="bg1"/>
                </a:solidFill>
              </a:rPr>
              <a:t> azt a kijelentést találjuk, hogy a Tej - tenger köpülése a </a:t>
            </a:r>
            <a:r>
              <a:rPr lang="hu-HU" b="1" dirty="0" err="1" smtClean="0">
                <a:solidFill>
                  <a:schemeClr val="bg1"/>
                </a:solidFill>
              </a:rPr>
              <a:t>Satya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Yugában</a:t>
            </a:r>
            <a:r>
              <a:rPr lang="hu-HU" b="1" dirty="0" smtClean="0">
                <a:solidFill>
                  <a:schemeClr val="bg1"/>
                </a:solidFill>
              </a:rPr>
              <a:t> történt, </a:t>
            </a:r>
            <a:r>
              <a:rPr lang="hu-HU" b="1" dirty="0" smtClean="0"/>
              <a:t>vagyis az első korszakban, amely azonnal a „Vízözön” után következett. Mivel azonban sem a </a:t>
            </a:r>
            <a:r>
              <a:rPr lang="hu-HU" b="1" dirty="0" err="1" smtClean="0"/>
              <a:t>Rig</a:t>
            </a:r>
            <a:r>
              <a:rPr lang="hu-HU" b="1" dirty="0" smtClean="0"/>
              <a:t> Véda, sem a </a:t>
            </a:r>
            <a:r>
              <a:rPr lang="hu-HU" b="1" dirty="0" err="1" smtClean="0"/>
              <a:t>Manu</a:t>
            </a:r>
            <a:r>
              <a:rPr lang="hu-HU" b="1" dirty="0" smtClean="0"/>
              <a:t> nem említik ezt a vízözönt, nyilvánvaló, hogy itt nem a Nagy Vízözönt értik, sem azt, amely Atlantiszt elsodorta, de még Noé vízözönét sem. A </a:t>
            </a:r>
            <a:r>
              <a:rPr lang="hu-HU" b="1" dirty="0" err="1" smtClean="0"/>
              <a:t>Rig</a:t>
            </a:r>
            <a:r>
              <a:rPr lang="hu-HU" b="1" dirty="0" smtClean="0"/>
              <a:t> Véda és a </a:t>
            </a:r>
            <a:r>
              <a:rPr lang="hu-HU" b="1" dirty="0" err="1" smtClean="0"/>
              <a:t>Manu</a:t>
            </a:r>
            <a:r>
              <a:rPr lang="hu-HU" b="1" dirty="0" smtClean="0"/>
              <a:t> korábbiak, mint </a:t>
            </a:r>
            <a:r>
              <a:rPr lang="hu-HU" b="1" dirty="0" err="1" smtClean="0"/>
              <a:t>Vaivasvata</a:t>
            </a:r>
            <a:r>
              <a:rPr lang="hu-HU" b="1" dirty="0" smtClean="0"/>
              <a:t> „vízözöne”, amely a negyedik faj zömét érintette. </a:t>
            </a:r>
            <a:r>
              <a:rPr lang="hu-HU" b="1" dirty="0" smtClean="0">
                <a:solidFill>
                  <a:schemeClr val="bg1"/>
                </a:solidFill>
              </a:rPr>
              <a:t>Ez a „köpülés” a föld kialakulása előtti időszakra vonatkozik, és közvetlen kapcsolatban van egy másik egyetemes hagyománnyal.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 hagyomány különböző és ellentmondásos változatai a Mennyei háborúról és az angyalok bukásáról szóló keresztény dogmában maradtak fenn. </a:t>
            </a:r>
          </a:p>
          <a:p>
            <a:endParaRPr lang="hu-HU" sz="1200" b="1" dirty="0" smtClean="0"/>
          </a:p>
          <a:p>
            <a:r>
              <a:rPr lang="hu-HU" b="1" dirty="0" smtClean="0"/>
              <a:t>/Az orientalisták helytelenítik, hogy a </a:t>
            </a:r>
            <a:r>
              <a:rPr lang="hu-HU" b="1" dirty="0" err="1" smtClean="0"/>
              <a:t>Bráhmanák</a:t>
            </a:r>
            <a:r>
              <a:rPr lang="hu-HU" b="1" dirty="0" smtClean="0"/>
              <a:t> ugyanazokban a témákban tett kijelentései gyakran összeütközésbe kerülnek egymással. A </a:t>
            </a:r>
            <a:r>
              <a:rPr lang="hu-HU" b="1" dirty="0" err="1" smtClean="0"/>
              <a:t>Bráhmanák</a:t>
            </a:r>
            <a:r>
              <a:rPr lang="hu-HU" b="1" dirty="0" smtClean="0"/>
              <a:t> azonban mindenek előtt okkult munkák, ezért céltudatosan félrevezetésre használják azokat. Közhasználatban és köztulajdonban csak azért maradhattak fenn, mert a tömegek számára teljesen érthetetlenek voltak, és azok ma is, különben </a:t>
            </a:r>
            <a:r>
              <a:rPr lang="hu-HU" b="1" dirty="0" err="1" smtClean="0"/>
              <a:t>réges</a:t>
            </a:r>
            <a:r>
              <a:rPr lang="hu-HU" b="1" dirty="0" smtClean="0"/>
              <a:t> - régen, már </a:t>
            </a:r>
            <a:r>
              <a:rPr lang="hu-HU" b="1" dirty="0" err="1" smtClean="0"/>
              <a:t>Akbar</a:t>
            </a:r>
            <a:r>
              <a:rPr lang="hu-HU" b="1" dirty="0" smtClean="0"/>
              <a:t> napjaiban eltűntek volna a forgalomból./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139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A„test” szó szerint a világok bármelyikében lévő „anyag-tömeget” jelent.</a:t>
            </a:r>
          </a:p>
          <a:p>
            <a:r>
              <a:rPr lang="hu-HU" b="1" dirty="0">
                <a:solidFill>
                  <a:schemeClr val="bg1"/>
                </a:solidFill>
              </a:rPr>
              <a:t>A princípiumokat néha másképpen és eltérően is osztályozzák, azonban a lényeges szempont, amit meg kell jegyeznünk, az, hogy az Élet egy és oszthatatlan, bármennyire elkülönültnek is hat számunkra azon tudathordozó eszközök folytán, amelyeken át működik. </a:t>
            </a:r>
          </a:p>
          <a:p>
            <a:r>
              <a:rPr lang="hu-HU" b="1" dirty="0" smtClean="0"/>
              <a:t>PURUSHA</a:t>
            </a:r>
            <a:endParaRPr lang="hu-HU" dirty="0"/>
          </a:p>
          <a:p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indiai </a:t>
            </a:r>
            <a:r>
              <a:rPr lang="hu-HU" b="1" dirty="0" err="1">
                <a:solidFill>
                  <a:schemeClr val="bg1"/>
                </a:solidFill>
              </a:rPr>
              <a:t>szánkhja</a:t>
            </a:r>
            <a:r>
              <a:rPr lang="hu-HU" b="1" dirty="0">
                <a:solidFill>
                  <a:schemeClr val="bg1"/>
                </a:solidFill>
              </a:rPr>
              <a:t> (dualista) bölcseletre jellemző kifejezés. </a:t>
            </a:r>
            <a:r>
              <a:rPr lang="hu-HU" b="1" dirty="0" err="1">
                <a:solidFill>
                  <a:schemeClr val="bg1"/>
                </a:solidFill>
              </a:rPr>
              <a:t>Purusha</a:t>
            </a:r>
            <a:r>
              <a:rPr lang="hu-HU" b="1" dirty="0">
                <a:solidFill>
                  <a:schemeClr val="bg1"/>
                </a:solidFill>
              </a:rPr>
              <a:t> a Legfelsőbb Szellem, ellentétben az anyaggal (</a:t>
            </a:r>
            <a:r>
              <a:rPr lang="hu-HU" b="1" dirty="0" err="1">
                <a:solidFill>
                  <a:schemeClr val="bg1"/>
                </a:solidFill>
              </a:rPr>
              <a:t>prakriti</a:t>
            </a:r>
            <a:r>
              <a:rPr lang="hu-HU" b="1" dirty="0">
                <a:solidFill>
                  <a:schemeClr val="bg1"/>
                </a:solidFill>
              </a:rPr>
              <a:t>). A </a:t>
            </a:r>
            <a:r>
              <a:rPr lang="hu-HU" b="1" dirty="0" err="1">
                <a:solidFill>
                  <a:schemeClr val="bg1"/>
                </a:solidFill>
              </a:rPr>
              <a:t>purusha</a:t>
            </a:r>
            <a:r>
              <a:rPr lang="hu-HU" b="1" dirty="0">
                <a:solidFill>
                  <a:schemeClr val="bg1"/>
                </a:solidFill>
              </a:rPr>
              <a:t> kifejezés minden egyéni szellemet magában foglal.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SAT </a:t>
            </a:r>
            <a:r>
              <a:rPr lang="hu-HU" b="1" dirty="0"/>
              <a:t>(SZAT)</a:t>
            </a:r>
          </a:p>
          <a:p>
            <a:r>
              <a:rPr lang="hu-HU" b="1" dirty="0">
                <a:solidFill>
                  <a:schemeClr val="bg1"/>
                </a:solidFill>
              </a:rPr>
              <a:t>A létnél elvontabb absztrakt létezés. </a:t>
            </a:r>
            <a:r>
              <a:rPr lang="hu-HU" b="1" dirty="0" err="1">
                <a:solidFill>
                  <a:schemeClr val="bg1"/>
                </a:solidFill>
              </a:rPr>
              <a:t>Szat</a:t>
            </a:r>
            <a:r>
              <a:rPr lang="hu-HU" b="1" dirty="0">
                <a:solidFill>
                  <a:schemeClr val="bg1"/>
                </a:solidFill>
              </a:rPr>
              <a:t> a </a:t>
            </a:r>
            <a:r>
              <a:rPr lang="hu-HU" b="1" dirty="0" err="1">
                <a:solidFill>
                  <a:schemeClr val="bg1"/>
                </a:solidFill>
              </a:rPr>
              <a:t>vedántikus</a:t>
            </a:r>
            <a:r>
              <a:rPr lang="hu-HU" b="1" dirty="0">
                <a:solidFill>
                  <a:schemeClr val="bg1"/>
                </a:solidFill>
              </a:rPr>
              <a:t> hármasság első személye,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második </a:t>
            </a:r>
            <a:r>
              <a:rPr lang="hu-HU" b="1" dirty="0" err="1">
                <a:solidFill>
                  <a:schemeClr val="bg1"/>
                </a:solidFill>
              </a:rPr>
              <a:t>Chit</a:t>
            </a:r>
            <a:r>
              <a:rPr lang="hu-HU" b="1" dirty="0">
                <a:solidFill>
                  <a:schemeClr val="bg1"/>
                </a:solidFill>
              </a:rPr>
              <a:t> (</a:t>
            </a:r>
            <a:r>
              <a:rPr lang="hu-HU" b="1" dirty="0" err="1">
                <a:solidFill>
                  <a:schemeClr val="bg1"/>
                </a:solidFill>
              </a:rPr>
              <a:t>Csit</a:t>
            </a:r>
            <a:r>
              <a:rPr lang="hu-HU" b="1" dirty="0">
                <a:solidFill>
                  <a:schemeClr val="bg1"/>
                </a:solidFill>
              </a:rPr>
              <a:t>) (bölcsesség, intelligencia), a harmadik </a:t>
            </a:r>
            <a:r>
              <a:rPr lang="hu-HU" b="1" dirty="0" err="1">
                <a:solidFill>
                  <a:schemeClr val="bg1"/>
                </a:solidFill>
              </a:rPr>
              <a:t>Ánanda</a:t>
            </a:r>
            <a:r>
              <a:rPr lang="hu-HU" b="1" dirty="0">
                <a:solidFill>
                  <a:schemeClr val="bg1"/>
                </a:solidFill>
              </a:rPr>
              <a:t> (üdvösség). </a:t>
            </a:r>
          </a:p>
          <a:p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80527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285728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5. A GYÖKÉR MEGMARAD, A FÉNY MEGMARAD, A PELYHEK MEGMARADNAK,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ÉS MÉGIS OEAOHOO EGY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ÉS MÉGIS OEAOHOO EGY</a:t>
            </a:r>
            <a:r>
              <a:rPr lang="hu-HU" b="1" i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Oeaohoo</a:t>
            </a:r>
            <a:r>
              <a:rPr lang="hu-HU" b="1" dirty="0" smtClean="0">
                <a:solidFill>
                  <a:schemeClr val="bg1"/>
                </a:solidFill>
              </a:rPr>
              <a:t> az Istenek Atyja - Anyja, vagy a Hat az Egyben, vagy a hétszeres gyökér, amelyből minden ered. </a:t>
            </a:r>
            <a:r>
              <a:rPr lang="hu-HU" b="1" dirty="0" smtClean="0"/>
              <a:t>Minden attól függ, amilyen hangsúllyal a hét magánhangzót kiejtjük, mert ejthetjük egy, három, sőt hét szótagként is, ha még egy e - t hozzáteszünk az utolsó o - hoz. </a:t>
            </a:r>
            <a:r>
              <a:rPr lang="hu-HU" b="1" dirty="0" smtClean="0">
                <a:solidFill>
                  <a:schemeClr val="bg1"/>
                </a:solidFill>
              </a:rPr>
              <a:t>Ezt a misztikus nevet közzétették, mert a háromszoros kiejtés tökéletes ismerete nélkül mindig is hatástalan marad.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szó az Egy minden élő és létező El - Nem - Különültségére vonatkozik.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megnyilvánult Egy Élet, az örökké élő Egység neve. </a:t>
            </a:r>
            <a:endParaRPr lang="hu-HU" sz="1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114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GYÖKÉR MEGMARAD,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Oeaohoo</a:t>
            </a:r>
            <a:r>
              <a:rPr lang="hu-HU" b="1" dirty="0" smtClean="0">
                <a:solidFill>
                  <a:schemeClr val="bg1"/>
                </a:solidFill>
              </a:rPr>
              <a:t> jelentései: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-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 Minden Gyökértelen Gyökere, azonos </a:t>
            </a:r>
            <a:r>
              <a:rPr lang="hu-HU" b="1" dirty="0" err="1" smtClean="0">
                <a:solidFill>
                  <a:schemeClr val="bg1"/>
                </a:solidFill>
              </a:rPr>
              <a:t>Parabrahmannal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hu-HU" b="1" dirty="0" smtClean="0"/>
              <a:t>másik értelemben </a:t>
            </a:r>
            <a:r>
              <a:rPr lang="hu-HU" b="1" dirty="0" smtClean="0">
                <a:solidFill>
                  <a:schemeClr val="bg1"/>
                </a:solidFill>
              </a:rPr>
              <a:t>a megnyilvánult Egy Élet, az örökké élő Egység neve. 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A Gyökér jelentése</a:t>
            </a:r>
            <a:r>
              <a:rPr lang="hu-HU" b="1" dirty="0" smtClean="0"/>
              <a:t>  -  ahogyan már elmagyaráztuk - </a:t>
            </a:r>
            <a:r>
              <a:rPr lang="hu-HU" b="1" dirty="0" smtClean="0">
                <a:solidFill>
                  <a:schemeClr val="bg1"/>
                </a:solidFill>
              </a:rPr>
              <a:t>a tiszta tudás (</a:t>
            </a:r>
            <a:r>
              <a:rPr lang="hu-HU" b="1" dirty="0" err="1" smtClean="0">
                <a:solidFill>
                  <a:schemeClr val="bg1"/>
                </a:solidFill>
              </a:rPr>
              <a:t>Sattva</a:t>
            </a:r>
            <a:r>
              <a:rPr lang="hu-H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b="1" dirty="0" smtClean="0"/>
              <a:t>/A megértés eredetileg </a:t>
            </a:r>
            <a:r>
              <a:rPr lang="hu-HU" b="1" dirty="0" err="1" smtClean="0"/>
              <a:t>Sattva</a:t>
            </a:r>
            <a:r>
              <a:rPr lang="hu-HU" b="1" dirty="0" smtClean="0"/>
              <a:t>, amit </a:t>
            </a:r>
            <a:r>
              <a:rPr lang="hu-HU" b="1" dirty="0" err="1" smtClean="0"/>
              <a:t>Shankara</a:t>
            </a:r>
            <a:r>
              <a:rPr lang="hu-HU" b="1" dirty="0" smtClean="0"/>
              <a:t> </a:t>
            </a:r>
            <a:r>
              <a:rPr lang="hu-HU" b="1" dirty="0" err="1" smtClean="0"/>
              <a:t>Antaskaranaként</a:t>
            </a:r>
            <a:r>
              <a:rPr lang="hu-HU" b="1" dirty="0" smtClean="0"/>
              <a:t> fordít. </a:t>
            </a:r>
          </a:p>
          <a:p>
            <a:r>
              <a:rPr lang="hu-HU" b="1" dirty="0" smtClean="0"/>
              <a:t>Azt mondja: áldozatok és más megszentelő műveletek útján tisztult. </a:t>
            </a:r>
          </a:p>
          <a:p>
            <a:r>
              <a:rPr lang="hu-HU" b="1" dirty="0" smtClean="0"/>
              <a:t>A </a:t>
            </a:r>
            <a:r>
              <a:rPr lang="hu-HU" b="1" dirty="0" err="1" smtClean="0"/>
              <a:t>Kathaban</a:t>
            </a:r>
            <a:r>
              <a:rPr lang="hu-HU" b="1" dirty="0" smtClean="0"/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Shankara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Sattvat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buddhi</a:t>
            </a:r>
            <a:r>
              <a:rPr lang="hu-HU" b="1" dirty="0" smtClean="0"/>
              <a:t> jelentésben értelmezi, ami a szó általános alkalmazása. </a:t>
            </a:r>
          </a:p>
          <a:p>
            <a:r>
              <a:rPr lang="hu-HU" b="1" dirty="0" smtClean="0"/>
              <a:t>Az </a:t>
            </a:r>
            <a:r>
              <a:rPr lang="hu-HU" b="1" dirty="0" err="1" smtClean="0"/>
              <a:t>Áryásanga</a:t>
            </a:r>
            <a:r>
              <a:rPr lang="hu-HU" b="1" dirty="0" smtClean="0"/>
              <a:t> Iskola okkult tanítványai </a:t>
            </a:r>
            <a:r>
              <a:rPr lang="hu-HU" b="1" dirty="0" err="1" smtClean="0">
                <a:solidFill>
                  <a:schemeClr val="bg1"/>
                </a:solidFill>
              </a:rPr>
              <a:t>Sattvanak</a:t>
            </a:r>
            <a:r>
              <a:rPr lang="hu-HU" b="1" dirty="0" smtClean="0">
                <a:solidFill>
                  <a:schemeClr val="bg1"/>
                </a:solidFill>
              </a:rPr>
              <a:t> nevezik a duális </a:t>
            </a:r>
            <a:r>
              <a:rPr lang="hu-HU" b="1" dirty="0" err="1" smtClean="0">
                <a:solidFill>
                  <a:schemeClr val="bg1"/>
                </a:solidFill>
              </a:rPr>
              <a:t>Monádot</a:t>
            </a:r>
            <a:r>
              <a:rPr lang="hu-HU" b="1" dirty="0" smtClean="0">
                <a:solidFill>
                  <a:schemeClr val="bg1"/>
                </a:solidFill>
              </a:rPr>
              <a:t> vagy </a:t>
            </a:r>
            <a:r>
              <a:rPr lang="hu-HU" b="1" dirty="0" err="1" smtClean="0">
                <a:solidFill>
                  <a:schemeClr val="bg1"/>
                </a:solidFill>
              </a:rPr>
              <a:t>Atma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buddhit</a:t>
            </a:r>
            <a:r>
              <a:rPr lang="hu-HU" b="1" dirty="0" smtClean="0">
                <a:solidFill>
                  <a:schemeClr val="bg1"/>
                </a:solidFill>
              </a:rPr>
              <a:t>. Az </a:t>
            </a:r>
            <a:r>
              <a:rPr lang="hu-HU" b="1" dirty="0" err="1" smtClean="0">
                <a:solidFill>
                  <a:schemeClr val="bg1"/>
                </a:solidFill>
              </a:rPr>
              <a:t>Atma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buddhi</a:t>
            </a:r>
            <a:r>
              <a:rPr lang="hu-HU" b="1" dirty="0" smtClean="0">
                <a:solidFill>
                  <a:schemeClr val="bg1"/>
                </a:solidFill>
              </a:rPr>
              <a:t> viszont ezen a síkon </a:t>
            </a:r>
            <a:r>
              <a:rPr lang="hu-HU" b="1" dirty="0" err="1" smtClean="0">
                <a:solidFill>
                  <a:schemeClr val="bg1"/>
                </a:solidFill>
              </a:rPr>
              <a:t>Parabrahmannak</a:t>
            </a:r>
            <a:r>
              <a:rPr lang="hu-HU" b="1" dirty="0" smtClean="0">
                <a:solidFill>
                  <a:schemeClr val="bg1"/>
                </a:solidFill>
              </a:rPr>
              <a:t> felel meg,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magasabb síkon pedig </a:t>
            </a:r>
            <a:r>
              <a:rPr lang="hu-HU" b="1" dirty="0" err="1" smtClean="0">
                <a:solidFill>
                  <a:schemeClr val="bg1"/>
                </a:solidFill>
              </a:rPr>
              <a:t>Múlaprakritinek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r>
              <a:rPr lang="hu-HU" b="1" dirty="0" smtClean="0"/>
              <a:t>/, az örök (</a:t>
            </a:r>
            <a:r>
              <a:rPr lang="hu-HU" b="1" dirty="0" err="1" smtClean="0"/>
              <a:t>nitya</a:t>
            </a:r>
            <a:r>
              <a:rPr lang="hu-HU" b="1" dirty="0" smtClean="0"/>
              <a:t>) feltétel nélküli valóság, vagy </a:t>
            </a:r>
            <a:r>
              <a:rPr lang="hu-HU" b="1" dirty="0" err="1" smtClean="0"/>
              <a:t>Sat</a:t>
            </a:r>
            <a:r>
              <a:rPr lang="hu-HU" b="1" dirty="0" smtClean="0"/>
              <a:t> (</a:t>
            </a:r>
            <a:r>
              <a:rPr lang="hu-HU" b="1" dirty="0" err="1" smtClean="0"/>
              <a:t>Satya</a:t>
            </a:r>
            <a:r>
              <a:rPr lang="hu-HU" b="1" dirty="0" smtClean="0"/>
              <a:t>), akár </a:t>
            </a:r>
            <a:r>
              <a:rPr lang="hu-HU" b="1" dirty="0" err="1" smtClean="0"/>
              <a:t>Parabrahmannak</a:t>
            </a:r>
            <a:r>
              <a:rPr lang="hu-HU" b="1" dirty="0" smtClean="0"/>
              <a:t>, </a:t>
            </a:r>
            <a:r>
              <a:rPr lang="hu-HU" b="1" dirty="0" err="1" smtClean="0"/>
              <a:t>akár</a:t>
            </a:r>
            <a:r>
              <a:rPr lang="hu-HU" b="1" dirty="0" smtClean="0"/>
              <a:t> </a:t>
            </a:r>
            <a:r>
              <a:rPr lang="hu-HU" b="1" dirty="0" err="1" smtClean="0"/>
              <a:t>Múlaprakritinek</a:t>
            </a:r>
            <a:r>
              <a:rPr lang="hu-HU" b="1" dirty="0" smtClean="0"/>
              <a:t> nevezzük, mert ezek az Egy két szimbóluma. </a:t>
            </a:r>
          </a:p>
          <a:p>
            <a:pPr algn="ctr"/>
            <a:endParaRPr lang="hu-HU" sz="1200" b="1" dirty="0" smtClean="0">
              <a:solidFill>
                <a:srgbClr val="FFFF00"/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FÉNY MEGMARAD,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Fény azonos a Mindenütt - jelenlevő Szellemi Sugárral, amely most behatol az Isteni Tojásba és megtermékenyíti azt. Felkelti a kozmikus anyagot, </a:t>
            </a:r>
            <a:r>
              <a:rPr lang="hu-HU" b="1" dirty="0" smtClean="0"/>
              <a:t>hogy megkezdje  megkülönböződésének hosszú sorozatát.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7392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57166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PELYHEK MEGMARADNAK,</a:t>
            </a:r>
          </a:p>
          <a:p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pelyhek az első megkülönböződések, és valószínűleg arra a kozmikus anyagra is utalnak, amiből a Tejút létrejöttét származtatják. </a:t>
            </a:r>
            <a:r>
              <a:rPr lang="hu-HU" b="1" dirty="0" smtClean="0"/>
              <a:t>Az első </a:t>
            </a:r>
            <a:r>
              <a:rPr lang="hu-HU" b="1" dirty="0" err="1" smtClean="0"/>
              <a:t>Dhyáni</a:t>
            </a:r>
            <a:r>
              <a:rPr lang="hu-HU" b="1" dirty="0" smtClean="0"/>
              <a:t> - </a:t>
            </a:r>
            <a:r>
              <a:rPr lang="hu-HU" b="1" dirty="0" err="1" smtClean="0"/>
              <a:t>Buddhaktól</a:t>
            </a:r>
            <a:r>
              <a:rPr lang="hu-HU" b="1" dirty="0" smtClean="0"/>
              <a:t> kapott kinyilatkoztatás szerint </a:t>
            </a:r>
            <a:r>
              <a:rPr lang="hu-HU" b="1" dirty="0" smtClean="0">
                <a:solidFill>
                  <a:schemeClr val="bg1"/>
                </a:solidFill>
              </a:rPr>
              <a:t>ez az anyag - a Világegyetem periodikus alvása alatt - a legfinomabb, </a:t>
            </a:r>
            <a:r>
              <a:rPr lang="hu-HU" b="1" dirty="0" smtClean="0"/>
              <a:t>amelyet csak a tökéletes </a:t>
            </a:r>
            <a:r>
              <a:rPr lang="hu-HU" b="1" dirty="0" err="1" smtClean="0"/>
              <a:t>Bodhiszattva</a:t>
            </a:r>
            <a:r>
              <a:rPr lang="hu-HU" b="1" dirty="0" smtClean="0"/>
              <a:t> szeme lát meg.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 </a:t>
            </a:r>
            <a:r>
              <a:rPr lang="hu-HU" b="1" dirty="0" smtClean="0">
                <a:solidFill>
                  <a:schemeClr val="bg1"/>
                </a:solidFill>
              </a:rPr>
              <a:t>a ragyogó és hűvös anyag a kozmikus mozgás első újraébredésekor a Térben szétszóródik, és a Földről nézve pelyheknek és csomóknak látszik, </a:t>
            </a:r>
            <a:r>
              <a:rPr lang="hu-HU" b="1" dirty="0" smtClean="0"/>
              <a:t>mint a savóban úszó túró. Ezek </a:t>
            </a:r>
            <a:r>
              <a:rPr lang="hu-HU" b="1" dirty="0" smtClean="0">
                <a:solidFill>
                  <a:schemeClr val="bg1"/>
                </a:solidFill>
              </a:rPr>
              <a:t>az eljövendő világok a magvai, a csillag - anyag.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90847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3582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6. AZ ÉLET GYÖKERE BENNE VOLT A HALHATATLANSÁG /Amrita/ ÓCEÁNJÁNAK MINDEN CSEPPJÉBEN, AZ ÓCEÁN PEDIG RAGYOGÓ FÉNY VOLT, AMI TŰZ, HŐ ÉS MOZGÁS VOLT. A SÖTÉTSÉG ELENYÉSZETT, ÉS NEM VOLT TÖBBÉ, ELTŰNT SAJÁT LÉNYEGÉBEN, A TŰZ ÉS VÍZ, AZ ATYA ÉS ANYA TESTÉBEN.</a:t>
            </a:r>
          </a:p>
          <a:p>
            <a:pPr algn="ctr"/>
            <a:endParaRPr lang="hu-H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Sötétség lényege az Abszolút Fény, ezért a Sötétséget használják arra, hogy</a:t>
            </a:r>
            <a:r>
              <a:rPr lang="hu-HU" b="1" dirty="0" smtClean="0"/>
              <a:t> megfelelő allegóriával </a:t>
            </a:r>
            <a:r>
              <a:rPr lang="hu-HU" b="1" dirty="0" smtClean="0">
                <a:solidFill>
                  <a:schemeClr val="bg1"/>
                </a:solidFill>
              </a:rPr>
              <a:t>ábrázolja a Világegyetem állapotát a </a:t>
            </a:r>
            <a:r>
              <a:rPr lang="hu-HU" b="1" dirty="0" err="1" smtClean="0">
                <a:solidFill>
                  <a:schemeClr val="bg1"/>
                </a:solidFill>
              </a:rPr>
              <a:t>Pralaya</a:t>
            </a:r>
            <a:r>
              <a:rPr lang="hu-HU" b="1" dirty="0" smtClean="0">
                <a:solidFill>
                  <a:schemeClr val="bg1"/>
                </a:solidFill>
              </a:rPr>
              <a:t>, vagyis az abszolút nyugalom </a:t>
            </a:r>
            <a:r>
              <a:rPr lang="hu-HU" b="1" dirty="0" smtClean="0"/>
              <a:t>vagy nemlétezés időszaka </a:t>
            </a:r>
            <a:r>
              <a:rPr lang="hu-HU" b="1" dirty="0" smtClean="0">
                <a:solidFill>
                  <a:schemeClr val="bg1"/>
                </a:solidFill>
              </a:rPr>
              <a:t>alatt.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tűz, hő és mozgás </a:t>
            </a:r>
            <a:r>
              <a:rPr lang="hu-HU" b="1" dirty="0" smtClean="0"/>
              <a:t>természetesen nem a fizikai tudomány tüze, hője és mozgása, hanem </a:t>
            </a:r>
            <a:r>
              <a:rPr lang="hu-HU" b="1" dirty="0" smtClean="0">
                <a:solidFill>
                  <a:schemeClr val="bg1"/>
                </a:solidFill>
              </a:rPr>
              <a:t>ezen anyagi megnyilvánulások lényege mögött húzódó absztrakciók, lényegek, illetve e lényeg lelke.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smtClean="0">
                <a:solidFill>
                  <a:schemeClr val="bg1"/>
                </a:solidFill>
              </a:rPr>
              <a:t>Tűz és Víz, vagy Atya és Anya itt az isteni Sugarat és a Káoszt jelentik.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Káosz, amikor a Szellemmel való egyesüléséből érzékelő képességre tett szert, ragyogott az örömtől, és így jött létre a </a:t>
            </a:r>
            <a:r>
              <a:rPr lang="hu-HU" b="1" dirty="0" err="1" smtClean="0">
                <a:solidFill>
                  <a:schemeClr val="bg1"/>
                </a:solidFill>
              </a:rPr>
              <a:t>Protogonos</a:t>
            </a:r>
            <a:r>
              <a:rPr lang="hu-HU" b="1" dirty="0" smtClean="0">
                <a:solidFill>
                  <a:schemeClr val="bg1"/>
                </a:solidFill>
              </a:rPr>
              <a:t> (az elsőszülött Fény)</a:t>
            </a:r>
            <a:r>
              <a:rPr lang="hu-HU" b="1" dirty="0" smtClean="0"/>
              <a:t> - mondja egy </a:t>
            </a:r>
            <a:r>
              <a:rPr lang="hu-HU" b="1" dirty="0" err="1" smtClean="0"/>
              <a:t>Hermes</a:t>
            </a:r>
            <a:r>
              <a:rPr lang="hu-HU" b="1" dirty="0" smtClean="0"/>
              <a:t> - töredék. </a:t>
            </a:r>
            <a:r>
              <a:rPr lang="hu-HU" b="1" dirty="0" err="1" smtClean="0"/>
              <a:t>Damascius</a:t>
            </a:r>
            <a:r>
              <a:rPr lang="hu-HU" b="1" dirty="0" smtClean="0"/>
              <a:t> </a:t>
            </a:r>
            <a:r>
              <a:rPr lang="hu-HU" b="1" dirty="0" err="1" smtClean="0"/>
              <a:t>Disnek</a:t>
            </a:r>
            <a:r>
              <a:rPr lang="hu-HU" b="1" dirty="0" smtClean="0"/>
              <a:t> nevezi, minden dolog elrendezőjének.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rózsakeresztes tanítások szerint </a:t>
            </a:r>
            <a:r>
              <a:rPr lang="hu-HU" b="1" dirty="0" smtClean="0">
                <a:solidFill>
                  <a:schemeClr val="bg1"/>
                </a:solidFill>
              </a:rPr>
              <a:t>a Fény és a Sötétség önmagukban azonosak, csak az emberi elmében feloszthatók.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Fény anyag, a Sötétség pedig tiszta szellem. </a:t>
            </a:r>
            <a:r>
              <a:rPr lang="hu-HU" b="1" dirty="0" smtClean="0"/>
              <a:t>A Sötétség eredeti metafizikai alapjában szubjektív és abszolút Fény, míg ez utóbbi, minden látszólagos ragyogásában és dicsőségében csupán árnyékok halmaza, egyszerűen illúzió, vagyis </a:t>
            </a:r>
            <a:r>
              <a:rPr lang="hu-HU" b="1" dirty="0" err="1" smtClean="0"/>
              <a:t>Máyá</a:t>
            </a:r>
            <a:r>
              <a:rPr lang="hu-HU" b="1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5409036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500042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Genesisben</a:t>
            </a:r>
            <a:r>
              <a:rPr lang="hu-HU" b="1" dirty="0" smtClean="0"/>
              <a:t> is a sötétségből teremti Isten a világosságot: „és sötétség </a:t>
            </a:r>
            <a:r>
              <a:rPr lang="hu-HU" b="1" dirty="0" err="1" smtClean="0"/>
              <a:t>vala</a:t>
            </a:r>
            <a:r>
              <a:rPr lang="hu-HU" b="1" dirty="0" smtClean="0"/>
              <a:t> a mélység színén”.</a:t>
            </a:r>
          </a:p>
          <a:p>
            <a:endParaRPr lang="hu-HU" sz="1200" b="1" dirty="0" smtClean="0"/>
          </a:p>
          <a:p>
            <a:r>
              <a:rPr lang="hu-HU" b="1" dirty="0" smtClean="0"/>
              <a:t>„És a világosság a sötétségben fénylik, de a sötétség nem fogadta be azt”.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sötétség szó nem az ember szellemi látására vonatkozik, hanem valóban a Sötétségre, az Abszolútra, amely nem foghatja fel  </a:t>
            </a:r>
            <a:r>
              <a:rPr lang="hu-HU" b="1" dirty="0" smtClean="0"/>
              <a:t>(nem ismerheti meg) </a:t>
            </a:r>
            <a:r>
              <a:rPr lang="hu-HU" b="1" dirty="0" smtClean="0">
                <a:solidFill>
                  <a:schemeClr val="bg1"/>
                </a:solidFill>
              </a:rPr>
              <a:t>a mulandó Fényt, bármennyire is mindent felülmúló legyen az emberi szem számára. </a:t>
            </a:r>
          </a:p>
          <a:p>
            <a:r>
              <a:rPr lang="hu-HU" b="1" dirty="0" err="1" smtClean="0"/>
              <a:t>Demon</a:t>
            </a:r>
            <a:r>
              <a:rPr lang="hu-HU" b="1" dirty="0" smtClean="0"/>
              <a:t> est Deus </a:t>
            </a:r>
            <a:r>
              <a:rPr lang="hu-HU" b="1" dirty="0" err="1" smtClean="0"/>
              <a:t>inversus</a:t>
            </a:r>
            <a:r>
              <a:rPr lang="hu-HU" b="1" dirty="0" smtClean="0"/>
              <a:t>. Az egyház most az ördögöt hívja sötétségnek, pedig a Bibliában, Jób könyvében Isten fiának, a hajnal fénylő csillagának, Lucifernek nevezik. </a:t>
            </a: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A dogmatikus fondorlat egész filozófiája húzódik annak oka mögött, amiért Luxnak (Lucifernek), „a Reggel”, vagy a </a:t>
            </a:r>
            <a:r>
              <a:rPr lang="hu-HU" b="1" dirty="0" err="1" smtClean="0">
                <a:solidFill>
                  <a:srgbClr val="FF0000"/>
                </a:solidFill>
              </a:rPr>
              <a:t>Manvantárikus</a:t>
            </a:r>
            <a:r>
              <a:rPr lang="hu-HU" b="1" dirty="0" smtClean="0">
                <a:solidFill>
                  <a:srgbClr val="FF0000"/>
                </a:solidFill>
              </a:rPr>
              <a:t> Virradat „Fénylő Fiának” nevezték az első Arkangyalt, aki a Káosz mélységeiből kiemelkedett. Az egyház Luciferré vagy Sátánná alakította át, mert magasabb rangú és öregebb </a:t>
            </a:r>
            <a:r>
              <a:rPr lang="hu-HU" b="1" dirty="0" err="1" smtClean="0">
                <a:solidFill>
                  <a:srgbClr val="FF0000"/>
                </a:solidFill>
              </a:rPr>
              <a:t>Jehovahnál</a:t>
            </a:r>
            <a:r>
              <a:rPr lang="hu-HU" b="1" dirty="0" smtClean="0">
                <a:solidFill>
                  <a:srgbClr val="FF0000"/>
                </a:solidFill>
              </a:rPr>
              <a:t>, és mert fel kellett őt áldozni az új dogmának.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26466230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 NÉZD, Ó LANOO! A KETTŐ RAGYOGÓ GYERMEKE, A PÁRATLAN TÜNDÖKLŐ DICSŐSÉG, A SÖTÉT TÉR FIA, A VILÁGOS TÉR, AKI FELMERÜL A NAGY SÖTÉT VIZEK MÉLYSÉGEIBŐL. EZ OEAOHOO, A  FIATALABB A * * *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(a).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FELRAGYOG, MINT A NAP.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Ő A BÖLCSESSÉG LÁNGOLÓ ISTENI SÁRKÁNYA. AZ EKA CHATUR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ÉS CHATUR MAGÁHOZ VESZ HÁRMAT, ÉS AZ EGYESÜLÉS LÉTREHOZZA A SAPTA-T,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AKIBEN BENNE VAN A HÉT, AMELY TRIDASHA-VÁ, A SEREGEKKÉ ÉS A SOKASÁGOKKÁ VÁLIK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(b).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NÉZD, FELEMELI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FÁTYLAT, ÉS KITERÍTI KELETRŐL NYUGATRA. KIREKESZTI A FELSŐT, ÉS MEGHAGYJA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 ALSÓT, HOGY A NAGY AMITÁSKÉNT LÁTHATÓ LEGYEN. KIJELÖLI A RAGYOGÓK HELYÉT, ÉS ÁTVÁLTOZTATJA A FELSŐBBET EGY PARTNÉLKÜLI TŰZ-TENGERRÉ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(c)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 EGY MEGNYILVÁNULTAT PEDIG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NAGY VIZEKKÉ.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54781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14290"/>
            <a:ext cx="86439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NÉZD, Ó LANOO! </a:t>
            </a:r>
            <a:r>
              <a:rPr lang="hu-HU" b="1" dirty="0" smtClean="0"/>
              <a:t>/</a:t>
            </a:r>
            <a:r>
              <a:rPr lang="hu-HU" b="1" dirty="0" err="1" smtClean="0"/>
              <a:t>Lanoo</a:t>
            </a:r>
            <a:r>
              <a:rPr lang="hu-HU" b="1" dirty="0" smtClean="0"/>
              <a:t>: tanítvány, </a:t>
            </a:r>
            <a:r>
              <a:rPr lang="hu-HU" b="1" dirty="0" err="1" smtClean="0"/>
              <a:t>chela</a:t>
            </a:r>
            <a:r>
              <a:rPr lang="hu-HU" b="1" dirty="0" smtClean="0"/>
              <a:t>, aki a gyakorlati ezotériát tanulmányozza./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KETTŐ RAGYOGÓ GYERMEKE, A PÁRATLAN TÜNDÖKLŐ DICSŐSÉG, A SÖTÉT TÉR FIA,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VILÁGOS TÉR, AKI FELMERÜL A NAGY SÖTÉT VIZEK MÉLYSÉGEIBŐL.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 EZ OEAOHOO, A  FIATALABB A </a:t>
            </a:r>
            <a:r>
              <a:rPr lang="hu-HU" b="1" dirty="0" smtClean="0"/>
              <a:t>/Akit te most </a:t>
            </a:r>
            <a:r>
              <a:rPr lang="hu-HU" b="1" dirty="0" err="1" smtClean="0"/>
              <a:t>Kwan-Shai-Yin-ként</a:t>
            </a:r>
            <a:r>
              <a:rPr lang="hu-HU" b="1" dirty="0" smtClean="0"/>
              <a:t> ismersz/ </a:t>
            </a:r>
            <a:r>
              <a:rPr lang="hu-HU" b="1" dirty="0" smtClean="0">
                <a:solidFill>
                  <a:srgbClr val="FFFF00"/>
                </a:solidFill>
              </a:rPr>
              <a:t>* * *</a:t>
            </a:r>
            <a:r>
              <a:rPr lang="hu-HU" b="1" i="1" dirty="0" smtClean="0">
                <a:solidFill>
                  <a:srgbClr val="FFFF00"/>
                </a:solidFill>
              </a:rPr>
              <a:t>(a).</a:t>
            </a:r>
          </a:p>
          <a:p>
            <a:pPr algn="ctr"/>
            <a:endParaRPr lang="hu-HU" sz="1200" b="1" i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Ragyogó Tér, a Sötét Tér Fia az új Hajnal első megrezdülésekor a nagy kozmikus mélységekbe leereszkedő Sugárnak felel meg, amely megkülönböződve újra felemelkedik </a:t>
            </a:r>
            <a:r>
              <a:rPr lang="hu-HU" b="1" dirty="0" err="1" smtClean="0">
                <a:solidFill>
                  <a:schemeClr val="bg1"/>
                </a:solidFill>
              </a:rPr>
              <a:t>Oeaohoo</a:t>
            </a:r>
            <a:r>
              <a:rPr lang="hu-HU" b="1" dirty="0" smtClean="0">
                <a:solidFill>
                  <a:schemeClr val="bg1"/>
                </a:solidFill>
              </a:rPr>
              <a:t>, a fiatalabbként (az „Új Életként”), </a:t>
            </a:r>
            <a:r>
              <a:rPr lang="hu-HU" b="1" dirty="0" smtClean="0"/>
              <a:t>hogy az életciklus végéig minden dolog csírája legyen.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Ő a Test nélküli ember, aki magában foglalja az Isteni Gondolatot.</a:t>
            </a:r>
          </a:p>
          <a:p>
            <a:r>
              <a:rPr lang="hu-HU" b="1" dirty="0" err="1" smtClean="0"/>
              <a:t>Philo</a:t>
            </a:r>
            <a:r>
              <a:rPr lang="hu-HU" b="1" dirty="0" smtClean="0"/>
              <a:t> </a:t>
            </a:r>
            <a:r>
              <a:rPr lang="hu-HU" b="1" dirty="0" err="1" smtClean="0"/>
              <a:t>Judæus</a:t>
            </a:r>
            <a:r>
              <a:rPr lang="hu-HU" b="1" dirty="0" smtClean="0"/>
              <a:t> szavaival a Fény és az Élet létrehozója. </a:t>
            </a:r>
          </a:p>
          <a:p>
            <a:r>
              <a:rPr lang="hu-HU" b="1" dirty="0" smtClean="0"/>
              <a:t>„A Bölcsesség Lángoló Sárkánya”.</a:t>
            </a:r>
          </a:p>
          <a:p>
            <a:r>
              <a:rPr lang="hu-HU" b="1" dirty="0" smtClean="0"/>
              <a:t>A Logosz, az Isteni Gondolat Igéje, a görög filozófusok szerint.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ezoterikus filozófiában ez az első megnyilvánulás - mivel </a:t>
            </a:r>
            <a:r>
              <a:rPr lang="hu-HU" b="1" dirty="0" err="1" smtClean="0">
                <a:solidFill>
                  <a:schemeClr val="bg1"/>
                </a:solidFill>
              </a:rPr>
              <a:t>Oeaohoo</a:t>
            </a:r>
            <a:r>
              <a:rPr lang="hu-HU" b="1" dirty="0" smtClean="0">
                <a:solidFill>
                  <a:schemeClr val="bg1"/>
                </a:solidFill>
              </a:rPr>
              <a:t>, a Nap Fia,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Egyetemes Bölcsesség összessége vagy összege - magában foglalja a Hét Teremtő Sereget </a:t>
            </a:r>
            <a:r>
              <a:rPr lang="hu-HU" b="1" dirty="0" smtClean="0"/>
              <a:t>(a </a:t>
            </a:r>
            <a:r>
              <a:rPr lang="hu-HU" b="1" dirty="0" err="1" smtClean="0"/>
              <a:t>Sephirákat</a:t>
            </a:r>
            <a:r>
              <a:rPr lang="hu-HU" b="1" dirty="0" smtClean="0"/>
              <a:t>), </a:t>
            </a:r>
            <a:r>
              <a:rPr lang="hu-HU" b="1" dirty="0" smtClean="0">
                <a:solidFill>
                  <a:schemeClr val="bg1"/>
                </a:solidFill>
              </a:rPr>
              <a:t>és így a megnyilatkozott Bölcsesség lényege.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4075999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4296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Kwan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Shai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Yin</a:t>
            </a:r>
            <a:r>
              <a:rPr lang="hu-HU" b="1" dirty="0" smtClean="0">
                <a:solidFill>
                  <a:schemeClr val="bg1"/>
                </a:solidFill>
              </a:rPr>
              <a:t> azonos és egyénértékű a szanszkrit </a:t>
            </a:r>
            <a:r>
              <a:rPr lang="hu-HU" b="1" dirty="0" err="1" smtClean="0">
                <a:solidFill>
                  <a:schemeClr val="bg1"/>
                </a:solidFill>
              </a:rPr>
              <a:t>Avalokiteshvaraval</a:t>
            </a:r>
            <a:r>
              <a:rPr lang="hu-HU" b="1" dirty="0" smtClean="0">
                <a:solidFill>
                  <a:schemeClr val="bg1"/>
                </a:solidFill>
              </a:rPr>
              <a:t>, és mint ilyen, kétnemű istenség,</a:t>
            </a:r>
            <a:r>
              <a:rPr lang="hu-HU" b="1" dirty="0" smtClean="0"/>
              <a:t> akárcsak a </a:t>
            </a:r>
            <a:r>
              <a:rPr lang="hu-HU" b="1" dirty="0" err="1" smtClean="0"/>
              <a:t>Tetragrammaton</a:t>
            </a:r>
            <a:r>
              <a:rPr lang="hu-HU" b="1" dirty="0" smtClean="0"/>
              <a:t> és az ókor valamennyi Logosza. </a:t>
            </a:r>
          </a:p>
          <a:p>
            <a:r>
              <a:rPr lang="hu-HU" b="1" dirty="0" smtClean="0"/>
              <a:t>Női aspektusában </a:t>
            </a:r>
            <a:r>
              <a:rPr lang="hu-HU" b="1" dirty="0" err="1" smtClean="0"/>
              <a:t>Kwan</a:t>
            </a:r>
            <a:r>
              <a:rPr lang="hu-HU" b="1" dirty="0" smtClean="0"/>
              <a:t> - </a:t>
            </a:r>
            <a:r>
              <a:rPr lang="hu-HU" b="1" dirty="0" err="1" smtClean="0"/>
              <a:t>Yinné</a:t>
            </a:r>
            <a:r>
              <a:rPr lang="hu-HU" b="1" dirty="0" smtClean="0"/>
              <a:t>, a Könyörület Istennőjévé válik, és az Isteni Hangnak</a:t>
            </a:r>
          </a:p>
          <a:p>
            <a:r>
              <a:rPr lang="hu-HU" b="1" dirty="0" smtClean="0"/>
              <a:t>/</a:t>
            </a:r>
            <a:r>
              <a:rPr lang="hu-HU" b="1" dirty="0" smtClean="0">
                <a:solidFill>
                  <a:schemeClr val="bg1"/>
                </a:solidFill>
              </a:rPr>
              <a:t>gnosztikus </a:t>
            </a:r>
            <a:r>
              <a:rPr lang="hu-HU" b="1" dirty="0" err="1" smtClean="0">
                <a:solidFill>
                  <a:schemeClr val="bg1"/>
                </a:solidFill>
              </a:rPr>
              <a:t>Sophia</a:t>
            </a:r>
            <a:r>
              <a:rPr lang="hu-HU" b="1" dirty="0" smtClean="0">
                <a:solidFill>
                  <a:schemeClr val="bg1"/>
                </a:solidFill>
              </a:rPr>
              <a:t>, a Bölcsesség, aki </a:t>
            </a:r>
            <a:r>
              <a:rPr lang="hu-HU" b="1" dirty="0" err="1" smtClean="0">
                <a:solidFill>
                  <a:schemeClr val="bg1"/>
                </a:solidFill>
              </a:rPr>
              <a:t>Ogdoad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(bizonyos értelemben </a:t>
            </a:r>
            <a:r>
              <a:rPr lang="hu-HU" b="1" dirty="0" err="1" smtClean="0"/>
              <a:t>Aditi</a:t>
            </a:r>
            <a:r>
              <a:rPr lang="hu-HU" b="1" dirty="0" smtClean="0"/>
              <a:t> nyolc fiával) </a:t>
            </a:r>
            <a:r>
              <a:rPr lang="hu-HU" b="1" dirty="0" smtClean="0">
                <a:solidFill>
                  <a:schemeClr val="bg1"/>
                </a:solidFill>
              </a:rPr>
              <a:t>Anyja, a Szentlélek, és minden dolog teremtője, ahogyan az ősi rendszerekben is.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Atya egy sokkal későbbi találmány. A legkorábban megnyilvánult Logosz mindenhol nőnemű volt - a hét bolygói erő anyja.</a:t>
            </a:r>
            <a:r>
              <a:rPr lang="hu-HU" b="1" dirty="0" smtClean="0"/>
              <a:t>/ nevezik.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Ezért </a:t>
            </a:r>
            <a:r>
              <a:rPr lang="hu-HU" b="1" dirty="0" smtClean="0">
                <a:solidFill>
                  <a:schemeClr val="bg1"/>
                </a:solidFill>
              </a:rPr>
              <a:t>az ókor magasabb istenei az Anya Fiai, mielőtt az Atya Fiaivá válnak. </a:t>
            </a:r>
          </a:p>
          <a:p>
            <a:r>
              <a:rPr lang="hu-HU" b="1" dirty="0" smtClean="0"/>
              <a:t>Azokat a </a:t>
            </a:r>
            <a:r>
              <a:rPr lang="hu-HU" b="1" dirty="0" smtClean="0">
                <a:solidFill>
                  <a:schemeClr val="bg1"/>
                </a:solidFill>
              </a:rPr>
              <a:t>Logoszokat, mint Jupitert vagy Zeuszt, Kronosz-Szaturnusz, a Végtelen Idő (Kála) fiát, eredetükben férfi - nőként ábrázolták.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Apolló eredetileg kétnemű, </a:t>
            </a:r>
            <a:r>
              <a:rPr lang="hu-HU" b="1" dirty="0" smtClean="0"/>
              <a:t>ahogyan </a:t>
            </a:r>
            <a:r>
              <a:rPr lang="hu-HU" b="1" dirty="0" err="1" smtClean="0"/>
              <a:t>Bráhma</a:t>
            </a:r>
            <a:r>
              <a:rPr lang="hu-HU" b="1" dirty="0" smtClean="0"/>
              <a:t> - </a:t>
            </a:r>
            <a:r>
              <a:rPr lang="hu-HU" b="1" dirty="0" err="1" smtClean="0"/>
              <a:t>Vách</a:t>
            </a:r>
            <a:r>
              <a:rPr lang="hu-HU" b="1" dirty="0" smtClean="0"/>
              <a:t> is az a </a:t>
            </a:r>
            <a:r>
              <a:rPr lang="hu-HU" b="1" dirty="0" err="1" smtClean="0"/>
              <a:t>Manuban</a:t>
            </a:r>
            <a:r>
              <a:rPr lang="hu-HU" b="1" dirty="0" smtClean="0"/>
              <a:t>, és a </a:t>
            </a:r>
            <a:r>
              <a:rPr lang="hu-HU" b="1" dirty="0" err="1" smtClean="0"/>
              <a:t>Puránakban</a:t>
            </a:r>
            <a:r>
              <a:rPr lang="hu-HU" b="1" dirty="0" smtClean="0"/>
              <a:t>. </a:t>
            </a:r>
            <a:r>
              <a:rPr lang="hu-HU" b="1" dirty="0" err="1" smtClean="0"/>
              <a:t>Ozírisz</a:t>
            </a:r>
            <a:r>
              <a:rPr lang="hu-HU" b="1" dirty="0" smtClean="0"/>
              <a:t> felcserélhető </a:t>
            </a:r>
            <a:r>
              <a:rPr lang="hu-HU" b="1" dirty="0" err="1" smtClean="0"/>
              <a:t>Izisszel</a:t>
            </a:r>
            <a:r>
              <a:rPr lang="hu-HU" b="1" dirty="0" smtClean="0"/>
              <a:t>, Hórusz pedig kétnemű. </a:t>
            </a:r>
          </a:p>
          <a:p>
            <a:r>
              <a:rPr lang="hu-HU" b="1" dirty="0" smtClean="0"/>
              <a:t>Szt. János látomása szerint (a Jelenések könyvében) a Logosz, akit most Jézussal kapcsolnak össze, hermafrodita, női melle van. </a:t>
            </a:r>
          </a:p>
          <a:p>
            <a:r>
              <a:rPr lang="hu-HU" b="1" dirty="0" smtClean="0"/>
              <a:t>A </a:t>
            </a:r>
            <a:r>
              <a:rPr lang="hu-HU" b="1" dirty="0" err="1" smtClean="0"/>
              <a:t>Tetragrammaton</a:t>
            </a:r>
            <a:r>
              <a:rPr lang="hu-HU" b="1" dirty="0" smtClean="0"/>
              <a:t> vagy </a:t>
            </a:r>
            <a:r>
              <a:rPr lang="hu-HU" b="1" dirty="0" err="1" smtClean="0"/>
              <a:t>Jehovah</a:t>
            </a:r>
            <a:r>
              <a:rPr lang="hu-HU" b="1" dirty="0" smtClean="0"/>
              <a:t> is kétnemű.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Van két </a:t>
            </a:r>
            <a:r>
              <a:rPr lang="hu-HU" b="1" dirty="0" err="1" smtClean="0">
                <a:solidFill>
                  <a:schemeClr val="bg1"/>
                </a:solidFill>
              </a:rPr>
              <a:t>Avalokiteshvara</a:t>
            </a:r>
            <a:r>
              <a:rPr lang="hu-HU" b="1" dirty="0" smtClean="0">
                <a:solidFill>
                  <a:schemeClr val="bg1"/>
                </a:solidFill>
              </a:rPr>
              <a:t> az ezotériában: az Első és a Második Logosz.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ezoterikus </a:t>
            </a:r>
            <a:r>
              <a:rPr lang="hu-HU" b="1" dirty="0" err="1" smtClean="0">
                <a:solidFill>
                  <a:schemeClr val="bg1"/>
                </a:solidFill>
              </a:rPr>
              <a:t>Christos</a:t>
            </a:r>
            <a:r>
              <a:rPr lang="hu-HU" b="1" dirty="0" smtClean="0">
                <a:solidFill>
                  <a:schemeClr val="bg1"/>
                </a:solidFill>
              </a:rPr>
              <a:t> a gnózisban természetesen nem nélküli, de az </a:t>
            </a:r>
            <a:r>
              <a:rPr lang="hu-HU" b="1" dirty="0" err="1" smtClean="0">
                <a:solidFill>
                  <a:schemeClr val="bg1"/>
                </a:solidFill>
              </a:rPr>
              <a:t>exoterikus</a:t>
            </a:r>
            <a:r>
              <a:rPr lang="hu-HU" b="1" dirty="0" smtClean="0">
                <a:solidFill>
                  <a:schemeClr val="bg1"/>
                </a:solidFill>
              </a:rPr>
              <a:t> teológiában férfi és nő.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35960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3582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FELRAGYOG, MINT A NAP. Ő A BÖLCSESSÉG LÁNGOLÓ ISTENI SÁRKÁNYA.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AZ EKA </a:t>
            </a:r>
            <a:r>
              <a:rPr lang="hu-HU" b="1" dirty="0" smtClean="0"/>
              <a:t>/</a:t>
            </a:r>
            <a:r>
              <a:rPr lang="hu-HU" b="1" dirty="0" err="1" smtClean="0"/>
              <a:t>Eka</a:t>
            </a:r>
            <a:r>
              <a:rPr lang="hu-HU" b="1" dirty="0" smtClean="0"/>
              <a:t> az Egy, a </a:t>
            </a:r>
            <a:r>
              <a:rPr lang="hu-HU" b="1" dirty="0" err="1" smtClean="0"/>
              <a:t>Chatur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Négy, a </a:t>
            </a:r>
            <a:r>
              <a:rPr lang="hu-HU" b="1" dirty="0" err="1" smtClean="0"/>
              <a:t>Tri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Három és a </a:t>
            </a:r>
            <a:r>
              <a:rPr lang="hu-HU" b="1" dirty="0" err="1" smtClean="0"/>
              <a:t>Sapta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Hét./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CHATUR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ÉS CHATUR MAGÁHOZ VESZ HÁRMAT, ÉS AZ EGYESÜLÉS LÉTREHOZZA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SAPTA-T,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AKIBEN BENNE VAN A HÉT, AMELY TRIDASHA-VÁ </a:t>
            </a:r>
            <a:r>
              <a:rPr lang="hu-HU" b="1" dirty="0" smtClean="0"/>
              <a:t>/„</a:t>
            </a:r>
            <a:r>
              <a:rPr lang="hu-HU" b="1" dirty="0" err="1" smtClean="0"/>
              <a:t>Tridasha</a:t>
            </a:r>
            <a:r>
              <a:rPr lang="hu-HU" b="1" dirty="0" smtClean="0"/>
              <a:t>” vagy harminc, háromszor tíz kerek számmal, vagy pontosabban 33 egy szent szám, és a védikus istenségekre utal. Ezek a 12 </a:t>
            </a:r>
            <a:r>
              <a:rPr lang="hu-HU" b="1" dirty="0" err="1" smtClean="0"/>
              <a:t>Áditya</a:t>
            </a:r>
            <a:r>
              <a:rPr lang="hu-HU" b="1" dirty="0" smtClean="0"/>
              <a:t>, a 8 </a:t>
            </a:r>
            <a:r>
              <a:rPr lang="hu-HU" b="1" dirty="0" err="1" smtClean="0"/>
              <a:t>Vasu</a:t>
            </a:r>
            <a:r>
              <a:rPr lang="hu-HU" b="1" dirty="0" smtClean="0"/>
              <a:t>, a 11 </a:t>
            </a:r>
            <a:r>
              <a:rPr lang="hu-HU" b="1" dirty="0" err="1" smtClean="0"/>
              <a:t>Rudra</a:t>
            </a:r>
            <a:r>
              <a:rPr lang="hu-HU" b="1" dirty="0" smtClean="0"/>
              <a:t> és a 2 </a:t>
            </a:r>
            <a:r>
              <a:rPr lang="hu-HU" b="1" dirty="0" err="1" smtClean="0"/>
              <a:t>Ashvin</a:t>
            </a:r>
            <a:r>
              <a:rPr lang="hu-HU" b="1" dirty="0" smtClean="0"/>
              <a:t>, akik a Nap és az Ég ikerfiai. Ez a hindu </a:t>
            </a:r>
            <a:r>
              <a:rPr lang="hu-HU" b="1" dirty="0" err="1" smtClean="0"/>
              <a:t>pantheon</a:t>
            </a:r>
            <a:r>
              <a:rPr lang="hu-HU" b="1" dirty="0" smtClean="0"/>
              <a:t> alapszáma, amely 33 - </a:t>
            </a:r>
            <a:r>
              <a:rPr lang="hu-HU" b="1" dirty="0" err="1" smtClean="0"/>
              <a:t>szor</a:t>
            </a:r>
            <a:r>
              <a:rPr lang="hu-HU" b="1" dirty="0" smtClean="0"/>
              <a:t> tízmillió,</a:t>
            </a:r>
            <a:r>
              <a:rPr lang="hu-HU" b="1" i="1" dirty="0" smtClean="0"/>
              <a:t> </a:t>
            </a:r>
            <a:r>
              <a:rPr lang="hu-HU" b="1" dirty="0" smtClean="0"/>
              <a:t>vagyis 330 millió istent és istennőt sorol fel./</a:t>
            </a:r>
            <a:r>
              <a:rPr lang="hu-HU" b="1" dirty="0" smtClean="0">
                <a:solidFill>
                  <a:srgbClr val="FFFF00"/>
                </a:solidFill>
              </a:rPr>
              <a:t>, A SEREGEKKÉ ÉS A SOKASÁGOKKÁ VÁLIK </a:t>
            </a:r>
            <a:r>
              <a:rPr lang="hu-HU" b="1" i="1" dirty="0" smtClean="0">
                <a:solidFill>
                  <a:srgbClr val="FFFF00"/>
                </a:solidFill>
              </a:rPr>
              <a:t>(b).</a:t>
            </a:r>
          </a:p>
          <a:p>
            <a:pPr algn="ctr"/>
            <a:endParaRPr lang="hu-HU" sz="1200" b="1" i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Bölcsesség Sárkánya az Egy, az </a:t>
            </a:r>
            <a:r>
              <a:rPr lang="hu-HU" b="1" dirty="0" err="1" smtClean="0">
                <a:solidFill>
                  <a:schemeClr val="bg1"/>
                </a:solidFill>
              </a:rPr>
              <a:t>Eka</a:t>
            </a:r>
            <a:r>
              <a:rPr lang="hu-HU" b="1" dirty="0" smtClean="0">
                <a:solidFill>
                  <a:schemeClr val="bg1"/>
                </a:solidFill>
              </a:rPr>
              <a:t> vagy </a:t>
            </a:r>
            <a:r>
              <a:rPr lang="hu-HU" b="1" dirty="0" err="1" smtClean="0">
                <a:solidFill>
                  <a:schemeClr val="bg1"/>
                </a:solidFill>
              </a:rPr>
              <a:t>Saka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hu-HU" b="1" dirty="0" err="1" smtClean="0"/>
              <a:t>Jehovah</a:t>
            </a:r>
            <a:r>
              <a:rPr lang="hu-HU" b="1" dirty="0" smtClean="0"/>
              <a:t> neve héberül szintén Egy, </a:t>
            </a:r>
            <a:r>
              <a:rPr lang="hu-HU" b="1" dirty="0" err="1" smtClean="0"/>
              <a:t>Achad</a:t>
            </a:r>
            <a:r>
              <a:rPr lang="hu-HU" b="1" dirty="0" smtClean="0"/>
              <a:t>. A neve </a:t>
            </a:r>
            <a:r>
              <a:rPr lang="hu-HU" b="1" dirty="0" err="1" smtClean="0"/>
              <a:t>Achad</a:t>
            </a:r>
            <a:r>
              <a:rPr lang="hu-HU" b="1" dirty="0" smtClean="0"/>
              <a:t> – mondják a rabbik.</a:t>
            </a:r>
            <a:r>
              <a:rPr lang="hu-HU" dirty="0" smtClean="0"/>
              <a:t>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Egy és a Sárkány kifejezéseket a nekik megfelelő Logoszokkal kapcsolatban használták. </a:t>
            </a:r>
            <a:r>
              <a:rPr lang="hu-HU" b="1" dirty="0" err="1" smtClean="0"/>
              <a:t>Jehovah</a:t>
            </a:r>
            <a:r>
              <a:rPr lang="hu-HU" b="1" dirty="0" smtClean="0"/>
              <a:t> - ezoterikusan </a:t>
            </a:r>
            <a:r>
              <a:rPr lang="hu-HU" b="1" dirty="0" err="1" smtClean="0"/>
              <a:t>Elohim</a:t>
            </a:r>
            <a:r>
              <a:rPr lang="hu-HU" b="1" dirty="0" smtClean="0"/>
              <a:t> - szintén a Kígyó vagy Sárkány, amely Évát megkísértette. A Sárkány pedig az Asztrális Fény (az Ős Princípium) egyik régi jelképe, „amely a Káosz Bölcsessége”.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ősi filozófia nem fogadja el sem a jót, sem a rosszat alapvető vagy független hatalomnak, hanem az Abszolút </a:t>
            </a:r>
            <a:r>
              <a:rPr lang="hu-HU" b="1" dirty="0" err="1" smtClean="0">
                <a:solidFill>
                  <a:schemeClr val="bg1"/>
                </a:solidFill>
              </a:rPr>
              <a:t>MINDENből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(az örök Egyetemes Tökéletességből) </a:t>
            </a:r>
            <a:r>
              <a:rPr lang="hu-HU" b="1" dirty="0" smtClean="0">
                <a:solidFill>
                  <a:schemeClr val="bg1"/>
                </a:solidFill>
              </a:rPr>
              <a:t>kiindulva követi nyomon mindkettőt a természetes fejlődés folyamatán keresztül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tiszta Fényig, amely fokozatosan formába sűrűsödik, és így válik anyaggá vagy rosszá. 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1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214290"/>
            <a:ext cx="84296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korai és tudatlan egyházatyák miatt a kígyó jelkép filozófiai és rendkívül tudományos eszméje a </a:t>
            </a:r>
            <a:r>
              <a:rPr lang="hu-HU" b="1" dirty="0" err="1" smtClean="0">
                <a:solidFill>
                  <a:schemeClr val="bg1"/>
                </a:solidFill>
              </a:rPr>
              <a:t>Devilnek</a:t>
            </a:r>
            <a:r>
              <a:rPr lang="hu-HU" b="1" dirty="0" smtClean="0">
                <a:solidFill>
                  <a:schemeClr val="bg1"/>
                </a:solidFill>
              </a:rPr>
              <a:t> (ördög) nevezett, abszurd babonává alacsonyodott. Ezt a nézetet késői </a:t>
            </a:r>
            <a:r>
              <a:rPr lang="hu-HU" b="1" dirty="0" err="1" smtClean="0">
                <a:solidFill>
                  <a:schemeClr val="bg1"/>
                </a:solidFill>
              </a:rPr>
              <a:t>zoroasztiánusoktól</a:t>
            </a:r>
            <a:r>
              <a:rPr lang="hu-HU" b="1" dirty="0" smtClean="0">
                <a:solidFill>
                  <a:schemeClr val="bg1"/>
                </a:solidFill>
              </a:rPr>
              <a:t> vették át,</a:t>
            </a:r>
            <a:r>
              <a:rPr lang="hu-HU" b="1" dirty="0" smtClean="0"/>
              <a:t> akik ördögöket, vagy a Rosszat látták a hindu </a:t>
            </a:r>
            <a:r>
              <a:rPr lang="hu-HU" b="1" dirty="0" err="1" smtClean="0"/>
              <a:t>dévákban</a:t>
            </a:r>
            <a:r>
              <a:rPr lang="hu-HU" b="1" dirty="0" smtClean="0"/>
              <a:t>. Így az </a:t>
            </a:r>
            <a:r>
              <a:rPr lang="hu-HU" b="1" dirty="0" err="1" smtClean="0"/>
              <a:t>Evil</a:t>
            </a:r>
            <a:r>
              <a:rPr lang="hu-HU" b="1" dirty="0" smtClean="0"/>
              <a:t> (rossz) szó kettős átalakulás során </a:t>
            </a:r>
            <a:r>
              <a:rPr lang="hu-HU" b="1" dirty="0" err="1" smtClean="0"/>
              <a:t>D'Evillé</a:t>
            </a:r>
            <a:r>
              <a:rPr lang="hu-HU" b="1" dirty="0" smtClean="0"/>
              <a:t> (</a:t>
            </a:r>
            <a:r>
              <a:rPr lang="hu-HU" b="1" dirty="0" err="1" smtClean="0"/>
              <a:t>Diabolos</a:t>
            </a:r>
            <a:r>
              <a:rPr lang="hu-HU" b="1" dirty="0" smtClean="0"/>
              <a:t>, </a:t>
            </a:r>
            <a:r>
              <a:rPr lang="hu-HU" b="1" dirty="0" err="1" smtClean="0"/>
              <a:t>Diable</a:t>
            </a:r>
            <a:r>
              <a:rPr lang="hu-HU" b="1" dirty="0" smtClean="0"/>
              <a:t>, </a:t>
            </a:r>
            <a:r>
              <a:rPr lang="hu-HU" b="1" dirty="0" err="1" smtClean="0"/>
              <a:t>Diavolo</a:t>
            </a:r>
            <a:r>
              <a:rPr lang="hu-HU" b="1" dirty="0" smtClean="0"/>
              <a:t>, </a:t>
            </a:r>
            <a:r>
              <a:rPr lang="hu-HU" b="1" dirty="0" err="1" smtClean="0"/>
              <a:t>Teufel</a:t>
            </a:r>
            <a:r>
              <a:rPr lang="hu-HU" b="1" dirty="0" smtClean="0"/>
              <a:t>, ördög) vált.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kígyó </a:t>
            </a:r>
            <a:r>
              <a:rPr lang="hu-HU" b="1" dirty="0" smtClean="0"/>
              <a:t>eredeti szimbóluma </a:t>
            </a:r>
            <a:r>
              <a:rPr lang="hu-HU" b="1" dirty="0" smtClean="0">
                <a:solidFill>
                  <a:schemeClr val="bg1"/>
                </a:solidFill>
              </a:rPr>
              <a:t>az isteni Bölcsességet és Tökéletességet jelképezte, </a:t>
            </a:r>
          </a:p>
          <a:p>
            <a:r>
              <a:rPr lang="hu-HU" b="1" dirty="0" smtClean="0"/>
              <a:t>és mindig </a:t>
            </a:r>
            <a:r>
              <a:rPr lang="hu-HU" b="1" dirty="0" smtClean="0">
                <a:solidFill>
                  <a:schemeClr val="bg1"/>
                </a:solidFill>
              </a:rPr>
              <a:t>a pszichikus újraszületést és halhatatlanságot jelentette.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gnosztikus kígyó a hét magánhangzóval a feje felett a Hét Hierarchia, a Hetes vagy Bolygói Teremtők jelképe. </a:t>
            </a:r>
            <a:r>
              <a:rPr lang="hu-HU" b="1" dirty="0" smtClean="0"/>
              <a:t>Ugyanezért a hindu kígyó, </a:t>
            </a:r>
            <a:r>
              <a:rPr lang="hu-HU" b="1" dirty="0" err="1" smtClean="0"/>
              <a:t>Shesha</a:t>
            </a:r>
            <a:r>
              <a:rPr lang="hu-HU" b="1" dirty="0" smtClean="0"/>
              <a:t> vagy </a:t>
            </a:r>
            <a:r>
              <a:rPr lang="hu-HU" b="1" dirty="0" err="1" smtClean="0"/>
              <a:t>Ananta</a:t>
            </a:r>
            <a:r>
              <a:rPr lang="hu-HU" b="1" dirty="0" smtClean="0"/>
              <a:t>, a Végtelen, </a:t>
            </a:r>
            <a:r>
              <a:rPr lang="hu-HU" b="1" dirty="0" err="1" smtClean="0"/>
              <a:t>Vishnu</a:t>
            </a:r>
            <a:r>
              <a:rPr lang="hu-HU" b="1" dirty="0" smtClean="0"/>
              <a:t> egyik neve, és az első </a:t>
            </a:r>
            <a:r>
              <a:rPr lang="hu-HU" b="1" dirty="0" err="1" smtClean="0"/>
              <a:t>Váhanaja</a:t>
            </a:r>
            <a:r>
              <a:rPr lang="hu-HU" b="1" dirty="0" smtClean="0"/>
              <a:t>, vagy hordozója az ős - vizeken.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Shesha</a:t>
            </a:r>
            <a:r>
              <a:rPr lang="hu-HU" b="1" dirty="0" smtClean="0">
                <a:solidFill>
                  <a:schemeClr val="bg1"/>
                </a:solidFill>
              </a:rPr>
              <a:t> vagy </a:t>
            </a:r>
            <a:r>
              <a:rPr lang="hu-HU" b="1" dirty="0" err="1" smtClean="0">
                <a:solidFill>
                  <a:schemeClr val="bg1"/>
                </a:solidFill>
              </a:rPr>
              <a:t>Ananta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Vishnu</a:t>
            </a:r>
            <a:r>
              <a:rPr lang="hu-HU" b="1" dirty="0" smtClean="0">
                <a:solidFill>
                  <a:schemeClr val="bg1"/>
                </a:solidFill>
              </a:rPr>
              <a:t> fekhelye egy allegorikus absztrakció, amely a végtelen Időt jelképezi a Térben, ami tartalmazza a Csírát, és </a:t>
            </a:r>
            <a:r>
              <a:rPr lang="hu-HU" b="1" dirty="0" err="1" smtClean="0">
                <a:solidFill>
                  <a:schemeClr val="bg1"/>
                </a:solidFill>
              </a:rPr>
              <a:t>periodikusan</a:t>
            </a:r>
            <a:r>
              <a:rPr lang="hu-HU" b="1" dirty="0" smtClean="0">
                <a:solidFill>
                  <a:schemeClr val="bg1"/>
                </a:solidFill>
              </a:rPr>
              <a:t> eldobja e Csíra virágját, a megnyilvánult Világegyetemet. </a:t>
            </a:r>
            <a:r>
              <a:rPr lang="hu-HU" b="1" dirty="0" smtClean="0"/>
              <a:t>Ugyanakkor </a:t>
            </a:r>
            <a:r>
              <a:rPr lang="hu-HU" b="1" dirty="0" smtClean="0">
                <a:solidFill>
                  <a:schemeClr val="bg1"/>
                </a:solidFill>
              </a:rPr>
              <a:t>a gnosztikus kígyó, </a:t>
            </a:r>
            <a:r>
              <a:rPr lang="hu-HU" b="1" dirty="0" err="1" smtClean="0">
                <a:solidFill>
                  <a:schemeClr val="bg1"/>
                </a:solidFill>
              </a:rPr>
              <a:t>Ophis</a:t>
            </a:r>
            <a:r>
              <a:rPr lang="hu-HU" b="1" dirty="0" smtClean="0">
                <a:solidFill>
                  <a:schemeClr val="bg1"/>
                </a:solidFill>
              </a:rPr>
              <a:t> hét magánhangzójában ugyanazt a hármas szimbolizmust tartalmazza, mint az ősi tanítás egy-, három- és hétszótagú </a:t>
            </a:r>
            <a:r>
              <a:rPr lang="hu-HU" b="1" dirty="0" err="1" smtClean="0">
                <a:solidFill>
                  <a:schemeClr val="bg1"/>
                </a:solidFill>
              </a:rPr>
              <a:t>Oeaohooja</a:t>
            </a:r>
            <a:r>
              <a:rPr lang="hu-HU" b="1" dirty="0" smtClean="0">
                <a:solidFill>
                  <a:schemeClr val="bg1"/>
                </a:solidFill>
              </a:rPr>
              <a:t>, vagyis az Első meg nem nyilvánult Logoszt,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Második megnyilvánultat, a Háromszöget, amely a Négyszög, a </a:t>
            </a:r>
            <a:r>
              <a:rPr lang="hu-HU" b="1" dirty="0" err="1" smtClean="0">
                <a:solidFill>
                  <a:schemeClr val="bg1"/>
                </a:solidFill>
              </a:rPr>
              <a:t>Tetragrammaton</a:t>
            </a:r>
            <a:r>
              <a:rPr lang="hu-HU" b="1" dirty="0" smtClean="0">
                <a:solidFill>
                  <a:schemeClr val="bg1"/>
                </a:solidFill>
              </a:rPr>
              <a:t> konkrét formáját ölti fel.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Különbség van a</a:t>
            </a:r>
            <a:r>
              <a:rPr lang="hu-HU" b="1" dirty="0" smtClean="0">
                <a:solidFill>
                  <a:schemeClr val="bg1"/>
                </a:solidFill>
              </a:rPr>
              <a:t> jó és rossz Kígyó (a </a:t>
            </a:r>
            <a:r>
              <a:rPr lang="hu-HU" b="1" dirty="0" err="1" smtClean="0">
                <a:solidFill>
                  <a:schemeClr val="bg1"/>
                </a:solidFill>
              </a:rPr>
              <a:t>kabbalisták</a:t>
            </a:r>
            <a:r>
              <a:rPr lang="hu-HU" b="1" dirty="0" smtClean="0">
                <a:solidFill>
                  <a:schemeClr val="bg1"/>
                </a:solidFill>
              </a:rPr>
              <a:t> Asztrális Fénye) </a:t>
            </a:r>
            <a:r>
              <a:rPr lang="hu-HU" b="1" dirty="0" smtClean="0"/>
              <a:t>között. </a:t>
            </a:r>
            <a:r>
              <a:rPr lang="hu-HU" b="1" dirty="0" smtClean="0">
                <a:solidFill>
                  <a:schemeClr val="bg1"/>
                </a:solidFill>
              </a:rPr>
              <a:t>Az előbbi az isteni Bölcsesség megtestesülése a szellemi birodalomban, az utóbbi pedig a Rossz,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anyagi síkon.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69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0"/>
            <a:ext cx="8715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SAT </a:t>
            </a:r>
            <a:r>
              <a:rPr lang="hu-HU" b="1" dirty="0" smtClean="0"/>
              <a:t>(SZAT)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létnél elvontabb absztrakt létezés. A </a:t>
            </a:r>
            <a:r>
              <a:rPr lang="hu-HU" b="1" dirty="0" err="1" smtClean="0">
                <a:solidFill>
                  <a:schemeClr val="bg1"/>
                </a:solidFill>
              </a:rPr>
              <a:t>Szat</a:t>
            </a:r>
            <a:r>
              <a:rPr lang="hu-HU" b="1" dirty="0" smtClean="0">
                <a:solidFill>
                  <a:schemeClr val="bg1"/>
                </a:solidFill>
              </a:rPr>
              <a:t> a </a:t>
            </a:r>
            <a:r>
              <a:rPr lang="hu-HU" b="1" dirty="0" err="1" smtClean="0">
                <a:solidFill>
                  <a:schemeClr val="bg1"/>
                </a:solidFill>
              </a:rPr>
              <a:t>vedántikus</a:t>
            </a:r>
            <a:r>
              <a:rPr lang="hu-HU" b="1" dirty="0" smtClean="0">
                <a:solidFill>
                  <a:schemeClr val="bg1"/>
                </a:solidFill>
              </a:rPr>
              <a:t> hármasság első személye,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második </a:t>
            </a:r>
            <a:r>
              <a:rPr lang="hu-HU" b="1" dirty="0" err="1" smtClean="0">
                <a:solidFill>
                  <a:schemeClr val="bg1"/>
                </a:solidFill>
              </a:rPr>
              <a:t>Chit</a:t>
            </a:r>
            <a:r>
              <a:rPr lang="hu-HU" b="1" dirty="0" smtClean="0">
                <a:solidFill>
                  <a:schemeClr val="bg1"/>
                </a:solidFill>
              </a:rPr>
              <a:t> (</a:t>
            </a:r>
            <a:r>
              <a:rPr lang="hu-HU" b="1" dirty="0" err="1" smtClean="0">
                <a:solidFill>
                  <a:schemeClr val="bg1"/>
                </a:solidFill>
              </a:rPr>
              <a:t>Csit</a:t>
            </a:r>
            <a:r>
              <a:rPr lang="hu-HU" b="1" dirty="0" smtClean="0">
                <a:solidFill>
                  <a:schemeClr val="bg1"/>
                </a:solidFill>
              </a:rPr>
              <a:t>) (bölcsesség, intelligencia), a harmadik </a:t>
            </a:r>
            <a:r>
              <a:rPr lang="hu-HU" b="1" dirty="0" err="1" smtClean="0">
                <a:solidFill>
                  <a:schemeClr val="bg1"/>
                </a:solidFill>
              </a:rPr>
              <a:t>Ánanda</a:t>
            </a:r>
            <a:r>
              <a:rPr lang="hu-HU" b="1" dirty="0" smtClean="0">
                <a:solidFill>
                  <a:schemeClr val="bg1"/>
                </a:solidFill>
              </a:rPr>
              <a:t> (üdvösség). </a:t>
            </a:r>
          </a:p>
          <a:p>
            <a:r>
              <a:rPr lang="hu-HU" b="1" dirty="0" smtClean="0"/>
              <a:t>SHAKTI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Kozmikus energia, hatalom, erő. </a:t>
            </a:r>
            <a:r>
              <a:rPr lang="hu-HU" b="1" dirty="0" smtClean="0">
                <a:solidFill>
                  <a:schemeClr val="bg1"/>
                </a:solidFill>
              </a:rPr>
              <a:t>Valamely </a:t>
            </a:r>
            <a:r>
              <a:rPr lang="hu-HU" b="1" dirty="0">
                <a:solidFill>
                  <a:schemeClr val="bg1"/>
                </a:solidFill>
              </a:rPr>
              <a:t>Istenség aktív, feminin energiája, akit a népszerű hinduizmusban általában az Istenség társának, feleségének tekintenek</a:t>
            </a:r>
            <a:r>
              <a:rPr lang="hu-HU" b="1" dirty="0" smtClean="0">
                <a:solidFill>
                  <a:schemeClr val="bg1"/>
                </a:solidFill>
              </a:rPr>
              <a:t>.)</a:t>
            </a:r>
          </a:p>
          <a:p>
            <a:r>
              <a:rPr lang="hu-HU" b="1" dirty="0" smtClean="0"/>
              <a:t>SÍK </a:t>
            </a:r>
            <a:r>
              <a:rPr lang="hu-HU" b="1" dirty="0"/>
              <a:t>– VILÁG – TUDAT- ÉS ENERGIA-SZINTEK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Ezeket a kifejezéseket használják, hogy leírják az anyag és energia azon fokozatait, amelyeken át a tudat kifejezi magát.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Az okkult tudomány szerint a fizikai síkot hét fokozatra, vagy </a:t>
            </a:r>
            <a:r>
              <a:rPr lang="hu-HU" b="1" dirty="0" err="1">
                <a:solidFill>
                  <a:schemeClr val="bg1"/>
                </a:solidFill>
              </a:rPr>
              <a:t>alsíkra</a:t>
            </a:r>
            <a:r>
              <a:rPr lang="hu-HU" b="1" dirty="0">
                <a:solidFill>
                  <a:schemeClr val="bg1"/>
                </a:solidFill>
              </a:rPr>
              <a:t> (halmazállapotra) osztják, nevezetesen: szilárd, folyékony, gáznemű és az </a:t>
            </a:r>
            <a:r>
              <a:rPr lang="hu-HU" b="1" dirty="0" err="1">
                <a:solidFill>
                  <a:schemeClr val="bg1"/>
                </a:solidFill>
              </a:rPr>
              <a:t>éterikus</a:t>
            </a:r>
            <a:r>
              <a:rPr lang="hu-HU" b="1" dirty="0">
                <a:solidFill>
                  <a:schemeClr val="bg1"/>
                </a:solidFill>
              </a:rPr>
              <a:t> anyag további négy fokozatára. (Az ún. sugárzó, vagy plazma halmazállapotok. </a:t>
            </a:r>
            <a:r>
              <a:rPr lang="hu-HU" b="1" i="1" dirty="0">
                <a:solidFill>
                  <a:schemeClr val="bg1"/>
                </a:solidFill>
              </a:rPr>
              <a:t>A fordítók megjegyzése</a:t>
            </a:r>
            <a:r>
              <a:rPr lang="hu-HU" b="1" dirty="0">
                <a:solidFill>
                  <a:schemeClr val="bg1"/>
                </a:solidFill>
              </a:rPr>
              <a:t>.)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legfelsőbb éteri halmazállapotú anyag a végső fizikai atomokból van. Szilárd anyagokat folyékonnyá, folyékonyt gázneművé, gázokat éterivé alakíthatunk át (</a:t>
            </a:r>
            <a:r>
              <a:rPr lang="hu-HU" b="1" dirty="0" err="1" smtClean="0">
                <a:solidFill>
                  <a:schemeClr val="bg1"/>
                </a:solidFill>
              </a:rPr>
              <a:t>transzmutálhatunk</a:t>
            </a:r>
            <a:r>
              <a:rPr lang="hu-HU" b="1" dirty="0">
                <a:solidFill>
                  <a:schemeClr val="bg1"/>
                </a:solidFill>
              </a:rPr>
              <a:t>), egészen addig, amíg eljutunk a fizikai sík elsődleges atomjáig. Ennek a fizikai atomnak a felbontása már a fizikai síkon túl vinne bennünket, mivel a fizikai atom az asztrális sík még finomabb atomjaiból áll. Így elemzésünket tovább folytatjuk az asztrális sík hét </a:t>
            </a:r>
            <a:r>
              <a:rPr lang="hu-HU" b="1" dirty="0" err="1">
                <a:solidFill>
                  <a:schemeClr val="bg1"/>
                </a:solidFill>
              </a:rPr>
              <a:t>alsíkján</a:t>
            </a:r>
            <a:r>
              <a:rPr lang="hu-HU" b="1" dirty="0">
                <a:solidFill>
                  <a:schemeClr val="bg1"/>
                </a:solidFill>
              </a:rPr>
              <a:t>, vagy fokozatán áthaladva, amíg a végső asztrális atomig érünk el. Ugyanezt az elemzést lehet továbbvinni a mentális síkon és tovább folytatni a még finomabb síkok atomjaival.</a:t>
            </a:r>
          </a:p>
          <a:p>
            <a:r>
              <a:rPr lang="hu-HU" b="1" dirty="0" smtClean="0"/>
              <a:t>SUGÁR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Logosz élete hét nagy lényen át árad ki a világegyetembe. Ezt a hét életfolyamot nevezik sugaraknak. Minden sugárban egy tulajdonság van túlsúlyban, bár kisebb mértékben a többi is jelen van. Azt a sugarat, amelyben az erő és hatalom van túlsúlyban, a hatalom sugarának nevezik, és így tovább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00825246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14290"/>
            <a:ext cx="84296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A régi pogányok </a:t>
            </a:r>
            <a:r>
              <a:rPr lang="hu-HU" b="1" dirty="0" smtClean="0">
                <a:solidFill>
                  <a:schemeClr val="bg1"/>
                </a:solidFill>
              </a:rPr>
              <a:t>Asztrális Fénye vagy Étere ugyanis a szellem - anyag.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Elkezdődik a tisztán szellemi síkkal, leereszkedése közben egyre sűrűbbé válik, amíg végül a mi síkunkon </a:t>
            </a:r>
            <a:r>
              <a:rPr lang="hu-HU" b="1" dirty="0" err="1" smtClean="0">
                <a:solidFill>
                  <a:schemeClr val="bg1"/>
                </a:solidFill>
              </a:rPr>
              <a:t>Máyává</a:t>
            </a:r>
            <a:r>
              <a:rPr lang="hu-HU" b="1" dirty="0" smtClean="0">
                <a:solidFill>
                  <a:schemeClr val="bg1"/>
                </a:solidFill>
              </a:rPr>
              <a:t> vagy a kísértő kígyóvá válik.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Jézus a kígyót a Bölcsességgel rokon értelműnek fogadta el, </a:t>
            </a:r>
            <a:r>
              <a:rPr lang="hu-HU" b="1" dirty="0" smtClean="0"/>
              <a:t>és ez tanításának egy részét képezte. „Legyetek bölcsek, mint a kígyók” – mondta.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Kezdetben, mielőtt az Anya Atya - Anyává vált, a Tüzes Sárkány egyedül vándorolt a Végtelenségben.  </a:t>
            </a:r>
            <a:r>
              <a:rPr lang="hu-HU" b="1" dirty="0" smtClean="0"/>
              <a:t>Az </a:t>
            </a:r>
            <a:r>
              <a:rPr lang="hu-HU" b="1" dirty="0" err="1" smtClean="0"/>
              <a:t>Aitareya</a:t>
            </a:r>
            <a:r>
              <a:rPr lang="hu-HU" b="1" dirty="0" smtClean="0"/>
              <a:t> </a:t>
            </a:r>
            <a:r>
              <a:rPr lang="hu-HU" b="1" dirty="0" err="1" smtClean="0"/>
              <a:t>Bráhmana</a:t>
            </a:r>
            <a:r>
              <a:rPr lang="hu-HU" b="1" dirty="0" smtClean="0"/>
              <a:t> a Földet </a:t>
            </a:r>
            <a:r>
              <a:rPr lang="hu-HU" b="1" dirty="0" err="1" smtClean="0"/>
              <a:t>Sarparájninak</a:t>
            </a:r>
            <a:r>
              <a:rPr lang="hu-HU" b="1" dirty="0" smtClean="0"/>
              <a:t> nevezi, a Kígyó Királynőnek, és minden anyjának, ami mozog. </a:t>
            </a:r>
            <a:r>
              <a:rPr lang="hu-HU" b="1" dirty="0" smtClean="0">
                <a:solidFill>
                  <a:schemeClr val="bg1"/>
                </a:solidFill>
              </a:rPr>
              <a:t>Mielőtt bolygónk (és a Világegyetem is) </a:t>
            </a:r>
            <a:r>
              <a:rPr lang="hu-HU" b="1" dirty="0" err="1" smtClean="0">
                <a:solidFill>
                  <a:schemeClr val="bg1"/>
                </a:solidFill>
              </a:rPr>
              <a:t>tojásalakúvá</a:t>
            </a:r>
            <a:r>
              <a:rPr lang="hu-HU" b="1" dirty="0" smtClean="0">
                <a:solidFill>
                  <a:schemeClr val="bg1"/>
                </a:solidFill>
              </a:rPr>
              <a:t> vált, egy kozmikus porból</a:t>
            </a:r>
            <a:r>
              <a:rPr lang="hu-HU" b="1" dirty="0" smtClean="0"/>
              <a:t> (vagy tűzködből) </a:t>
            </a:r>
            <a:r>
              <a:rPr lang="hu-HU" b="1" dirty="0" smtClean="0">
                <a:solidFill>
                  <a:schemeClr val="bg1"/>
                </a:solidFill>
              </a:rPr>
              <a:t>álló nagy farok, kígyóhoz hasonlóan haladt és tekergett a Térben.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Káoszon haladó Isteni Szellemet minden nép egy tüzes kígyó formájával szimbolizálta, ami a kozmikus anyagot kitöltötte, és gyűrű alakot adott neki.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a forma az örökkévalóságot, a végtelenséget, és a Világegyetemben a tüzes ködből kialakuló valamennyi test gömb - alakját is jelképezi.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Világegyetem, ahogyan a Föld és az ember is, kígyóhoz hasonlóan, </a:t>
            </a:r>
            <a:r>
              <a:rPr lang="hu-HU" b="1" dirty="0" err="1" smtClean="0"/>
              <a:t>periodikusan</a:t>
            </a:r>
            <a:r>
              <a:rPr lang="hu-HU" b="1" dirty="0" smtClean="0"/>
              <a:t> levedli régi bőrét, hogy bizonyos pihenési idő után újat vegyen magára. </a:t>
            </a:r>
          </a:p>
        </p:txBody>
      </p:sp>
    </p:spTree>
    <p:extLst>
      <p:ext uri="{BB962C8B-B14F-4D97-AF65-F5344CB8AC3E}">
        <p14:creationId xmlns="" xmlns:p14="http://schemas.microsoft.com/office/powerpoint/2010/main" val="172977452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117693"/>
            <a:ext cx="84296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Sárkány a Logosz jelképe volt az egyiptomiaknál, a gnosztikusoknál.</a:t>
            </a:r>
          </a:p>
          <a:p>
            <a:r>
              <a:rPr lang="hu-HU" b="1" dirty="0" err="1" smtClean="0"/>
              <a:t>Pymander</a:t>
            </a:r>
            <a:r>
              <a:rPr lang="hu-HU" b="1" dirty="0" smtClean="0"/>
              <a:t>, a megszemélyesített „Isteni Gondolat” ezt mondja: </a:t>
            </a:r>
          </a:p>
          <a:p>
            <a:r>
              <a:rPr lang="hu-HU" b="1" dirty="0" smtClean="0"/>
              <a:t>A Fény Én vagyok, Én vagyok a </a:t>
            </a:r>
            <a:r>
              <a:rPr lang="hu-HU" b="1" dirty="0" err="1" smtClean="0"/>
              <a:t>Nous</a:t>
            </a:r>
            <a:r>
              <a:rPr lang="hu-HU" b="1" dirty="0" smtClean="0"/>
              <a:t> (az Elme vagy </a:t>
            </a:r>
            <a:r>
              <a:rPr lang="hu-HU" b="1" dirty="0" err="1" smtClean="0"/>
              <a:t>Manu</a:t>
            </a:r>
            <a:r>
              <a:rPr lang="hu-HU" b="1" dirty="0" smtClean="0"/>
              <a:t>), Én vagyok a gondolat csírája, a ragyogó Ige, az Isten Fia. Minden tehát, ami benned lát és hall, az a Mester Igéje, </a:t>
            </a:r>
          </a:p>
          <a:p>
            <a:r>
              <a:rPr lang="hu-HU" b="1" dirty="0" smtClean="0"/>
              <a:t>a Gondolat (</a:t>
            </a:r>
            <a:r>
              <a:rPr lang="hu-HU" b="1" dirty="0" err="1" smtClean="0"/>
              <a:t>Mahat</a:t>
            </a:r>
            <a:r>
              <a:rPr lang="hu-HU" b="1" dirty="0" smtClean="0"/>
              <a:t>), ami az Isten, az Atya.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/Az Atya - Isten alatt itt kétségtelenül az emberben és a Kozmoszban levő hetedik princípiumot értik, mert ez a princípium Lényében és Természetében elválaszthatatlan a hetedik kozmikus princípiumtól. Egyik értelemben ez a görög Logosz </a:t>
            </a:r>
            <a:r>
              <a:rPr lang="hu-HU" b="1" dirty="0" smtClean="0"/>
              <a:t>és az ezoterikus buddhisták </a:t>
            </a:r>
            <a:r>
              <a:rPr lang="hu-HU" b="1" dirty="0" err="1" smtClean="0"/>
              <a:t>Avalokiteshvaraja</a:t>
            </a:r>
            <a:r>
              <a:rPr lang="hu-HU" b="1" dirty="0" smtClean="0">
                <a:solidFill>
                  <a:schemeClr val="bg1"/>
                </a:solidFill>
              </a:rPr>
              <a:t>./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Titkos Tanítás az élet fejlődésének élére nem az Atyát helyezi, aki a harmadik helyre kerül, és az Anya Fia, hanem a MINDENSÉG Örök és Szüntelen Lélegzetét.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Mahat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(Értelem, Egyetemes Elme, Gondolat, stb.), </a:t>
            </a:r>
            <a:r>
              <a:rPr lang="hu-HU" b="1" dirty="0" smtClean="0">
                <a:solidFill>
                  <a:schemeClr val="bg1"/>
                </a:solidFill>
              </a:rPr>
              <a:t>mielőtt Brahmáként vagy </a:t>
            </a:r>
            <a:r>
              <a:rPr lang="hu-HU" b="1" dirty="0" err="1" smtClean="0">
                <a:solidFill>
                  <a:schemeClr val="bg1"/>
                </a:solidFill>
              </a:rPr>
              <a:t>Shiva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-ként</a:t>
            </a:r>
            <a:r>
              <a:rPr lang="hu-HU" b="1" dirty="0" smtClean="0">
                <a:solidFill>
                  <a:schemeClr val="bg1"/>
                </a:solidFill>
              </a:rPr>
              <a:t> megnyilvánul, </a:t>
            </a:r>
            <a:r>
              <a:rPr lang="hu-HU" b="1" dirty="0" err="1" smtClean="0">
                <a:solidFill>
                  <a:schemeClr val="bg1"/>
                </a:solidFill>
              </a:rPr>
              <a:t>Vishnuként</a:t>
            </a:r>
            <a:r>
              <a:rPr lang="hu-HU" b="1" dirty="0" smtClean="0">
                <a:solidFill>
                  <a:schemeClr val="bg1"/>
                </a:solidFill>
              </a:rPr>
              <a:t> jelenik meg</a:t>
            </a:r>
            <a:r>
              <a:rPr lang="hu-HU" b="1" dirty="0" smtClean="0"/>
              <a:t> - mondja a </a:t>
            </a:r>
            <a:r>
              <a:rPr lang="hu-HU" b="1" dirty="0" err="1" smtClean="0"/>
              <a:t>Sánkhya</a:t>
            </a:r>
            <a:r>
              <a:rPr lang="hu-HU" b="1" dirty="0" smtClean="0"/>
              <a:t> Sára.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Logoszhoz hasonlóan többféle aspektusa van.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Mahatot</a:t>
            </a:r>
            <a:r>
              <a:rPr lang="hu-HU" b="1" dirty="0" smtClean="0">
                <a:solidFill>
                  <a:schemeClr val="bg1"/>
                </a:solidFill>
              </a:rPr>
              <a:t> Úrnak nevezik az Elsődleges Teremtésben, és ebben az értelemben ő az Egyetemes Megismerés vagy az Isteni Gondolat.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Azt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Mahatot</a:t>
            </a:r>
            <a:r>
              <a:rPr lang="hu-HU" b="1" dirty="0" smtClean="0">
                <a:solidFill>
                  <a:schemeClr val="bg1"/>
                </a:solidFill>
              </a:rPr>
              <a:t>, amely először jött létre, </a:t>
            </a:r>
            <a:r>
              <a:rPr lang="hu-HU" b="1" dirty="0" smtClean="0"/>
              <a:t>(később) </a:t>
            </a:r>
            <a:r>
              <a:rPr lang="hu-HU" b="1" dirty="0" smtClean="0">
                <a:solidFill>
                  <a:schemeClr val="bg1"/>
                </a:solidFill>
              </a:rPr>
              <a:t>Egoizmusnak nevezik, amikor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Én - ként megszületik</a:t>
            </a:r>
            <a:r>
              <a:rPr lang="hu-HU" b="1" dirty="0" smtClean="0"/>
              <a:t> (ráérez önmagára), </a:t>
            </a:r>
            <a:r>
              <a:rPr lang="hu-HU" b="1" dirty="0" smtClean="0">
                <a:solidFill>
                  <a:schemeClr val="bg1"/>
                </a:solidFill>
              </a:rPr>
              <a:t>ezt hívják a Másodlagos Teremtésnek.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Mahat</a:t>
            </a:r>
            <a:r>
              <a:rPr lang="hu-HU" b="1" dirty="0" smtClean="0">
                <a:solidFill>
                  <a:schemeClr val="bg1"/>
                </a:solidFill>
              </a:rPr>
              <a:t> emberi </a:t>
            </a:r>
            <a:r>
              <a:rPr lang="hu-HU" b="1" dirty="0" err="1" smtClean="0">
                <a:solidFill>
                  <a:schemeClr val="bg1"/>
                </a:solidFill>
              </a:rPr>
              <a:t>manasszá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(vagy akár a véges istenek </a:t>
            </a:r>
            <a:r>
              <a:rPr lang="hu-HU" b="1" dirty="0" err="1" smtClean="0"/>
              <a:t>manaszává</a:t>
            </a:r>
            <a:r>
              <a:rPr lang="hu-HU" b="1" dirty="0" smtClean="0"/>
              <a:t>) </a:t>
            </a:r>
            <a:r>
              <a:rPr lang="hu-HU" b="1" dirty="0" smtClean="0">
                <a:solidFill>
                  <a:schemeClr val="bg1"/>
                </a:solidFill>
              </a:rPr>
              <a:t>alakul át,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és </a:t>
            </a:r>
            <a:r>
              <a:rPr lang="hu-HU" b="1" dirty="0" err="1" smtClean="0">
                <a:solidFill>
                  <a:schemeClr val="bg1"/>
                </a:solidFill>
              </a:rPr>
              <a:t>Ahamsággá</a:t>
            </a:r>
            <a:r>
              <a:rPr lang="hu-HU" b="1" dirty="0" smtClean="0">
                <a:solidFill>
                  <a:schemeClr val="bg1"/>
                </a:solidFill>
              </a:rPr>
              <a:t> válik, ami egyben a Másodlagos Teremtés </a:t>
            </a:r>
            <a:r>
              <a:rPr lang="hu-HU" b="1" dirty="0" err="1" smtClean="0">
                <a:solidFill>
                  <a:schemeClr val="bg1"/>
                </a:solidFill>
              </a:rPr>
              <a:t>Mahatja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5564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57166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NÉZD, FELEMELI A FÁTYLAT, ÉS KITERÍTI KELETRŐL NYUGATRA. KIREKESZTI A FELSŐT, ÉS MEGHAGYJA AZ ALSÓT, HOGY A NAGY AMITÁSKÉNT LÁTHATÓ LEGYEN.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KIJELÖLI A RAGYOGÓK </a:t>
            </a:r>
            <a:r>
              <a:rPr lang="hu-HU" b="1" dirty="0" smtClean="0"/>
              <a:t>/Csillagok/ </a:t>
            </a:r>
            <a:r>
              <a:rPr lang="hu-HU" b="1" dirty="0" smtClean="0">
                <a:solidFill>
                  <a:srgbClr val="FFFF00"/>
                </a:solidFill>
              </a:rPr>
              <a:t>HELYÉT, ÉS ÁTVÁLTOZTATJA A FELSŐBBET</a:t>
            </a:r>
          </a:p>
          <a:p>
            <a:pPr algn="ctr"/>
            <a:r>
              <a:rPr lang="hu-HU" b="1" dirty="0" smtClean="0"/>
              <a:t>/A Felső Tér/ 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EGY PARTNÉLKÜLI TŰZ-TENGERRÉ </a:t>
            </a:r>
            <a:r>
              <a:rPr lang="hu-HU" b="1" i="1" dirty="0" smtClean="0">
                <a:solidFill>
                  <a:srgbClr val="FFFF00"/>
                </a:solidFill>
              </a:rPr>
              <a:t>(c)</a:t>
            </a:r>
            <a:r>
              <a:rPr lang="hu-HU" b="1" dirty="0" smtClean="0">
                <a:solidFill>
                  <a:srgbClr val="FFFF00"/>
                </a:solidFill>
              </a:rPr>
              <a:t>, AZ EGY MEGNYILVÁNULTAT </a:t>
            </a:r>
            <a:r>
              <a:rPr lang="hu-HU" b="1" dirty="0" smtClean="0"/>
              <a:t>/Elem/ </a:t>
            </a:r>
            <a:r>
              <a:rPr lang="hu-HU" b="1" dirty="0" smtClean="0">
                <a:solidFill>
                  <a:srgbClr val="FFFF00"/>
                </a:solidFill>
              </a:rPr>
              <a:t>PEDIG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A NAGY VIZEKKÉ.</a:t>
            </a:r>
          </a:p>
          <a:p>
            <a:pPr algn="ctr"/>
            <a:endParaRPr lang="hu-HU" sz="1200" b="1" i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Tűz-tenger, tehát a Felsőbb Asztrális (lényegi) Fény, az első kisugárzás a Gyökér </a:t>
            </a:r>
            <a:r>
              <a:rPr lang="hu-HU" b="1" dirty="0" err="1" smtClean="0">
                <a:solidFill>
                  <a:schemeClr val="bg1"/>
                </a:solidFill>
              </a:rPr>
              <a:t>Múlaprakritiból</a:t>
            </a:r>
            <a:r>
              <a:rPr lang="hu-HU" b="1" dirty="0" smtClean="0">
                <a:solidFill>
                  <a:schemeClr val="bg1"/>
                </a:solidFill>
              </a:rPr>
              <a:t>, a meg nem különböződött Kozmikus Szubsztanciából, ami az asztrális anyaggá válik.</a:t>
            </a:r>
            <a:r>
              <a:rPr lang="hu-HU" b="1" dirty="0" smtClean="0"/>
              <a:t> Tüzes Kígyónak is nevezik.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Ha észben tartjuk, hogy csak Egy Egyetemes Elem van, amely végtelen, meg nem született és halhatatlan, és hogy a jelenségek világában minden egyéb csupán ennek az Egynek sokféleképpen megkülönböződött aspektusa és átalakulása, akkor az első és legfőbb nehézség el fog tűnni, és teljesen elsajátíthatja az okkult kozmológiát.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egyiptomi, az indiai </a:t>
            </a:r>
            <a:r>
              <a:rPr lang="hu-HU" b="1" dirty="0" err="1" smtClean="0">
                <a:solidFill>
                  <a:schemeClr val="bg1"/>
                </a:solidFill>
              </a:rPr>
              <a:t>teogóniában</a:t>
            </a:r>
            <a:r>
              <a:rPr lang="hu-HU" b="1" dirty="0" smtClean="0">
                <a:solidFill>
                  <a:schemeClr val="bg1"/>
                </a:solidFill>
              </a:rPr>
              <a:t> volt egy rejtett Istenség, az EGY, és egy teremtő, kétnemű Isten. </a:t>
            </a:r>
            <a:r>
              <a:rPr lang="hu-HU" b="1" dirty="0" err="1" smtClean="0"/>
              <a:t>Shoo</a:t>
            </a:r>
            <a:r>
              <a:rPr lang="hu-HU" b="1" dirty="0" smtClean="0"/>
              <a:t> a teremtés istene, Ozirisz pedig eredeti, elsődleges formájában az isten, akinek a neve ismeretlen.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keleti és  a nyugati </a:t>
            </a:r>
            <a:r>
              <a:rPr lang="hu-HU" b="1" dirty="0" err="1" smtClean="0"/>
              <a:t>kabbalisták</a:t>
            </a:r>
            <a:r>
              <a:rPr lang="hu-HU" b="1" dirty="0" smtClean="0"/>
              <a:t> és okkultisták elfogadják,: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- hogy az Atya - Anya azonos az Ős </a:t>
            </a:r>
            <a:r>
              <a:rPr lang="hu-HU" b="1" dirty="0" err="1" smtClean="0">
                <a:solidFill>
                  <a:schemeClr val="bg1"/>
                </a:solidFill>
              </a:rPr>
              <a:t>Aetherrel</a:t>
            </a:r>
            <a:r>
              <a:rPr lang="hu-HU" b="1" dirty="0" smtClean="0">
                <a:solidFill>
                  <a:schemeClr val="bg1"/>
                </a:solidFill>
              </a:rPr>
              <a:t> vagy </a:t>
            </a:r>
            <a:r>
              <a:rPr lang="hu-HU" b="1" dirty="0" err="1" smtClean="0">
                <a:solidFill>
                  <a:schemeClr val="bg1"/>
                </a:solidFill>
              </a:rPr>
              <a:t>Ákáshaval</a:t>
            </a:r>
            <a:r>
              <a:rPr lang="hu-HU" b="1" dirty="0" smtClean="0">
                <a:solidFill>
                  <a:schemeClr val="bg1"/>
                </a:solidFill>
              </a:rPr>
              <a:t> (Asztrális Fénnyel), 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- annak egyneműségét, mielőtt a Fiú, kozmikus értelemben a </a:t>
            </a:r>
            <a:r>
              <a:rPr lang="hu-HU" b="1" dirty="0" err="1" smtClean="0">
                <a:solidFill>
                  <a:schemeClr val="bg1"/>
                </a:solidFill>
              </a:rPr>
              <a:t>Fohat</a:t>
            </a:r>
            <a:r>
              <a:rPr lang="hu-HU" b="1" dirty="0" smtClean="0">
                <a:solidFill>
                  <a:schemeClr val="bg1"/>
                </a:solidFill>
              </a:rPr>
              <a:t> kifejlődött volna, </a:t>
            </a:r>
            <a:r>
              <a:rPr lang="hu-HU" b="1" dirty="0" smtClean="0"/>
              <a:t>mert ő a kozmikus elektromosság.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305232184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57166"/>
            <a:ext cx="84296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Első Elektromos Entitás életre kelti az ősanyagot, vagy a </a:t>
            </a:r>
            <a:r>
              <a:rPr lang="hu-HU" b="1" dirty="0" err="1" smtClean="0">
                <a:solidFill>
                  <a:schemeClr val="bg1"/>
                </a:solidFill>
              </a:rPr>
              <a:t>pregenetikus</a:t>
            </a:r>
            <a:r>
              <a:rPr lang="hu-HU" b="1" dirty="0" smtClean="0">
                <a:solidFill>
                  <a:schemeClr val="bg1"/>
                </a:solidFill>
              </a:rPr>
              <a:t> anyagot azzal, hogy elektromos töltéssel látja el, és szétválasztja atomokra, amelyek  önmagukban minden élet és tudatosság forrásai.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Minden formának és az életnek van egy egyetemes, páratlan közege, amit </a:t>
            </a:r>
            <a:r>
              <a:rPr lang="hu-HU" b="1" dirty="0" err="1" smtClean="0">
                <a:solidFill>
                  <a:schemeClr val="bg1"/>
                </a:solidFill>
              </a:rPr>
              <a:t>Odnak</a:t>
            </a:r>
            <a:r>
              <a:rPr lang="hu-HU" b="1" dirty="0" smtClean="0">
                <a:solidFill>
                  <a:schemeClr val="bg1"/>
                </a:solidFill>
              </a:rPr>
              <a:t>, Obnak és </a:t>
            </a:r>
            <a:r>
              <a:rPr lang="hu-HU" b="1" dirty="0" err="1" smtClean="0">
                <a:solidFill>
                  <a:schemeClr val="bg1"/>
                </a:solidFill>
              </a:rPr>
              <a:t>Aournak</a:t>
            </a:r>
            <a:r>
              <a:rPr lang="hu-HU" b="1" dirty="0" smtClean="0">
                <a:solidFill>
                  <a:schemeClr val="bg1"/>
                </a:solidFill>
              </a:rPr>
              <a:t> /</a:t>
            </a:r>
            <a:r>
              <a:rPr lang="hu-HU" b="1" dirty="0" err="1" smtClean="0">
                <a:solidFill>
                  <a:schemeClr val="bg1"/>
                </a:solidFill>
              </a:rPr>
              <a:t>Od</a:t>
            </a:r>
            <a:r>
              <a:rPr lang="hu-HU" b="1" dirty="0" smtClean="0">
                <a:solidFill>
                  <a:schemeClr val="bg1"/>
                </a:solidFill>
              </a:rPr>
              <a:t> a tiszta életet adó Fény, vagy mágneses folyadék, </a:t>
            </a:r>
            <a:r>
              <a:rPr lang="hu-HU" b="1" dirty="0" smtClean="0"/>
              <a:t>jelenti az eget is, okkult értelemben. </a:t>
            </a:r>
            <a:r>
              <a:rPr lang="hu-HU" b="1" dirty="0" smtClean="0">
                <a:solidFill>
                  <a:schemeClr val="bg1"/>
                </a:solidFill>
              </a:rPr>
              <a:t>Ob a halál hírnöke, </a:t>
            </a:r>
            <a:r>
              <a:rPr lang="hu-HU" b="1" dirty="0" smtClean="0"/>
              <a:t>amit a mágusok használnak, egy aljasul gonosz folyadék. </a:t>
            </a:r>
            <a:r>
              <a:rPr lang="hu-HU" b="1" dirty="0" err="1" smtClean="0">
                <a:solidFill>
                  <a:schemeClr val="bg1"/>
                </a:solidFill>
              </a:rPr>
              <a:t>Aour</a:t>
            </a:r>
            <a:r>
              <a:rPr lang="hu-HU" b="1" dirty="0" smtClean="0">
                <a:solidFill>
                  <a:schemeClr val="bg1"/>
                </a:solidFill>
              </a:rPr>
              <a:t> a kettő elegye, a szűkebb értelembe vett Asztrális Fény. / neveznek.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az első fény a Teremtésben, a legelső </a:t>
            </a:r>
            <a:r>
              <a:rPr lang="hu-HU" b="1" dirty="0" err="1" smtClean="0">
                <a:solidFill>
                  <a:schemeClr val="bg1"/>
                </a:solidFill>
              </a:rPr>
              <a:t>Elohim</a:t>
            </a:r>
            <a:r>
              <a:rPr lang="hu-HU" b="1" dirty="0" smtClean="0">
                <a:solidFill>
                  <a:schemeClr val="bg1"/>
                </a:solidFill>
              </a:rPr>
              <a:t>, az Ádám, a férfi és nő.</a:t>
            </a:r>
          </a:p>
          <a:p>
            <a:r>
              <a:rPr lang="hu-HU" b="1" dirty="0" smtClean="0"/>
              <a:t>A régiek egy kígyóval ábrázolták, mert </a:t>
            </a:r>
            <a:r>
              <a:rPr lang="hu-HU" b="1" dirty="0" err="1" smtClean="0">
                <a:solidFill>
                  <a:schemeClr val="bg1"/>
                </a:solidFill>
              </a:rPr>
              <a:t>Fohat</a:t>
            </a:r>
            <a:r>
              <a:rPr lang="hu-HU" b="1" dirty="0" smtClean="0">
                <a:solidFill>
                  <a:schemeClr val="bg1"/>
                </a:solidFill>
              </a:rPr>
              <a:t> sziszeg, amint ide - oda siklik cikkcakkban. A Kabbala a </a:t>
            </a:r>
            <a:r>
              <a:rPr lang="he-IL" b="1" dirty="0" smtClean="0">
                <a:solidFill>
                  <a:schemeClr val="bg1"/>
                </a:solidFill>
              </a:rPr>
              <a:t>ט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Teth</a:t>
            </a:r>
            <a:r>
              <a:rPr lang="hu-HU" b="1" dirty="0" smtClean="0">
                <a:solidFill>
                  <a:schemeClr val="bg1"/>
                </a:solidFill>
              </a:rPr>
              <a:t> héber betűvel ábrázolja, aminek jelképe a kígyó.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Egyetemes értéke kilenc,</a:t>
            </a:r>
            <a:r>
              <a:rPr lang="hu-HU" b="1" dirty="0" smtClean="0"/>
              <a:t> mert az abc kilencedik betűje, az ötven kapu vagy bejárat kilencedik ajtaja, amelyek a létezés rejtett misztériumaihoz vezetnek.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 a szó szoros értelmében vett </a:t>
            </a:r>
            <a:r>
              <a:rPr lang="hu-HU" b="1" dirty="0" smtClean="0">
                <a:solidFill>
                  <a:schemeClr val="bg1"/>
                </a:solidFill>
              </a:rPr>
              <a:t>mágikus közeg, a hermetikus filozófiában ez jelzi az Ősanyagba beleöntött Életet, a lényeget, amely minden dolgot formába önt, és az ezek formáit meghatározó szellemet. Van azonban két egymással kölcsönhatásban álló  titkos hermetikus művelet,</a:t>
            </a:r>
            <a:r>
              <a:rPr lang="hu-HU" b="1" dirty="0" smtClean="0"/>
              <a:t> az egyik szellemi, a másik anyagi.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Világegyetemet mozgató értelem a tűz, és a tűz értelem.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49108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57166"/>
            <a:ext cx="85011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8.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HOL VOLT A CSÍRA, ÉS HOL VOLT MOST A SÖTÉTSÉG? HOL VAN A LÁNG SZELLEME, AMELY A LÁMPÁDBAN ÉG, Ó LANOO? A CSÍRA AZ, ÉS AZ A FÉNY, A REJTETT, SÖTÉT APA FEHÉR, FÉNYLŐ FIA.</a:t>
            </a:r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1200" dirty="0" smtClean="0"/>
              <a:t> 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HOL VOLT A CSÍRA, ÉS HOL VOLT MOST A SÖTÉTSÉG?</a:t>
            </a:r>
            <a:endParaRPr lang="hu-HU" dirty="0" smtClean="0">
              <a:solidFill>
                <a:srgbClr val="FFFF00"/>
              </a:solidFill>
            </a:endParaRP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válasz rámutat </a:t>
            </a:r>
            <a:r>
              <a:rPr lang="hu-HU" b="1" dirty="0" smtClean="0">
                <a:solidFill>
                  <a:schemeClr val="bg1"/>
                </a:solidFill>
              </a:rPr>
              <a:t>a fizikai érzékeink számára észrevehetetlen dolgok létezésére, </a:t>
            </a:r>
            <a:r>
              <a:rPr lang="hu-HU" b="1" dirty="0" smtClean="0"/>
              <a:t>amelyek </a:t>
            </a:r>
            <a:r>
              <a:rPr lang="hu-HU" b="1" dirty="0" smtClean="0">
                <a:solidFill>
                  <a:schemeClr val="bg1"/>
                </a:solidFill>
              </a:rPr>
              <a:t>sokkal fontosabbak, valódiabbak és állandóbbak, mint azok, amelyek magukra az érzékeinkre hatnak.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 Stanzában </a:t>
            </a:r>
            <a:r>
              <a:rPr lang="hu-HU" b="1" dirty="0" smtClean="0">
                <a:solidFill>
                  <a:schemeClr val="bg1"/>
                </a:solidFill>
              </a:rPr>
              <a:t>sok kifejezést használnak a rejtett és fel - nem - fedett princípiumra. </a:t>
            </a:r>
          </a:p>
          <a:p>
            <a:r>
              <a:rPr lang="hu-HU" b="1" dirty="0" smtClean="0"/>
              <a:t>A hindu irodalom legkorábbi kézirataiban </a:t>
            </a:r>
            <a:r>
              <a:rPr lang="hu-HU" b="1" dirty="0" smtClean="0">
                <a:solidFill>
                  <a:schemeClr val="bg1"/>
                </a:solidFill>
              </a:rPr>
              <a:t>a Fel - nem - fedett, Absztrakt Istenségnek nincs neve. Általában </a:t>
            </a:r>
            <a:r>
              <a:rPr lang="hu-HU" b="1" dirty="0" err="1" smtClean="0">
                <a:solidFill>
                  <a:schemeClr val="bg1"/>
                </a:solidFill>
              </a:rPr>
              <a:t>AZnak</a:t>
            </a:r>
            <a:r>
              <a:rPr lang="hu-HU" b="1" dirty="0" smtClean="0"/>
              <a:t> (szanszkritban </a:t>
            </a:r>
            <a:r>
              <a:rPr lang="hu-HU" b="1" dirty="0" err="1" smtClean="0"/>
              <a:t>Tadnak</a:t>
            </a:r>
            <a:r>
              <a:rPr lang="hu-HU" b="1" dirty="0" smtClean="0"/>
              <a:t>) nevezik, és </a:t>
            </a:r>
            <a:r>
              <a:rPr lang="hu-HU" b="1" dirty="0" smtClean="0">
                <a:solidFill>
                  <a:schemeClr val="bg1"/>
                </a:solidFill>
              </a:rPr>
              <a:t>jelenti mindazt,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ami van, volt és lesz, vagy amit az emberi elme ilyennek felfoghat.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Nevezik még </a:t>
            </a:r>
            <a:r>
              <a:rPr lang="hu-HU" b="1" dirty="0" smtClean="0">
                <a:solidFill>
                  <a:schemeClr val="bg1"/>
                </a:solidFill>
              </a:rPr>
              <a:t>Kifürkészhetetlen Sötétségnek, Forgószélnek, a </a:t>
            </a:r>
            <a:r>
              <a:rPr lang="hu-HU" b="1" dirty="0" err="1" smtClean="0">
                <a:solidFill>
                  <a:schemeClr val="bg1"/>
                </a:solidFill>
              </a:rPr>
              <a:t>Kálahansatól</a:t>
            </a:r>
            <a:r>
              <a:rPr lang="hu-HU" b="1" dirty="0" smtClean="0">
                <a:solidFill>
                  <a:schemeClr val="bg1"/>
                </a:solidFill>
              </a:rPr>
              <a:t> valónak,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 Kála - ham - </a:t>
            </a:r>
            <a:r>
              <a:rPr lang="hu-HU" b="1" dirty="0" err="1" smtClean="0">
                <a:solidFill>
                  <a:schemeClr val="bg1"/>
                </a:solidFill>
              </a:rPr>
              <a:t>sanak</a:t>
            </a:r>
            <a:r>
              <a:rPr lang="hu-HU" b="1" dirty="0" smtClean="0">
                <a:solidFill>
                  <a:schemeClr val="bg1"/>
                </a:solidFill>
              </a:rPr>
              <a:t>, Káli </a:t>
            </a:r>
            <a:r>
              <a:rPr lang="hu-HU" b="1" dirty="0" err="1" smtClean="0">
                <a:solidFill>
                  <a:schemeClr val="bg1"/>
                </a:solidFill>
              </a:rPr>
              <a:t>Hamsanak</a:t>
            </a:r>
            <a:r>
              <a:rPr lang="hu-HU" b="1" dirty="0" smtClean="0">
                <a:solidFill>
                  <a:schemeClr val="bg1"/>
                </a:solidFill>
              </a:rPr>
              <a:t> (fekete hattyú).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Hansa vagy </a:t>
            </a:r>
            <a:r>
              <a:rPr lang="hu-HU" b="1" dirty="0" err="1" smtClean="0"/>
              <a:t>Hamsa</a:t>
            </a:r>
            <a:r>
              <a:rPr lang="hu-HU" b="1" dirty="0" smtClean="0"/>
              <a:t> szó is éppen ilyen eset. A </a:t>
            </a:r>
            <a:r>
              <a:rPr lang="hu-HU" b="1" dirty="0" err="1" smtClean="0"/>
              <a:t>Hamsa</a:t>
            </a:r>
            <a:r>
              <a:rPr lang="hu-HU" b="1" dirty="0" smtClean="0"/>
              <a:t> ugyanaz, mint A - ham - </a:t>
            </a:r>
            <a:r>
              <a:rPr lang="hu-HU" b="1" dirty="0" err="1" smtClean="0"/>
              <a:t>sa</a:t>
            </a:r>
            <a:r>
              <a:rPr lang="hu-HU" b="1" dirty="0" smtClean="0"/>
              <a:t>. </a:t>
            </a:r>
          </a:p>
          <a:p>
            <a:r>
              <a:rPr lang="hu-HU" b="1" dirty="0" smtClean="0"/>
              <a:t>Ez a három szó azt jelenti: </a:t>
            </a:r>
            <a:r>
              <a:rPr lang="hu-HU" b="1" dirty="0" smtClean="0">
                <a:solidFill>
                  <a:schemeClr val="bg1"/>
                </a:solidFill>
              </a:rPr>
              <a:t>Én Ő vagyok. </a:t>
            </a:r>
            <a:r>
              <a:rPr lang="hu-HU" b="1" dirty="0" smtClean="0"/>
              <a:t>Ha pedig a szavakat másképpen rendezzük, akkor </a:t>
            </a:r>
            <a:r>
              <a:rPr lang="hu-HU" b="1" dirty="0" err="1" smtClean="0"/>
              <a:t>So</a:t>
            </a:r>
            <a:r>
              <a:rPr lang="hu-HU" b="1" dirty="0" smtClean="0"/>
              <a:t> - </a:t>
            </a:r>
            <a:r>
              <a:rPr lang="hu-HU" b="1" dirty="0" err="1" smtClean="0"/>
              <a:t>hamot</a:t>
            </a:r>
            <a:r>
              <a:rPr lang="hu-HU" b="1" dirty="0" smtClean="0"/>
              <a:t> kapunk, ami: </a:t>
            </a:r>
            <a:r>
              <a:rPr lang="hu-HU" b="1" dirty="0" smtClean="0">
                <a:solidFill>
                  <a:schemeClr val="bg1"/>
                </a:solidFill>
              </a:rPr>
              <a:t>Ő Én vagyok. Ez azt jelenti, hogy az ember lényege azonos az isten lényegével. </a:t>
            </a:r>
          </a:p>
        </p:txBody>
      </p:sp>
    </p:spTree>
    <p:extLst>
      <p:ext uri="{BB962C8B-B14F-4D97-AF65-F5344CB8AC3E}">
        <p14:creationId xmlns="" xmlns:p14="http://schemas.microsoft.com/office/powerpoint/2010/main" val="219660035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142852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Innen származik a </a:t>
            </a:r>
            <a:r>
              <a:rPr lang="hu-HU" b="1" dirty="0" err="1" smtClean="0">
                <a:solidFill>
                  <a:schemeClr val="bg1"/>
                </a:solidFill>
              </a:rPr>
              <a:t>Kálahansa</a:t>
            </a:r>
            <a:r>
              <a:rPr lang="hu-HU" b="1" dirty="0" smtClean="0">
                <a:solidFill>
                  <a:schemeClr val="bg1"/>
                </a:solidFill>
              </a:rPr>
              <a:t>, (vagy </a:t>
            </a:r>
            <a:r>
              <a:rPr lang="hu-HU" b="1" dirty="0" err="1" smtClean="0">
                <a:solidFill>
                  <a:schemeClr val="bg1"/>
                </a:solidFill>
              </a:rPr>
              <a:t>hamsa</a:t>
            </a:r>
            <a:r>
              <a:rPr lang="hu-HU" b="1" dirty="0" smtClean="0">
                <a:solidFill>
                  <a:schemeClr val="bg1"/>
                </a:solidFill>
              </a:rPr>
              <a:t>) jelkép, és a róla szóló allegória, valamint a semleges Brahmannak, később a férfi Brahmának adott </a:t>
            </a:r>
            <a:r>
              <a:rPr lang="hu-HU" b="1" dirty="0" err="1" smtClean="0">
                <a:solidFill>
                  <a:schemeClr val="bg1"/>
                </a:solidFill>
              </a:rPr>
              <a:t>Hamsa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váhana</a:t>
            </a:r>
            <a:r>
              <a:rPr lang="hu-HU" b="1" dirty="0" smtClean="0">
                <a:solidFill>
                  <a:schemeClr val="bg1"/>
                </a:solidFill>
              </a:rPr>
              <a:t> név, vagyis ő, aki a </a:t>
            </a:r>
            <a:r>
              <a:rPr lang="hu-HU" b="1" dirty="0" err="1" smtClean="0">
                <a:solidFill>
                  <a:schemeClr val="bg1"/>
                </a:solidFill>
              </a:rPr>
              <a:t>Hamsat</a:t>
            </a:r>
            <a:r>
              <a:rPr lang="hu-HU" b="1" dirty="0" smtClean="0">
                <a:solidFill>
                  <a:schemeClr val="bg1"/>
                </a:solidFill>
              </a:rPr>
              <a:t> hordozó eszközeként használja. Ugyanezt a szót olvashatjuk </a:t>
            </a:r>
            <a:r>
              <a:rPr lang="hu-HU" b="1" dirty="0" err="1" smtClean="0">
                <a:solidFill>
                  <a:schemeClr val="bg1"/>
                </a:solidFill>
              </a:rPr>
              <a:t>Kálaham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-sanak</a:t>
            </a:r>
            <a:r>
              <a:rPr lang="hu-HU" b="1" dirty="0" smtClean="0">
                <a:solidFill>
                  <a:schemeClr val="bg1"/>
                </a:solidFill>
              </a:rPr>
              <a:t> is, vagyis Én vagyok Én, az idő örökkévalóságában, ami megfelel a bibliai,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vagy inkább a </a:t>
            </a:r>
            <a:r>
              <a:rPr lang="hu-HU" b="1" dirty="0" err="1" smtClean="0">
                <a:solidFill>
                  <a:schemeClr val="bg1"/>
                </a:solidFill>
              </a:rPr>
              <a:t>zoroaszteri</a:t>
            </a:r>
            <a:r>
              <a:rPr lang="hu-HU" b="1" dirty="0" smtClean="0">
                <a:solidFill>
                  <a:schemeClr val="bg1"/>
                </a:solidFill>
              </a:rPr>
              <a:t>: Vagyok, aki vagyok mondásnak.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Ugyanezt megtaláljuk a Kabbalában is.</a:t>
            </a:r>
          </a:p>
          <a:p>
            <a:r>
              <a:rPr lang="hu-HU" b="1" dirty="0" smtClean="0"/>
              <a:t>A három névmást, </a:t>
            </a:r>
            <a:r>
              <a:rPr lang="he-IL" b="1" dirty="0" smtClean="0"/>
              <a:t>חוא</a:t>
            </a:r>
            <a:r>
              <a:rPr lang="hu-HU" b="1" dirty="0" smtClean="0"/>
              <a:t>, </a:t>
            </a:r>
            <a:r>
              <a:rPr lang="he-IL" b="1" dirty="0" smtClean="0"/>
              <a:t>אתח</a:t>
            </a:r>
            <a:r>
              <a:rPr lang="hu-HU" b="1" dirty="0" smtClean="0"/>
              <a:t>, </a:t>
            </a:r>
            <a:r>
              <a:rPr lang="he-IL" b="1" dirty="0" smtClean="0"/>
              <a:t>אכי</a:t>
            </a:r>
            <a:r>
              <a:rPr lang="hu-HU" b="1" dirty="0" smtClean="0"/>
              <a:t> </a:t>
            </a:r>
            <a:r>
              <a:rPr lang="hu-HU" b="1" dirty="0" err="1" smtClean="0"/>
              <a:t>Hua</a:t>
            </a:r>
            <a:r>
              <a:rPr lang="hu-HU" b="1" dirty="0" smtClean="0"/>
              <a:t>, </a:t>
            </a:r>
            <a:r>
              <a:rPr lang="hu-HU" b="1" dirty="0" err="1" smtClean="0"/>
              <a:t>Ateh</a:t>
            </a:r>
            <a:r>
              <a:rPr lang="hu-HU" b="1" dirty="0" smtClean="0"/>
              <a:t>, </a:t>
            </a:r>
            <a:r>
              <a:rPr lang="hu-HU" b="1" dirty="0" err="1" smtClean="0"/>
              <a:t>Ani</a:t>
            </a:r>
            <a:r>
              <a:rPr lang="hu-HU" b="1" dirty="0" smtClean="0"/>
              <a:t> - ő, te, én, </a:t>
            </a:r>
            <a:r>
              <a:rPr lang="hu-HU" b="1" dirty="0" err="1" smtClean="0"/>
              <a:t>Macroprosopus</a:t>
            </a:r>
            <a:r>
              <a:rPr lang="hu-HU" b="1" dirty="0" smtClean="0"/>
              <a:t> és a </a:t>
            </a:r>
            <a:r>
              <a:rPr lang="hu-HU" b="1" dirty="0" err="1" smtClean="0"/>
              <a:t>Microprosopus</a:t>
            </a:r>
            <a:r>
              <a:rPr lang="hu-HU" b="1" dirty="0" smtClean="0"/>
              <a:t> fogalmának szimbolizálására használják. </a:t>
            </a:r>
            <a:r>
              <a:rPr lang="hu-HU" b="1" dirty="0" err="1" smtClean="0"/>
              <a:t>Huat</a:t>
            </a:r>
            <a:r>
              <a:rPr lang="hu-HU" b="1" dirty="0" smtClean="0"/>
              <a:t>, őt a rejtett és titkos </a:t>
            </a:r>
            <a:r>
              <a:rPr lang="hu-HU" b="1" dirty="0" err="1" smtClean="0"/>
              <a:t>Macroprosopusra</a:t>
            </a:r>
            <a:r>
              <a:rPr lang="hu-HU" b="1" dirty="0" smtClean="0"/>
              <a:t> alkalmazzák, </a:t>
            </a:r>
            <a:r>
              <a:rPr lang="hu-HU" b="1" dirty="0" err="1" smtClean="0"/>
              <a:t>Ateht</a:t>
            </a:r>
            <a:r>
              <a:rPr lang="hu-HU" b="1" dirty="0" smtClean="0"/>
              <a:t>, te - t a </a:t>
            </a:r>
            <a:r>
              <a:rPr lang="hu-HU" b="1" dirty="0" err="1" smtClean="0"/>
              <a:t>Microprosopusra</a:t>
            </a:r>
            <a:r>
              <a:rPr lang="hu-HU" b="1" dirty="0" smtClean="0"/>
              <a:t>, </a:t>
            </a:r>
            <a:r>
              <a:rPr lang="hu-HU" b="1" dirty="0" err="1" smtClean="0"/>
              <a:t>Anit</a:t>
            </a:r>
            <a:r>
              <a:rPr lang="hu-HU" b="1" dirty="0" smtClean="0"/>
              <a:t>, ént pedig az utóbbira, amikor ő beszédben jelenik meg. Meg kell jegyeznünk, hogy e nevek közül mindegyik három betűből áll, és ezekből az </a:t>
            </a:r>
            <a:r>
              <a:rPr lang="hu-HU" b="1" dirty="0" err="1" smtClean="0"/>
              <a:t>Aleph</a:t>
            </a:r>
            <a:r>
              <a:rPr lang="hu-HU" b="1" dirty="0" smtClean="0"/>
              <a:t> </a:t>
            </a:r>
            <a:r>
              <a:rPr lang="he-IL" b="1" dirty="0" smtClean="0"/>
              <a:t>א</a:t>
            </a:r>
            <a:r>
              <a:rPr lang="hu-HU" b="1" dirty="0" smtClean="0"/>
              <a:t>, az A betű, az első szó, </a:t>
            </a:r>
            <a:r>
              <a:rPr lang="hu-HU" b="1" dirty="0" err="1" smtClean="0"/>
              <a:t>Hoa</a:t>
            </a:r>
            <a:r>
              <a:rPr lang="hu-HU" b="1" dirty="0" smtClean="0"/>
              <a:t> vége, </a:t>
            </a:r>
            <a:r>
              <a:rPr lang="hu-HU" b="1" dirty="0" err="1" smtClean="0"/>
              <a:t>Atehnak</a:t>
            </a:r>
            <a:r>
              <a:rPr lang="hu-HU" b="1" dirty="0" smtClean="0"/>
              <a:t> és </a:t>
            </a:r>
            <a:r>
              <a:rPr lang="hu-HU" b="1" dirty="0" err="1" smtClean="0"/>
              <a:t>Aninak</a:t>
            </a:r>
            <a:r>
              <a:rPr lang="hu-HU" b="1" dirty="0" smtClean="0"/>
              <a:t> pedig a kezdete, mintha a közöttük levő összekötő kapocs volna. De </a:t>
            </a:r>
            <a:r>
              <a:rPr lang="he-IL" b="1" dirty="0" smtClean="0"/>
              <a:t>א</a:t>
            </a:r>
            <a:r>
              <a:rPr lang="hu-HU" b="1" dirty="0" smtClean="0"/>
              <a:t> az Egység szimbóluma, ennek következtében a valamennyin át működő, változatlan Isteni gondolat jelképe. A </a:t>
            </a:r>
            <a:r>
              <a:rPr lang="hu-HU" b="1" dirty="0" err="1" smtClean="0"/>
              <a:t>Hua</a:t>
            </a:r>
            <a:r>
              <a:rPr lang="hu-HU" b="1" dirty="0" smtClean="0"/>
              <a:t> névben azonban az </a:t>
            </a:r>
            <a:r>
              <a:rPr lang="he-IL" b="1" dirty="0" smtClean="0"/>
              <a:t>א</a:t>
            </a:r>
            <a:r>
              <a:rPr lang="hu-HU" b="1" dirty="0" smtClean="0"/>
              <a:t> mögött vannak a </a:t>
            </a:r>
            <a:r>
              <a:rPr lang="he-IL" b="1" dirty="0" smtClean="0"/>
              <a:t>ו</a:t>
            </a:r>
            <a:r>
              <a:rPr lang="hu-HU" b="1" dirty="0" smtClean="0"/>
              <a:t> és </a:t>
            </a:r>
            <a:r>
              <a:rPr lang="he-IL" b="1" dirty="0" smtClean="0"/>
              <a:t>ח </a:t>
            </a:r>
            <a:r>
              <a:rPr lang="hu-HU" b="1" dirty="0" smtClean="0"/>
              <a:t>betűk, a hatos és az ötös szám, a férfi és a nő, a </a:t>
            </a:r>
            <a:r>
              <a:rPr lang="hu-HU" b="1" dirty="0" err="1" smtClean="0"/>
              <a:t>hexagram</a:t>
            </a:r>
            <a:r>
              <a:rPr lang="hu-HU" b="1" dirty="0" smtClean="0"/>
              <a:t> és a </a:t>
            </a:r>
            <a:r>
              <a:rPr lang="hu-HU" b="1" dirty="0" err="1" smtClean="0"/>
              <a:t>pentagram</a:t>
            </a:r>
            <a:r>
              <a:rPr lang="hu-HU" b="1" dirty="0" smtClean="0"/>
              <a:t> szimbólumai. A </a:t>
            </a:r>
            <a:r>
              <a:rPr lang="hu-HU" b="1" dirty="0" err="1" smtClean="0"/>
              <a:t>Hua</a:t>
            </a:r>
            <a:r>
              <a:rPr lang="hu-HU" b="1" dirty="0" smtClean="0"/>
              <a:t>, </a:t>
            </a:r>
            <a:r>
              <a:rPr lang="hu-HU" b="1" dirty="0" err="1" smtClean="0"/>
              <a:t>Ateh</a:t>
            </a:r>
            <a:r>
              <a:rPr lang="hu-HU" b="1" dirty="0" smtClean="0"/>
              <a:t>, </a:t>
            </a:r>
            <a:r>
              <a:rPr lang="hu-HU" b="1" dirty="0" err="1" smtClean="0"/>
              <a:t>Ani</a:t>
            </a:r>
            <a:r>
              <a:rPr lang="hu-HU" b="1" dirty="0" smtClean="0"/>
              <a:t> három szónak a számai 12, 406 és 61, amiket a Kilenc Kamara </a:t>
            </a:r>
            <a:r>
              <a:rPr lang="hu-HU" b="1" dirty="0" err="1" smtClean="0"/>
              <a:t>Qabalahja</a:t>
            </a:r>
            <a:r>
              <a:rPr lang="hu-HU" b="1" dirty="0" smtClean="0"/>
              <a:t> a 3, 10 és 7 kulcsszámokra vezeti le, ami a </a:t>
            </a:r>
            <a:r>
              <a:rPr lang="hu-HU" b="1" dirty="0" err="1" smtClean="0"/>
              <a:t>Temura</a:t>
            </a:r>
            <a:r>
              <a:rPr lang="hu-HU" b="1" dirty="0" smtClean="0"/>
              <a:t> </a:t>
            </a:r>
            <a:r>
              <a:rPr lang="hu-HU" b="1" dirty="0" err="1" smtClean="0"/>
              <a:t>exegetikus</a:t>
            </a:r>
            <a:r>
              <a:rPr lang="hu-HU" b="1" dirty="0" smtClean="0"/>
              <a:t> szabályok egyik alakja.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327520360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57166"/>
            <a:ext cx="84296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ember az Egy Nagy Egység, a Logosz hetes szimbóluma a földi síkon.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Ez az Egység a hét magánhangzóból álló jel, az Igébe kristályosodott Lélegzet.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Kabbala hét bolygója kapcsolatban áll a 12 állatövi jeggyel.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Minden bolygónak és minden csillagképnek bizonyos hatást kell tulajdonítania.</a:t>
            </a:r>
          </a:p>
          <a:p>
            <a:r>
              <a:rPr lang="hu-HU" b="1" dirty="0" smtClean="0"/>
              <a:t>Ez a hatás kedvező vagy ártalmas, </a:t>
            </a:r>
            <a:r>
              <a:rPr lang="hu-HU" b="1" dirty="0" smtClean="0">
                <a:solidFill>
                  <a:schemeClr val="bg1"/>
                </a:solidFill>
              </a:rPr>
              <a:t>ami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 bolygó szellemétől függ, </a:t>
            </a:r>
            <a:r>
              <a:rPr lang="hu-HU" b="1" dirty="0" smtClean="0"/>
              <a:t>aki rajta uralkodik. </a:t>
            </a:r>
          </a:p>
          <a:p>
            <a:r>
              <a:rPr lang="hu-HU" b="1" dirty="0" smtClean="0"/>
              <a:t>Ez </a:t>
            </a:r>
            <a:r>
              <a:rPr lang="hu-HU" b="1" dirty="0" smtClean="0">
                <a:solidFill>
                  <a:schemeClr val="bg1"/>
                </a:solidFill>
              </a:rPr>
              <a:t>a szellem maga is képes arra, hogy befolyásolja a vele összhangban vagy bármilyen rokonságban levő embereket és dolgokat.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Hansa szimbóluma az Isteni Bölcsességet fejezi ki. </a:t>
            </a:r>
            <a:r>
              <a:rPr lang="hu-HU" b="1" dirty="0" smtClean="0"/>
              <a:t>/Mózes megtiltja, hogy a pelikánt és a hattyút megegyék./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Hansa egy mesebeli madár, amely, amikor vízzel kevert tejet adtak neki enni (az allegóriában), szétválasztotta a kettőt, megitta a tejet, és otthagyta a vizet, így mutatta meg belső bölcsességét, mivel a tej szimbolikusan a szellemet, a víz pedig az anyagot jelenti.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Bhágavata</a:t>
            </a:r>
            <a:r>
              <a:rPr lang="hu-HU" b="1" dirty="0" smtClean="0"/>
              <a:t> </a:t>
            </a:r>
            <a:r>
              <a:rPr lang="hu-HU" b="1" dirty="0" err="1" smtClean="0"/>
              <a:t>Puránaban</a:t>
            </a:r>
            <a:r>
              <a:rPr lang="hu-HU" b="1" dirty="0" smtClean="0"/>
              <a:t> említenek egy </a:t>
            </a:r>
            <a:r>
              <a:rPr lang="hu-HU" b="1" dirty="0" err="1" smtClean="0"/>
              <a:t>Hamsa</a:t>
            </a:r>
            <a:r>
              <a:rPr lang="hu-HU" b="1" dirty="0" smtClean="0"/>
              <a:t> vagy Hansa nevezetű kasztot, </a:t>
            </a:r>
          </a:p>
          <a:p>
            <a:r>
              <a:rPr lang="hu-HU" b="1" dirty="0" smtClean="0"/>
              <a:t>amely a szó szoros értelmében az egy kaszt volt, amikor ugyanis </a:t>
            </a:r>
            <a:r>
              <a:rPr lang="hu-HU" b="1" dirty="0" err="1" smtClean="0"/>
              <a:t>réges</a:t>
            </a:r>
            <a:r>
              <a:rPr lang="hu-HU" b="1" dirty="0" smtClean="0"/>
              <a:t> - régen, az elfelejtett múlt idők ködében a hinduknál csak egy Véda, egy Istenség, egy kaszt volt.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Himalájában is van </a:t>
            </a:r>
            <a:r>
              <a:rPr lang="hu-HU" b="1" dirty="0" err="1" smtClean="0"/>
              <a:t>Hamsa</a:t>
            </a:r>
            <a:r>
              <a:rPr lang="hu-HU" b="1" dirty="0" smtClean="0"/>
              <a:t> nevű hegylánc, ezt a régi könyvekben úgy írják le, </a:t>
            </a:r>
          </a:p>
          <a:p>
            <a:r>
              <a:rPr lang="hu-HU" b="1" dirty="0" smtClean="0"/>
              <a:t>hogy a </a:t>
            </a:r>
            <a:r>
              <a:rPr lang="hu-HU" b="1" dirty="0" err="1" smtClean="0"/>
              <a:t>Meru</a:t>
            </a:r>
            <a:r>
              <a:rPr lang="hu-HU" b="1" dirty="0" smtClean="0"/>
              <a:t> hegytől északra fekszik, és hogy a vallási misztériumok és a beavatások történetébe tartozó eseményekhez kapcsolódik.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54635335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4296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hattyú vagy lúd </a:t>
            </a:r>
            <a:r>
              <a:rPr lang="hu-HU" b="1" dirty="0" smtClean="0"/>
              <a:t>(Hansa) </a:t>
            </a:r>
            <a:r>
              <a:rPr lang="hu-HU" b="1" dirty="0" smtClean="0">
                <a:solidFill>
                  <a:schemeClr val="bg1"/>
                </a:solidFill>
              </a:rPr>
              <a:t>a hímnemű vagy múlandó istenség,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jelképe,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aki az elsődleges Sugár kiáradása, és azért jött létre, hogy </a:t>
            </a:r>
            <a:r>
              <a:rPr lang="hu-HU" b="1" dirty="0" err="1" smtClean="0">
                <a:solidFill>
                  <a:schemeClr val="bg1"/>
                </a:solidFill>
              </a:rPr>
              <a:t>Váhanként</a:t>
            </a:r>
            <a:r>
              <a:rPr lang="hu-HU" b="1" dirty="0" smtClean="0">
                <a:solidFill>
                  <a:schemeClr val="bg1"/>
                </a:solidFill>
              </a:rPr>
              <a:t> vagy hordozó eszközként szolgáljon az Isteni Sugár számára, amely különben nem tudna megnyilvánulni a Világegyetemben.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Tehát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az, aki a </a:t>
            </a:r>
            <a:r>
              <a:rPr lang="hu-HU" b="1" dirty="0" err="1" smtClean="0">
                <a:solidFill>
                  <a:schemeClr val="bg1"/>
                </a:solidFill>
              </a:rPr>
              <a:t>Kálahansa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Sugár pedig a Hansa - </a:t>
            </a:r>
            <a:r>
              <a:rPr lang="hu-HU" b="1" dirty="0" err="1" smtClean="0">
                <a:solidFill>
                  <a:schemeClr val="bg1"/>
                </a:solidFill>
              </a:rPr>
              <a:t>váhana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Valódi misztikus értelmében egy Egyetemes Anyaméh fogalmát jelenti, amelyet a Mélység Ősvizei jelképeznek, vagyis az Egy Sugár (a Logosz) befogadására és rákövetkező kibocsátására szolgáló nyílást. </a:t>
            </a:r>
            <a:r>
              <a:rPr lang="hu-HU" b="1" dirty="0" smtClean="0"/>
              <a:t>Ez </a:t>
            </a:r>
            <a:r>
              <a:rPr lang="hu-HU" b="1" dirty="0" smtClean="0">
                <a:solidFill>
                  <a:schemeClr val="bg1"/>
                </a:solidFill>
              </a:rPr>
              <a:t>az Egy Sugár tartalmazza a többi Hét Teremtő Sugarat vagy Hatalmat (a Logoszokat vagy Építőket), </a:t>
            </a:r>
            <a:r>
              <a:rPr lang="hu-HU" b="1" dirty="0" smtClean="0"/>
              <a:t>- ezért választották szimbólumnak a rózsakeresztesek a vízimadarat - vagy a hattyút vagy a pelikánt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b="1" dirty="0" smtClean="0"/>
              <a:t>hét fiókájával -  </a:t>
            </a:r>
            <a:r>
              <a:rPr lang="hu-HU" b="1" dirty="0" smtClean="0">
                <a:solidFill>
                  <a:schemeClr val="bg1"/>
                </a:solidFill>
              </a:rPr>
              <a:t>és behatol a Világtojásba. Ebből az isteni tojásköltés végén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-ként</a:t>
            </a:r>
            <a:r>
              <a:rPr lang="hu-HU" b="1" dirty="0" smtClean="0">
                <a:solidFill>
                  <a:schemeClr val="bg1"/>
                </a:solidFill>
              </a:rPr>
              <a:t> vagy </a:t>
            </a:r>
            <a:r>
              <a:rPr lang="hu-HU" b="1" dirty="0" err="1" smtClean="0">
                <a:solidFill>
                  <a:schemeClr val="bg1"/>
                </a:solidFill>
              </a:rPr>
              <a:t>Prajápatiként</a:t>
            </a:r>
            <a:r>
              <a:rPr lang="hu-HU" b="1" dirty="0" smtClean="0">
                <a:solidFill>
                  <a:schemeClr val="bg1"/>
                </a:solidFill>
              </a:rPr>
              <a:t>, a jövendő Világegyetem szülőjeként emelkedik ki, amelyben szétterjed. Ő </a:t>
            </a:r>
            <a:r>
              <a:rPr lang="hu-HU" b="1" dirty="0" err="1" smtClean="0">
                <a:solidFill>
                  <a:schemeClr val="bg1"/>
                </a:solidFill>
              </a:rPr>
              <a:t>Purusha</a:t>
            </a:r>
            <a:r>
              <a:rPr lang="hu-HU" b="1" dirty="0" smtClean="0">
                <a:solidFill>
                  <a:schemeClr val="bg1"/>
                </a:solidFill>
              </a:rPr>
              <a:t> (a szellem), de ő </a:t>
            </a:r>
            <a:r>
              <a:rPr lang="hu-HU" b="1" dirty="0" err="1" smtClean="0">
                <a:solidFill>
                  <a:schemeClr val="bg1"/>
                </a:solidFill>
              </a:rPr>
              <a:t>Prakriti</a:t>
            </a:r>
            <a:r>
              <a:rPr lang="hu-HU" b="1" dirty="0" smtClean="0">
                <a:solidFill>
                  <a:schemeClr val="bg1"/>
                </a:solidFill>
              </a:rPr>
              <a:t> (az anyag) is. </a:t>
            </a:r>
            <a:r>
              <a:rPr lang="hu-HU" b="1" dirty="0" smtClean="0"/>
              <a:t>Ezért </a:t>
            </a:r>
            <a:r>
              <a:rPr lang="hu-HU" b="1" dirty="0" err="1" smtClean="0"/>
              <a:t>Prajápati</a:t>
            </a:r>
            <a:r>
              <a:rPr lang="hu-HU" b="1" dirty="0" smtClean="0"/>
              <a:t> csak akkor válik a hímnemű Brahmává, amikor már két félre osztotta önmagát - </a:t>
            </a:r>
            <a:r>
              <a:rPr lang="hu-HU" b="1" dirty="0" err="1" smtClean="0"/>
              <a:t>Brahmá</a:t>
            </a:r>
            <a:r>
              <a:rPr lang="hu-HU" b="1" dirty="0" smtClean="0"/>
              <a:t> - </a:t>
            </a:r>
            <a:r>
              <a:rPr lang="hu-HU" b="1" dirty="0" err="1" smtClean="0"/>
              <a:t>Váchra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(a nőneműre) és </a:t>
            </a:r>
            <a:r>
              <a:rPr lang="hu-HU" b="1" dirty="0" err="1" smtClean="0"/>
              <a:t>Brahmá</a:t>
            </a:r>
            <a:r>
              <a:rPr lang="hu-HU" b="1" dirty="0" smtClean="0"/>
              <a:t> - </a:t>
            </a:r>
            <a:r>
              <a:rPr lang="hu-HU" b="1" dirty="0" err="1" smtClean="0"/>
              <a:t>Virájra</a:t>
            </a:r>
            <a:r>
              <a:rPr lang="hu-HU" b="1" dirty="0" smtClean="0"/>
              <a:t> (a hímneműre).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93610425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142852"/>
            <a:ext cx="8358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9. FÉNY HIDEG LÁNG, ÉS A LÁNG TŰZ, A TŰZ PEDIG HŐT HOZ LÉTRE,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AMELY VIZET FEJLESZT, AZ ÉLET VIZÉT A NAGY ANYÁBAN.</a:t>
            </a:r>
          </a:p>
          <a:p>
            <a:pPr algn="ctr"/>
            <a:endParaRPr lang="hu-H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Fény, Tűz és Láng szavakat a fordítók a régi Tűz - filozófusok</a:t>
            </a:r>
          </a:p>
          <a:p>
            <a:r>
              <a:rPr lang="hu-HU" b="1" dirty="0" smtClean="0"/>
              <a:t>/Nem a középkori alkimistákról, hanem a </a:t>
            </a:r>
            <a:r>
              <a:rPr lang="hu-HU" b="1" dirty="0" smtClean="0">
                <a:solidFill>
                  <a:schemeClr val="bg1"/>
                </a:solidFill>
              </a:rPr>
              <a:t>Mágusok</a:t>
            </a:r>
            <a:r>
              <a:rPr lang="hu-HU" b="1" dirty="0" smtClean="0"/>
              <a:t>ról és a tűzimádókról van szó, ahonnan a rózsakeresztesek vagy a lángból a fénybe irányzatot követő filozófusok, a </a:t>
            </a:r>
            <a:r>
              <a:rPr lang="hu-HU" b="1" dirty="0" err="1" smtClean="0"/>
              <a:t>teurgisták</a:t>
            </a:r>
            <a:r>
              <a:rPr lang="hu-HU" b="1" dirty="0" smtClean="0"/>
              <a:t> utódai kölcsön vették a Tűzre, mint misztikus és isteni elemre vonatkozó valamennyi elképzelésüket./ </a:t>
            </a:r>
            <a:r>
              <a:rPr lang="hu-HU" b="1" dirty="0" smtClean="0">
                <a:solidFill>
                  <a:schemeClr val="bg1"/>
                </a:solidFill>
              </a:rPr>
              <a:t>szótárából vették át, hogy világosabban kifejezzék az eredetiben használt ősi kifejezések és szimbólumok jelentését.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Fény, Láng, Hideg, Tűz, Hő, Víz és az Élet Vize – a mi síkunkon az Elektromosság következményei.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Tűz szimbóluma a teremtőnek, a fenntartónak és a pusztítónak, a Fény a Lángnak,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a dolgok lelkének. </a:t>
            </a:r>
            <a:r>
              <a:rPr lang="hu-HU" b="1" dirty="0" smtClean="0"/>
              <a:t>Az elektromosság az Egy Élet a Létezés felső fokán, és az Asztrális Fluidum, az alkimisták </a:t>
            </a:r>
            <a:r>
              <a:rPr lang="hu-HU" b="1" dirty="0" err="1" smtClean="0"/>
              <a:t>Athanorja</a:t>
            </a:r>
            <a:r>
              <a:rPr lang="hu-HU" b="1" dirty="0" smtClean="0"/>
              <a:t> a legalsóbb fokon, Isten és Ördög, Jó és Rossz...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Kozmikus fejlődésben a kozmikus hő hozza létre a mi síkunkon az anyagot mozgásba hozó energiát, miután az anyagot atomokká formálta, </a:t>
            </a:r>
            <a:r>
              <a:rPr lang="hu-HU" b="1" dirty="0" smtClean="0"/>
              <a:t>és mert </a:t>
            </a:r>
            <a:r>
              <a:rPr lang="hu-HU" b="1" dirty="0" smtClean="0">
                <a:solidFill>
                  <a:schemeClr val="bg1"/>
                </a:solidFill>
              </a:rPr>
              <a:t>ez előtt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kozmosz</a:t>
            </a:r>
            <a:r>
              <a:rPr lang="hu-HU" b="1" dirty="0" smtClean="0"/>
              <a:t> - elkülönített anyag értelmében - nem létezett.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 smtClean="0">
                <a:solidFill>
                  <a:schemeClr val="bg1"/>
                </a:solidFill>
              </a:rPr>
              <a:t>első Ősanyag örökkévaló és egykorú a Térrel, aminek sem kezdete, sem vége nincs, sem forró, sem hideg, hanem megvan a maga sajátos természete,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Amely a megnyilvánult </a:t>
            </a:r>
            <a:r>
              <a:rPr lang="hu-HU" b="1" dirty="0" err="1" smtClean="0">
                <a:solidFill>
                  <a:schemeClr val="bg1"/>
                </a:solidFill>
              </a:rPr>
              <a:t>Hyletől</a:t>
            </a:r>
            <a:r>
              <a:rPr lang="hu-HU" b="1" dirty="0" smtClean="0">
                <a:solidFill>
                  <a:schemeClr val="bg1"/>
                </a:solidFill>
              </a:rPr>
              <a:t> származik, </a:t>
            </a:r>
            <a:r>
              <a:rPr lang="hu-HU" b="1" dirty="0" smtClean="0"/>
              <a:t>amire </a:t>
            </a:r>
            <a:r>
              <a:rPr lang="hu-HU" b="1" dirty="0" smtClean="0">
                <a:solidFill>
                  <a:schemeClr val="bg1"/>
                </a:solidFill>
              </a:rPr>
              <a:t>abszolút rejtett aspektusában,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mint a Hideg Szűzként, életre ébredése után pedig az Anyaként hivatkoznak.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47963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4296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ősi nyugati kozmogóniai mítoszok azt állítják, hogy kezdetben csak hideg köd volt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(az Atya) és a termékeny iszap (az Anya, Ilus vagy </a:t>
            </a:r>
            <a:r>
              <a:rPr lang="hu-HU" b="1" dirty="0" err="1" smtClean="0">
                <a:solidFill>
                  <a:schemeClr val="bg1"/>
                </a:solidFill>
              </a:rPr>
              <a:t>Hyle</a:t>
            </a:r>
            <a:r>
              <a:rPr lang="hu-HU" b="1" dirty="0" smtClean="0">
                <a:solidFill>
                  <a:schemeClr val="bg1"/>
                </a:solidFill>
              </a:rPr>
              <a:t>), amelyből a Világ - kígyó, az Anyag kúszott elő.</a:t>
            </a:r>
            <a:r>
              <a:rPr lang="hu-HU" b="1" dirty="0" smtClean="0"/>
              <a:t> Eszerint az </a:t>
            </a:r>
            <a:r>
              <a:rPr lang="hu-HU" b="1" dirty="0" smtClean="0">
                <a:solidFill>
                  <a:schemeClr val="bg1"/>
                </a:solidFill>
              </a:rPr>
              <a:t>Ős - anyag, </a:t>
            </a:r>
            <a:r>
              <a:rPr lang="hu-HU" b="1" dirty="0" smtClean="0"/>
              <a:t>mielőtt </a:t>
            </a:r>
            <a:r>
              <a:rPr lang="hu-HU" b="1" dirty="0" smtClean="0">
                <a:solidFill>
                  <a:schemeClr val="bg1"/>
                </a:solidFill>
              </a:rPr>
              <a:t>a soha meg - nem - nyilvánuló síkjáról kiemelkedik, és </a:t>
            </a:r>
            <a:r>
              <a:rPr lang="hu-HU" b="1" dirty="0" err="1" smtClean="0">
                <a:solidFill>
                  <a:schemeClr val="bg1"/>
                </a:solidFill>
              </a:rPr>
              <a:t>Fohat</a:t>
            </a:r>
            <a:r>
              <a:rPr lang="hu-HU" b="1" dirty="0" smtClean="0">
                <a:solidFill>
                  <a:schemeClr val="bg1"/>
                </a:solidFill>
              </a:rPr>
              <a:t> hatására felébred, megrezdül, csak „egy hűvös sugárzás, színtelen, alaktalan, íztelen, minden tulajdonságtól és aspektustól mentes. </a:t>
            </a:r>
          </a:p>
          <a:p>
            <a:r>
              <a:rPr lang="hu-HU" b="1" dirty="0" smtClean="0"/>
              <a:t>Még az </a:t>
            </a:r>
            <a:r>
              <a:rPr lang="hu-HU" b="1" dirty="0" smtClean="0">
                <a:solidFill>
                  <a:schemeClr val="bg1"/>
                </a:solidFill>
              </a:rPr>
              <a:t>elsőszülöttei, a Négy Fiú is ilyenek, akik Egyek és Hétté válnak.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 smtClean="0">
                <a:solidFill>
                  <a:schemeClr val="bg1"/>
                </a:solidFill>
              </a:rPr>
              <a:t>első </a:t>
            </a:r>
            <a:r>
              <a:rPr lang="hu-HU" b="1" dirty="0" err="1" smtClean="0">
                <a:solidFill>
                  <a:schemeClr val="bg1"/>
                </a:solidFill>
              </a:rPr>
              <a:t>Dhyán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Chohanok</a:t>
            </a:r>
            <a:r>
              <a:rPr lang="hu-HU" b="1" dirty="0" smtClean="0">
                <a:solidFill>
                  <a:schemeClr val="bg1"/>
                </a:solidFill>
              </a:rPr>
              <a:t> négy ősi tulajdonsága </a:t>
            </a:r>
            <a:r>
              <a:rPr lang="hu-HU" b="1" dirty="0" smtClean="0"/>
              <a:t>(jobb kifejezések hiányában) az úgynevezett </a:t>
            </a:r>
            <a:r>
              <a:rPr lang="hu-HU" b="1" dirty="0" err="1" smtClean="0">
                <a:solidFill>
                  <a:schemeClr val="bg1"/>
                </a:solidFill>
              </a:rPr>
              <a:t>ákáshai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éterikus</a:t>
            </a:r>
            <a:r>
              <a:rPr lang="hu-HU" b="1" dirty="0" smtClean="0">
                <a:solidFill>
                  <a:schemeClr val="bg1"/>
                </a:solidFill>
              </a:rPr>
              <a:t>, vizes és tüzes tulajdonság. </a:t>
            </a:r>
            <a:r>
              <a:rPr lang="hu-HU" b="1" dirty="0" smtClean="0"/>
              <a:t>A gyakorlati okkultizmus fogalmaival ezek olyan gázok tudományos meghatározásának felelnek meg, amelyeket - hogy tiszta képet adjunk mind az okkultistáknak, mind a nem szakmabelinek - </a:t>
            </a:r>
            <a:r>
              <a:rPr lang="hu-HU" b="1" dirty="0" err="1" smtClean="0"/>
              <a:t>parahidrogénes</a:t>
            </a:r>
            <a:r>
              <a:rPr lang="hu-HU" b="1" dirty="0" smtClean="0"/>
              <a:t>, </a:t>
            </a:r>
            <a:r>
              <a:rPr lang="hu-HU" b="1" dirty="0" err="1" smtClean="0"/>
              <a:t>paraoxigénes</a:t>
            </a:r>
            <a:r>
              <a:rPr lang="hu-HU" b="1" dirty="0" smtClean="0"/>
              <a:t>, </a:t>
            </a:r>
            <a:r>
              <a:rPr lang="hu-HU" b="1" dirty="0" err="1" smtClean="0"/>
              <a:t>oxihidrogénes</a:t>
            </a:r>
            <a:r>
              <a:rPr lang="hu-HU" b="1" dirty="0" smtClean="0"/>
              <a:t> és ózonos, esetleg </a:t>
            </a:r>
            <a:r>
              <a:rPr lang="hu-HU" b="1" dirty="0" err="1" smtClean="0"/>
              <a:t>nitrozonos</a:t>
            </a:r>
            <a:r>
              <a:rPr lang="hu-HU" b="1" dirty="0" smtClean="0"/>
              <a:t> gázokként határozhatunk meg. Az utóbbi erők vagy gázok (az okkultizmusban érzékfeletti, </a:t>
            </a:r>
          </a:p>
          <a:p>
            <a:r>
              <a:rPr lang="hu-HU" b="1" dirty="0" smtClean="0"/>
              <a:t>de atomos anyagok) a leghatékonyabbak és legaktívabbak, amikor az erősebben megkülönböződött anyag síkján működnek. Ezek az elemek pozitív és negatív elektromosságúak egyszerre. Ezek és sok más valószínűleg a kémia hiányzó láncszemei.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Elemek bizonyos módon az Asztrális Tűz segítségével a legnagyszerűbb dolgokat hozzák létre.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5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SÚTRÁTMÁ (SZÚTRÁTMÁ)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Buddhikus</a:t>
            </a:r>
            <a:r>
              <a:rPr lang="hu-HU" b="1" dirty="0">
                <a:solidFill>
                  <a:schemeClr val="bg1"/>
                </a:solidFill>
              </a:rPr>
              <a:t> anyagból lévő életfonál, amely a permanens, vagyis állandó atomot köti össze a </a:t>
            </a:r>
            <a:r>
              <a:rPr lang="hu-HU" b="1" dirty="0" err="1">
                <a:solidFill>
                  <a:schemeClr val="bg1"/>
                </a:solidFill>
              </a:rPr>
              <a:t>monáddal</a:t>
            </a:r>
            <a:r>
              <a:rPr lang="hu-HU" b="1" dirty="0">
                <a:solidFill>
                  <a:schemeClr val="bg1"/>
                </a:solidFill>
              </a:rPr>
              <a:t>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UPÁDHI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Tudathordozó eszköz. </a:t>
            </a:r>
            <a:r>
              <a:rPr lang="hu-HU" b="1" dirty="0" err="1">
                <a:solidFill>
                  <a:schemeClr val="bg1"/>
                </a:solidFill>
              </a:rPr>
              <a:t>Upádhi</a:t>
            </a:r>
            <a:r>
              <a:rPr lang="hu-HU" b="1" dirty="0">
                <a:solidFill>
                  <a:schemeClr val="bg1"/>
                </a:solidFill>
              </a:rPr>
              <a:t> valamely szervezetre, vagy formára vonatkozó általános kifejezés. „Hatások természetével bíró bármilyen tárgy, a Legfelsőbb ÉN ezen megnyilvánulása számára </a:t>
            </a:r>
            <a:r>
              <a:rPr lang="hu-HU" b="1" dirty="0" err="1">
                <a:solidFill>
                  <a:schemeClr val="bg1"/>
                </a:solidFill>
              </a:rPr>
              <a:t>upádhi</a:t>
            </a:r>
            <a:r>
              <a:rPr lang="hu-HU" b="1" dirty="0" smtClean="0">
                <a:solidFill>
                  <a:schemeClr val="bg1"/>
                </a:solidFill>
              </a:rPr>
              <a:t>.”</a:t>
            </a:r>
            <a:r>
              <a:rPr lang="hu-HU" b="1" dirty="0">
                <a:solidFill>
                  <a:schemeClr val="bg1"/>
                </a:solidFill>
              </a:rPr>
              <a:t> Ezt a kifejezést rendszerint azon testekre alkalmazzák, amelyeken át az ember tudata önmagát kifejezi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b="1" dirty="0">
                <a:solidFill>
                  <a:schemeClr val="bg1"/>
                </a:solidFill>
              </a:rPr>
              <a:t>Az öt érzékszervvel ellátott fizikai test az </a:t>
            </a:r>
            <a:r>
              <a:rPr lang="hu-HU" b="1" dirty="0" err="1" smtClean="0">
                <a:solidFill>
                  <a:schemeClr val="bg1"/>
                </a:solidFill>
              </a:rPr>
              <a:t>upádhi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 smtClean="0"/>
              <a:t>UPANISHAD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Vedákról</a:t>
            </a:r>
            <a:r>
              <a:rPr lang="hu-HU" b="1" dirty="0">
                <a:solidFill>
                  <a:schemeClr val="bg1"/>
                </a:solidFill>
              </a:rPr>
              <a:t> szóló misztikus tanulmányok, amelyek az </a:t>
            </a:r>
            <a:r>
              <a:rPr lang="hu-HU" b="1" dirty="0" err="1">
                <a:solidFill>
                  <a:schemeClr val="bg1"/>
                </a:solidFill>
              </a:rPr>
              <a:t>exoterikus</a:t>
            </a:r>
            <a:r>
              <a:rPr lang="hu-HU" b="1" dirty="0">
                <a:solidFill>
                  <a:schemeClr val="bg1"/>
                </a:solidFill>
              </a:rPr>
              <a:t> és az ezoterikus értelmezések között helyezkednek el.</a:t>
            </a:r>
          </a:p>
          <a:p>
            <a:r>
              <a:rPr lang="hu-HU" b="1" dirty="0" smtClean="0"/>
              <a:t>VEDÁK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hinduk ősi szanszkrit írásai. Mantrákat vagy verses himnuszokat és prózai értekezéseket tartalmaznak.</a:t>
            </a:r>
          </a:p>
          <a:p>
            <a:r>
              <a:rPr lang="hu-HU" b="1" dirty="0" smtClean="0"/>
              <a:t>VEDÁNTA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nagy hindu bölcseleti iskolák egyike, amely minden más rendszernél közelebb áll a bölcsesség-valláshoz. A </a:t>
            </a:r>
            <a:r>
              <a:rPr lang="hu-HU" b="1" dirty="0" err="1">
                <a:solidFill>
                  <a:schemeClr val="bg1"/>
                </a:solidFill>
              </a:rPr>
              <a:t>vedánta</a:t>
            </a:r>
            <a:r>
              <a:rPr lang="hu-HU" b="1" dirty="0">
                <a:solidFill>
                  <a:schemeClr val="bg1"/>
                </a:solidFill>
              </a:rPr>
              <a:t> bölcseletben az ÉN az EGY, mindenütt jelenlévő, az egyedüli valóság. Az ÉN lét–tudat–üdvösség, vagyis SAT-CHIT-ÁNANDA (SZAT-CSIT-ÁNANDA). Az ÉN – mivel tudat, – korlátozásokat képzel el, amelyekből forma, változatosság keletkezik. Az anyag az </a:t>
            </a:r>
            <a:r>
              <a:rPr lang="hu-HU" b="1" dirty="0" err="1">
                <a:solidFill>
                  <a:schemeClr val="bg1"/>
                </a:solidFill>
              </a:rPr>
              <a:t>ÉN-re</a:t>
            </a:r>
            <a:r>
              <a:rPr lang="hu-HU" b="1" dirty="0">
                <a:solidFill>
                  <a:schemeClr val="bg1"/>
                </a:solidFill>
              </a:rPr>
              <a:t> saját akaratából kivetett korlátozás. Mivel az ÉN meg akar nyilvánulni, a megnyilvánulás bekövetkezik.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7969301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10. AZ ATYA-ANYA EGY HÁLÓT FONNAK,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AMELYNEK FELSŐ VÉGE A SZELLEMHEZ, </a:t>
            </a:r>
            <a:r>
              <a:rPr lang="hu-HU" b="1" dirty="0" smtClean="0"/>
              <a:t>/</a:t>
            </a:r>
            <a:r>
              <a:rPr lang="hu-HU" b="1" dirty="0" err="1" smtClean="0"/>
              <a:t>Purusha</a:t>
            </a:r>
            <a:r>
              <a:rPr lang="hu-HU" b="1" dirty="0" smtClean="0"/>
              <a:t>/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 EGY SÖTÉTSÉG FÉNYÉHEZ VAN ERŐSÍTVE,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 ALSÓ PEDIG ANNAK ÁRNYÉKOS VÉGÉHEZ, AZ ANYAGHOZ, </a:t>
            </a:r>
            <a:r>
              <a:rPr lang="hu-HU" b="1" dirty="0" smtClean="0"/>
              <a:t>/</a:t>
            </a:r>
            <a:r>
              <a:rPr lang="hu-HU" b="1" dirty="0" err="1" smtClean="0"/>
              <a:t>Prakriti</a:t>
            </a:r>
            <a:r>
              <a:rPr lang="hu-HU" b="1" dirty="0" smtClean="0"/>
              <a:t>/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ÉS EZ A HÁLÓ A VILÁGEGYETEM, A KÉT SZUBSZTANCIÁBÓL EGYBESZŐVE,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AMELY SVABHÂVAT.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Mándukya</a:t>
            </a:r>
            <a:r>
              <a:rPr lang="hu-HU" b="1" dirty="0" smtClean="0"/>
              <a:t> </a:t>
            </a:r>
            <a:r>
              <a:rPr lang="hu-HU" b="1" dirty="0" err="1" smtClean="0"/>
              <a:t>Upanishadban</a:t>
            </a:r>
            <a:r>
              <a:rPr lang="hu-HU" b="1" dirty="0" smtClean="0"/>
              <a:t> olvashatjuk: Ahogyan egy pók kiveti és visszahúzza a hálóját, ahogyan a fű a talajból kinő... úgy </a:t>
            </a:r>
            <a:r>
              <a:rPr lang="hu-HU" b="1" dirty="0" smtClean="0">
                <a:solidFill>
                  <a:schemeClr val="bg1"/>
                </a:solidFill>
              </a:rPr>
              <a:t>származik a Világegyetem az elmúlhatatlan egytől.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, mint az ismeretlen Sötétség Csírája, az az anyag, amelytől minden kibontakozik és kifejlődik.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 csak akkor igaz, ha </a:t>
            </a:r>
            <a:r>
              <a:rPr lang="hu-HU" b="1" dirty="0" err="1" smtClean="0"/>
              <a:t>Brahmá</a:t>
            </a:r>
            <a:r>
              <a:rPr lang="hu-HU" b="1" dirty="0" smtClean="0"/>
              <a:t>, a Teremtő, a </a:t>
            </a:r>
            <a:r>
              <a:rPr lang="hu-HU" b="1" dirty="0" err="1" smtClean="0"/>
              <a:t>brih</a:t>
            </a:r>
            <a:r>
              <a:rPr lang="hu-HU" b="1" dirty="0" smtClean="0"/>
              <a:t> - növekedni, kiterjeszkedni szótőből származik.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kiterjeszkedik, és a saját állagából szőtt Világegyetemmé válik.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Ugyanezt a gondolatot fejezte ki csodálatosan Goethe, aki azt mondja:</a:t>
            </a:r>
          </a:p>
          <a:p>
            <a:pPr algn="ctr"/>
            <a:r>
              <a:rPr lang="hu-HU" b="1" dirty="0" smtClean="0"/>
              <a:t>Zúg nyüstje Időnek: így dolgozom én  </a:t>
            </a:r>
          </a:p>
          <a:p>
            <a:pPr algn="ctr"/>
            <a:r>
              <a:rPr lang="hu-HU" b="1" dirty="0" smtClean="0"/>
              <a:t>Az isteni mez eleven szövetén.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1161624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285728"/>
            <a:ext cx="82868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11. KITERJESZKEDIK </a:t>
            </a:r>
            <a:r>
              <a:rPr lang="hu-HU" b="1" dirty="0" smtClean="0"/>
              <a:t>/A háló/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AMIKOR A TŰZ </a:t>
            </a:r>
            <a:r>
              <a:rPr lang="hu-HU" b="1" dirty="0" smtClean="0"/>
              <a:t>/Az Atya</a:t>
            </a:r>
            <a:r>
              <a:rPr lang="hu-HU" dirty="0" smtClean="0"/>
              <a:t>/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LEHELETE RAJTA VAN, ÖSSZEHÚZÓDIK, AMIKOR AZ ANYA</a:t>
            </a:r>
            <a:r>
              <a:rPr lang="hu-HU" dirty="0" smtClean="0"/>
              <a:t> </a:t>
            </a:r>
            <a:r>
              <a:rPr lang="hu-HU" b="1" dirty="0" smtClean="0"/>
              <a:t>/Az anyag gyökere/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LEHELETE MEGÉRINTI. </a:t>
            </a: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AZUTÁN A FIÚK</a:t>
            </a:r>
            <a:r>
              <a:rPr lang="hu-HU" dirty="0" smtClean="0"/>
              <a:t> </a:t>
            </a:r>
            <a:r>
              <a:rPr lang="hu-HU" b="1" dirty="0" smtClean="0"/>
              <a:t>/Az Elemek a nekik megfelelő Hatalmakkal vagy Értelmekkel/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SZÉTVÁLNAK, ÉS SZÉTOSZLANAK, HOGY A NAGY NAP VÉGÉN ANYJUK KEBELÉBE VISSZATÉRJENEK, ÉS VELE ÚJRA EGGYÉ VÁLJANAK. AMIKOR LEHŰL</a:t>
            </a:r>
            <a:r>
              <a:rPr lang="hu-HU" dirty="0" smtClean="0"/>
              <a:t> </a:t>
            </a:r>
            <a:r>
              <a:rPr lang="hu-HU" b="1" dirty="0" smtClean="0"/>
              <a:t>/A háló/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, RAGYOGÓ LESZ, FIAI SAJÁT ÉNJEIKEN ÉS SZÍVEIKEN KERESZTÜL KITERJESZKEDNEK, </a:t>
            </a: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ÉS ÖSSZEHÚZÓDNAK, ÁTÖLELIK A VÉGTELENSÉGET.</a:t>
            </a:r>
          </a:p>
          <a:p>
            <a:pPr algn="ctr"/>
            <a:endParaRPr lang="hu-H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Világegyetem kitágulása a Tűz Leheletére, vagyis a tűzköd időszakában történt.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nagy hő felbontja az összetett elemeket, és feloldja az égi testeket eredeti egyetlen elemükre </a:t>
            </a:r>
            <a:r>
              <a:rPr lang="hu-HU" b="1" dirty="0" smtClean="0"/>
              <a:t>- mondja a Magyarázat.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Ha egy test -</a:t>
            </a:r>
            <a:r>
              <a:rPr lang="hu-HU" b="1" dirty="0" smtClean="0"/>
              <a:t> akár élő, akár holt </a:t>
            </a:r>
            <a:r>
              <a:rPr lang="hu-HU" b="1" dirty="0" smtClean="0">
                <a:solidFill>
                  <a:schemeClr val="bg1"/>
                </a:solidFill>
              </a:rPr>
              <a:t>-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egyszer már felbomlott eredeti alkotó részeire, </a:t>
            </a:r>
            <a:r>
              <a:rPr lang="hu-HU" b="1" dirty="0" smtClean="0"/>
              <a:t>mert egy gyújtópontjának, vagy hő (energia) központnak vonzás - vagy hatókörébe került, amelyből nagyon sok mozog fel - alá a térben, </a:t>
            </a:r>
            <a:r>
              <a:rPr lang="hu-HU" b="1" dirty="0" smtClean="0">
                <a:solidFill>
                  <a:schemeClr val="bg1"/>
                </a:solidFill>
              </a:rPr>
              <a:t>akkor  gőzzé válik, és az Anya kebelében marad addig, amíg </a:t>
            </a:r>
            <a:r>
              <a:rPr lang="hu-HU" b="1" dirty="0" err="1" smtClean="0">
                <a:solidFill>
                  <a:schemeClr val="bg1"/>
                </a:solidFill>
              </a:rPr>
              <a:t>Fohat</a:t>
            </a:r>
            <a:r>
              <a:rPr lang="hu-HU" b="1" dirty="0" smtClean="0">
                <a:solidFill>
                  <a:schemeClr val="bg1"/>
                </a:solidFill>
              </a:rPr>
              <a:t> összegyűjtve a kozmikus anyag néhány csomóját (ködfoltokat), újra  mozgásba hozza azzal, hogy lendületet ad neki, kifejleszti a szükséges hőt, azután pedig magára hagyja, hogy saját új növekedését kövesse.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Háló -</a:t>
            </a:r>
            <a:r>
              <a:rPr lang="hu-HU" b="1" dirty="0" smtClean="0"/>
              <a:t> vagyis </a:t>
            </a:r>
            <a:r>
              <a:rPr lang="hu-HU" b="1" dirty="0" smtClean="0">
                <a:solidFill>
                  <a:schemeClr val="bg1"/>
                </a:solidFill>
              </a:rPr>
              <a:t>a világanyag vagy az atomok - kitágulása és összehúzódása itt a pulzáló mozgást fejezi ki. Ugyanis a végtelen és part nélküli Anyagóceán szabályos összehúzódása és kitágulása az, ami az atomok egyetemes rezgését okozza. </a:t>
            </a:r>
          </a:p>
          <a:p>
            <a:r>
              <a:rPr lang="hu-HU" b="1" dirty="0" smtClean="0"/>
              <a:t>Ezt </a:t>
            </a:r>
            <a:r>
              <a:rPr lang="hu-HU" b="1" dirty="0" smtClean="0">
                <a:solidFill>
                  <a:schemeClr val="bg1"/>
                </a:solidFill>
              </a:rPr>
              <a:t>az Óceánt a </a:t>
            </a:r>
            <a:r>
              <a:rPr lang="hu-HU" b="1" dirty="0" err="1" smtClean="0">
                <a:solidFill>
                  <a:schemeClr val="bg1"/>
                </a:solidFill>
              </a:rPr>
              <a:t>Svabhávat</a:t>
            </a:r>
            <a:r>
              <a:rPr lang="hu-HU" b="1" dirty="0" smtClean="0">
                <a:solidFill>
                  <a:schemeClr val="bg1"/>
                </a:solidFill>
              </a:rPr>
              <a:t> által kiárasztott anyag lényegének nevezhetjük.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05274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3582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régiek tudták azt, hogy </a:t>
            </a:r>
            <a:r>
              <a:rPr lang="hu-HU" b="1" dirty="0" smtClean="0"/>
              <a:t>mi okozta az anyag vagy a világ ősanyag első meggyulladását, ismerték a paradoxont, </a:t>
            </a:r>
            <a:r>
              <a:rPr lang="hu-HU" b="1" dirty="0" smtClean="0">
                <a:solidFill>
                  <a:schemeClr val="bg1"/>
                </a:solidFill>
              </a:rPr>
              <a:t>hogy a lehűléssel járó összehúzódás hőt termel.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Minden atomban belső és külső hő van , az Atya (Szellem) lehelete és az Anya (anyag) lehelete (vagy melege).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nap - tüzek nem alszanak ki a kisugárzásból eredő </a:t>
            </a:r>
            <a:r>
              <a:rPr lang="hu-HU" b="1" dirty="0" err="1" smtClean="0">
                <a:solidFill>
                  <a:schemeClr val="bg1"/>
                </a:solidFill>
              </a:rPr>
              <a:t>hőveszteség</a:t>
            </a:r>
            <a:r>
              <a:rPr lang="hu-HU" b="1" dirty="0" smtClean="0">
                <a:solidFill>
                  <a:schemeClr val="bg1"/>
                </a:solidFill>
              </a:rPr>
              <a:t> miatt.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Még maguk a tudósok is beismerik, hogy ez a feltevés téves.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172760763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57166"/>
            <a:ext cx="8715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Mert – ahogyan </a:t>
            </a:r>
            <a:r>
              <a:rPr lang="hu-HU" b="1" dirty="0" err="1" smtClean="0"/>
              <a:t>Newcomb</a:t>
            </a:r>
            <a:r>
              <a:rPr lang="hu-HU" b="1" dirty="0" smtClean="0"/>
              <a:t> professzor rámutat – „egy légnemű test összehúzódik, ha hőt veszít, és az összehúzódás folytán keletkező hő nagyobb mennyiségű, mint az a hő, amelyet el kellett veszítenie ahhoz, hogy az összehúzódás bekövetkezzen”. Ez a paradoxon, hogy egy test annál melegebbé válik, mennél nagyobb a kihűléséből származó összehúzódás, hosszú vitákhoz vezetett. Úgy érvelnek, hogy a hőtöbblet elvész a kisugárzással, és ha feltételezzük, hogy a hőmérséklet nem süllyed egyenes arányban</a:t>
            </a:r>
            <a:r>
              <a:rPr lang="hu-HU" b="1" i="1" dirty="0" smtClean="0"/>
              <a:t> </a:t>
            </a:r>
            <a:r>
              <a:rPr lang="hu-HU" b="1" dirty="0" smtClean="0"/>
              <a:t>a térfogat csökkentésével állandó nyomás mellett, akkor ellentmondunk Charles törvényének. Igaz, hogy az összehúzódás hőt fejleszt, de a (lehűlésből eredő) összehúzódás nem képes fejleszteni akkora teljes hőmennyiséget, amennyi bármely időpontban az adott tömegben jelen van, de még állandó hőmérsékleten sem tudja tartani a testet, stb. </a:t>
            </a:r>
            <a:r>
              <a:rPr lang="hu-HU" b="1" dirty="0" err="1" smtClean="0"/>
              <a:t>Winchell</a:t>
            </a:r>
            <a:r>
              <a:rPr lang="hu-HU" b="1" dirty="0" smtClean="0"/>
              <a:t> professzor úgy próbálja megszüntetni az ellentmondást - amely valójában csak látszólagos, amint ezt J. </a:t>
            </a:r>
            <a:r>
              <a:rPr lang="hu-HU" b="1" dirty="0" err="1" smtClean="0"/>
              <a:t>Homer</a:t>
            </a:r>
            <a:r>
              <a:rPr lang="hu-HU" b="1" dirty="0" smtClean="0"/>
              <a:t> Lane bebizonyította -, hogy „a hőn kívül még valami mást” is feltételez. „Nem lehet - e ez - kérdi - egyszerűen a molekulák közötti taszítás, amely valamilyen távolság-törvény szerint változik?” De még ez sem zárja ki az ellenmondást, hacsak nem nevezzük el ezt a „hőn kívüli valamit” „Ok nélküli Hőnek”, a „Tűz Leheletének”, a mindent-teremtő Erőnek, hozzáadva az Abszolút Értelmet, nem valószínű azonban, hogy a fizika tudománya ezt elfogadja.</a:t>
            </a:r>
          </a:p>
          <a:p>
            <a:r>
              <a:rPr lang="hu-HU" b="1" dirty="0" smtClean="0"/>
              <a:t>Bárhogyan is legyen, elolvasva ezt a Stanzát – régies kifejezés módja ellenére – azt látjuk, hogy sokkal tudományosabb szintet képvisel, mint a modern tudomány.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1001065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5011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12. AZUTÁN SVABHÂVAT KIKÜLDI FOHATOT, HOGY MEGKEMÉNYÍTSE AZ ATOMOKAT. MINDEGYIK </a:t>
            </a:r>
            <a:r>
              <a:rPr lang="hu-HU" b="1" dirty="0" smtClean="0"/>
              <a:t>/Atom/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HÁLÓ </a:t>
            </a:r>
            <a:r>
              <a:rPr lang="hu-HU" b="1" dirty="0" smtClean="0"/>
              <a:t>/A Világegyetem/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EGY RÉSZE.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MINT EGY TÜKÖR, VISSZATÜKRÖZIK A „MAGÁBAN-LÉTEZŐ URAT” </a:t>
            </a:r>
            <a:r>
              <a:rPr lang="hu-HU" b="1" dirty="0" smtClean="0"/>
              <a:t>/Az Elsődleges Fényt/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, MINDEGYIK MAGA IS EGY-EGY VILÁGGÁ VÁLIK </a:t>
            </a:r>
            <a:r>
              <a:rPr lang="hu-HU" b="1" dirty="0" smtClean="0"/>
              <a:t>/A tűzből eredő láng kimeríthetetlen, és hogy az egész Világegyetem fényeit egy egyszerű mécsesről meg lehetett gyújtani anélkül, hogy a láng kisebbé vált volna./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Fohat</a:t>
            </a:r>
            <a:r>
              <a:rPr lang="hu-HU" b="1" dirty="0" smtClean="0">
                <a:solidFill>
                  <a:schemeClr val="bg1"/>
                </a:solidFill>
              </a:rPr>
              <a:t> megkeményíti az atomokat, vagyis energiát öntve beléjük, szétszórja az atomokat vagy az elsődleges anyagot.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 „Önmagát szórja szét, miközben az anyagot szétszórja atomokra.” </a:t>
            </a:r>
          </a:p>
          <a:p>
            <a:endParaRPr lang="hu-HU" sz="1200" b="1" dirty="0" smtClean="0"/>
          </a:p>
          <a:p>
            <a:r>
              <a:rPr lang="hu-HU" b="1" dirty="0" err="1" smtClean="0">
                <a:solidFill>
                  <a:schemeClr val="bg1"/>
                </a:solidFill>
              </a:rPr>
              <a:t>Fohaton</a:t>
            </a:r>
            <a:r>
              <a:rPr lang="hu-HU" b="1" dirty="0" smtClean="0">
                <a:solidFill>
                  <a:schemeClr val="bg1"/>
                </a:solidFill>
              </a:rPr>
              <a:t> keresztül történik az, hogy az Egyetemes Elme elképzelései belevésődnek az anyagba.</a:t>
            </a:r>
            <a:r>
              <a:rPr lang="hu-HU" b="1" dirty="0" smtClean="0"/>
              <a:t> </a:t>
            </a:r>
            <a:r>
              <a:rPr lang="hu-HU" b="1" dirty="0" err="1" smtClean="0"/>
              <a:t>Fohat</a:t>
            </a:r>
            <a:r>
              <a:rPr lang="hu-HU" b="1" dirty="0" smtClean="0"/>
              <a:t> természetéről némi ködös elképzelést ad a Kozmikus Elektromosság elnevezés, amelyet néha alkalmaznak rá. Ebben az esetben azonban az elektromosság általánosan ismert tulajdonságait másokkal is ki kell egészítenünk, beleértve az értelmet is.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114582490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33CC33"/>
                </a:solidFill>
              </a:rPr>
              <a:t>IV. stanza</a:t>
            </a:r>
            <a:endParaRPr lang="hu-HU" sz="4000" b="1" dirty="0">
              <a:solidFill>
                <a:srgbClr val="33CC33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4906320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3582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***1. …HALLGASSATOK, TI FÖLD FIAI, TANÍTÓITOKRA, A TŰZ FIAIRA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 TUDJÁTOK MEG, HOGY NINCS SEM ELSŐ, SEM UTOLSÓ, MERT MINDEN CSAK EGY SZÁM, AMELY A NEM-SZÁMBÓL ERED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(b).</a:t>
            </a:r>
          </a:p>
          <a:p>
            <a:endParaRPr lang="hu-HU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***1. …HALLGASSATOK, TI FÖLD FIAI, TANÍTÓITOKRA, A TŰZ FIAIRA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  <a:endParaRPr lang="hu-HU" b="1" i="1" dirty="0" smtClean="0">
              <a:solidFill>
                <a:srgbClr val="FFFF00"/>
              </a:solidFill>
            </a:endParaRPr>
          </a:p>
          <a:p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Tűz Fiai, a Tűzköd Fiai egy nagy ősi és egyetemes misztériummal függenek össze.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A </a:t>
            </a:r>
            <a:r>
              <a:rPr lang="hu-HU" b="1" dirty="0" err="1" smtClean="0"/>
              <a:t>Bhagavat</a:t>
            </a:r>
            <a:r>
              <a:rPr lang="hu-HU" b="1" dirty="0" smtClean="0"/>
              <a:t> </a:t>
            </a:r>
            <a:r>
              <a:rPr lang="hu-HU" b="1" dirty="0" err="1" smtClean="0"/>
              <a:t>Gitában</a:t>
            </a:r>
            <a:r>
              <a:rPr lang="hu-HU" b="1" dirty="0" smtClean="0"/>
              <a:t> van egy részlet, amelyben </a:t>
            </a:r>
            <a:r>
              <a:rPr lang="hu-HU" b="1" dirty="0" err="1" smtClean="0"/>
              <a:t>Krishna</a:t>
            </a:r>
            <a:r>
              <a:rPr lang="hu-HU" b="1" dirty="0" smtClean="0"/>
              <a:t> jelképesen és ezoterikusan így szól: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„Megjelölöm neked azt az időszakot, amelyben távozva a jógik nem térnek többé vissza, és azt, amelyben távozva visszatérnek, óh </a:t>
            </a:r>
            <a:r>
              <a:rPr lang="hu-HU" b="1" dirty="0" err="1" smtClean="0">
                <a:solidFill>
                  <a:srgbClr val="C00000"/>
                </a:solidFill>
              </a:rPr>
              <a:t>Bháraták</a:t>
            </a:r>
            <a:r>
              <a:rPr lang="hu-HU" b="1" dirty="0" smtClean="0">
                <a:solidFill>
                  <a:srgbClr val="C00000"/>
                </a:solidFill>
              </a:rPr>
              <a:t> hercege. Ha azok, akik ismerik az Örökkévalót, a tűz, a világosság idején, napfénynél, a hold növekedésekor, 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a nap északi járásának hat hónapjában távoznak, az Örökkévalóba jutnak. Füstben avagy éjszakában, a hold fogyó szakaszában, a nap déli járásának hat hónapjában távozó jógi holdtestét elnyerve, visszatér. Világosság és sötétség, e kettő a világ örök ösvénye. Az egyiken halad, aki nem jön vissza, a másikon az jár, ki újra visszatér.”</a:t>
            </a:r>
          </a:p>
          <a:p>
            <a:endParaRPr lang="hu-HU" sz="12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tűz, láng, napfény, a hold növekedése, stb. valamint füst, éjszaka,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különböző istenségek nevei, amelyek a kozmikus - pszichikus erőkön uralkodnak.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különböztessék.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8480798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57166"/>
            <a:ext cx="857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C00000"/>
                </a:solidFill>
              </a:rPr>
              <a:t>A Tűz</a:t>
            </a:r>
            <a:r>
              <a:rPr lang="hu-HU" b="1" i="1" dirty="0" smtClean="0">
                <a:solidFill>
                  <a:srgbClr val="C00000"/>
                </a:solidFill>
              </a:rPr>
              <a:t> </a:t>
            </a:r>
            <a:r>
              <a:rPr lang="hu-HU" b="1" dirty="0" smtClean="0">
                <a:solidFill>
                  <a:srgbClr val="C00000"/>
                </a:solidFill>
              </a:rPr>
              <a:t>egy istenséget jelent, amely az Időn (Kála) uralkodik.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nap - és holdszimbólumok misztikus értelme az alábbiak: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Pitrik</a:t>
            </a:r>
            <a:r>
              <a:rPr lang="hu-HU" b="1" dirty="0" smtClean="0">
                <a:solidFill>
                  <a:schemeClr val="bg1"/>
                </a:solidFill>
              </a:rPr>
              <a:t> holdbeli istenségek és a mi őseink, mivel ők teremtették a fizikai embert.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Agnishvattak</a:t>
            </a:r>
            <a:r>
              <a:rPr lang="hu-HU" b="1" dirty="0" smtClean="0">
                <a:solidFill>
                  <a:schemeClr val="bg1"/>
                </a:solidFill>
              </a:rPr>
              <a:t>, a </a:t>
            </a:r>
            <a:r>
              <a:rPr lang="hu-HU" b="1" dirty="0" err="1" smtClean="0">
                <a:solidFill>
                  <a:schemeClr val="bg1"/>
                </a:solidFill>
              </a:rPr>
              <a:t>Kumárak</a:t>
            </a:r>
            <a:r>
              <a:rPr lang="hu-HU" b="1" dirty="0" smtClean="0">
                <a:solidFill>
                  <a:schemeClr val="bg1"/>
                </a:solidFill>
              </a:rPr>
              <a:t> (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Hét Misztikus Bölcs) napbeli istenségek, bár ők szintén </a:t>
            </a:r>
            <a:r>
              <a:rPr lang="hu-HU" b="1" dirty="0" err="1" smtClean="0">
                <a:solidFill>
                  <a:schemeClr val="bg1"/>
                </a:solidFill>
              </a:rPr>
              <a:t>Pitrik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smtClean="0"/>
              <a:t>és </a:t>
            </a:r>
            <a:r>
              <a:rPr lang="hu-HU" b="1" dirty="0" smtClean="0">
                <a:solidFill>
                  <a:schemeClr val="bg1"/>
                </a:solidFill>
              </a:rPr>
              <a:t>ők a Belső Ember kialakítói. Ők A Tűz Fiai, mert ők az Elsődleges Tűzből kifejlődött első lények, akiket a Titkos Tanítás Elméknek nevez.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tűz az </a:t>
            </a:r>
            <a:r>
              <a:rPr lang="hu-HU" b="1" dirty="0" err="1" smtClean="0">
                <a:solidFill>
                  <a:schemeClr val="bg1"/>
                </a:solidFill>
              </a:rPr>
              <a:t>Aether</a:t>
            </a:r>
            <a:r>
              <a:rPr lang="hu-HU" b="1" dirty="0" smtClean="0">
                <a:solidFill>
                  <a:schemeClr val="bg1"/>
                </a:solidFill>
              </a:rPr>
              <a:t> legtisztább formája, </a:t>
            </a:r>
            <a:r>
              <a:rPr lang="hu-HU" b="1" dirty="0" smtClean="0"/>
              <a:t>ezért nem tekintik anyagnak, hanem az </a:t>
            </a:r>
            <a:r>
              <a:rPr lang="hu-HU" b="1" dirty="0" err="1" smtClean="0"/>
              <a:t>Aether</a:t>
            </a:r>
            <a:r>
              <a:rPr lang="hu-HU" b="1" dirty="0" smtClean="0"/>
              <a:t> egységének, </a:t>
            </a:r>
            <a:r>
              <a:rPr lang="hu-HU" b="1" dirty="0" smtClean="0">
                <a:solidFill>
                  <a:schemeClr val="bg1"/>
                </a:solidFill>
              </a:rPr>
              <a:t>a második megnyilvánult istenségnek a maga egyetemességében.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okkult tanításokban azonban két Tűz van, </a:t>
            </a:r>
            <a:r>
              <a:rPr lang="hu-HU" b="1" dirty="0" smtClean="0"/>
              <a:t>és különbséget is tesznek közöttük.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elsőről, a Központi Szellemi Napban elrejtett, tisztán forma nélküli és láthatatlan tűzről Háromszorosként </a:t>
            </a:r>
            <a:r>
              <a:rPr lang="hu-HU" b="1" dirty="0" smtClean="0"/>
              <a:t>(metafizikai értelemben) </a:t>
            </a:r>
            <a:r>
              <a:rPr lang="hu-HU" b="1" dirty="0" smtClean="0">
                <a:solidFill>
                  <a:schemeClr val="bg1"/>
                </a:solidFill>
              </a:rPr>
              <a:t>beszélnek, a megnyilvánult Kozmosz Tüze azonban Hetesség, mind a Világegyetemben, mind a Naprendszerünkben.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tudás tüze az illúzió síkján minden cselekedetet eléget -</a:t>
            </a:r>
            <a:r>
              <a:rPr lang="hu-HU" b="1" dirty="0" smtClean="0"/>
              <a:t> mondja a Magyarázat. </a:t>
            </a:r>
          </a:p>
          <a:p>
            <a:r>
              <a:rPr lang="hu-HU" b="1" dirty="0" smtClean="0"/>
              <a:t>Ezért </a:t>
            </a:r>
            <a:r>
              <a:rPr lang="hu-HU" b="1" dirty="0" smtClean="0">
                <a:solidFill>
                  <a:schemeClr val="bg1"/>
                </a:solidFill>
              </a:rPr>
              <a:t>Tüzeknek hívják azokat, akik a tudást megszerezték, és felszabadultak.</a:t>
            </a:r>
          </a:p>
          <a:p>
            <a:r>
              <a:rPr lang="hu-HU" b="1" dirty="0" smtClean="0"/>
              <a:t>/A hét érzéktől(érzék: szaglás, ízlelés, szín, hang, stb.)./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0224321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85728"/>
            <a:ext cx="85011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TUDJÁTOK MEG, HOGY NINCS SEM ELSŐ, SEM UTOLSÓ, MERT MINDEN CSAK EGY SZÁM, AMELY A NEM-SZÁMBÓL ERED </a:t>
            </a:r>
            <a:r>
              <a:rPr lang="hu-HU" b="1" i="1" dirty="0" smtClean="0">
                <a:solidFill>
                  <a:srgbClr val="FFFF00"/>
                </a:solidFill>
              </a:rPr>
              <a:t>(b).</a:t>
            </a:r>
          </a:p>
          <a:p>
            <a:endParaRPr lang="hu-HU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smtClean="0">
                <a:solidFill>
                  <a:schemeClr val="bg1"/>
                </a:solidFill>
              </a:rPr>
              <a:t>Minden csak Egy Szám, amely a Nem - Számtól eredt </a:t>
            </a:r>
            <a:r>
              <a:rPr lang="hu-HU" b="1" dirty="0" smtClean="0"/>
              <a:t>kifejezés ismét arra az egyetemes és filozófiai tanításra vonatkozik, amelyet a III. Stanza 4. </a:t>
            </a:r>
            <a:r>
              <a:rPr lang="hu-HU" b="1" dirty="0" err="1" smtClean="0"/>
              <a:t>slokájánál</a:t>
            </a:r>
            <a:r>
              <a:rPr lang="hu-HU" b="1" dirty="0" smtClean="0"/>
              <a:t> már megmagyaráztunk.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Ami abszolút, az természetesen Nem - Szám, </a:t>
            </a:r>
            <a:r>
              <a:rPr lang="hu-HU" b="1" dirty="0" smtClean="0"/>
              <a:t>de későbbi jelentésében Térben és Időben is alkalmazzák. Ez azt jelenti, hogy nemcsak </a:t>
            </a:r>
            <a:r>
              <a:rPr lang="hu-HU" b="1" dirty="0" smtClean="0">
                <a:solidFill>
                  <a:schemeClr val="bg1"/>
                </a:solidFill>
              </a:rPr>
              <a:t>az idő minden növekedése része egy nagyobb növekedésnek, egészen a végtelenségig nyúló időtartamig, </a:t>
            </a:r>
            <a:r>
              <a:rPr lang="hu-HU" b="1" dirty="0" smtClean="0"/>
              <a:t>amelyet az emberi értelem el tud képzelni, hanem azt is jelenti, hogy </a:t>
            </a:r>
            <a:r>
              <a:rPr lang="hu-HU" b="1" dirty="0" smtClean="0">
                <a:solidFill>
                  <a:schemeClr val="bg1"/>
                </a:solidFill>
              </a:rPr>
              <a:t>semmilyen megnyilvánult dolog nem gondolható el másként, mint egy egész részeként.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teljes összesség ugyanis az Egy Megnyilvánult Világegyetem, amely a Meg - nem-nyilvánultból, vagyis az Abszolútból ered, amit Nem - Létezésnek vagy „Nem - Számnak” neveznek, hogy a Létezéstől vagy az „Egy Számtól” megkülönböztessék.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37201785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4296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2. TUDJÁTOK MEG, AMIT MI, AZ ELSŐ HÉT LESZÁRMAZOTTAI, AMIT MI,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 ŐS-LÁNGBÓL SZÜLETETTEK, APÁINKTÓL TANULTUNK…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Ezt a II. kötetben magyarázzuk meg, az Ős - láng kifejezés pedig megerősíti azt, </a:t>
            </a:r>
          </a:p>
          <a:p>
            <a:r>
              <a:rPr lang="hu-HU" b="1" dirty="0" smtClean="0"/>
              <a:t>amit a IV. Stanza előbbi magyarázatának első bekezdésében mondtunk.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Ős és az utána következő hét Építő között az a különbség, hogy az előbbi az első Szent Négy Sugara és közvetlen kiáradása, a </a:t>
            </a:r>
            <a:r>
              <a:rPr lang="hu-HU" b="1" dirty="0" err="1" smtClean="0">
                <a:solidFill>
                  <a:schemeClr val="bg1"/>
                </a:solidFill>
              </a:rPr>
              <a:t>Tetraktis</a:t>
            </a:r>
            <a:r>
              <a:rPr lang="hu-HU" b="1" dirty="0" smtClean="0">
                <a:solidFill>
                  <a:schemeClr val="bg1"/>
                </a:solidFill>
              </a:rPr>
              <a:t>, vagyis az örökké Önmagában </a:t>
            </a:r>
            <a:r>
              <a:rPr lang="hu-HU" b="1" dirty="0" err="1" smtClean="0">
                <a:solidFill>
                  <a:schemeClr val="bg1"/>
                </a:solidFill>
              </a:rPr>
              <a:t>-Létező</a:t>
            </a:r>
            <a:r>
              <a:rPr lang="hu-HU" b="1" dirty="0" smtClean="0">
                <a:solidFill>
                  <a:schemeClr val="bg1"/>
                </a:solidFill>
              </a:rPr>
              <a:t> Egy, amely a lényegben örök, és különbözik az Egyetemes Egytől.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Pralaya</a:t>
            </a:r>
            <a:r>
              <a:rPr lang="hu-HU" b="1" dirty="0" smtClean="0"/>
              <a:t> alatt szunnyadó, a </a:t>
            </a:r>
            <a:r>
              <a:rPr lang="hu-HU" b="1" dirty="0" err="1" smtClean="0"/>
              <a:t>Manvantára</a:t>
            </a:r>
            <a:r>
              <a:rPr lang="hu-HU" b="1" dirty="0" smtClean="0"/>
              <a:t> alatt pedig </a:t>
            </a:r>
            <a:r>
              <a:rPr lang="hu-HU" b="1" dirty="0" smtClean="0">
                <a:solidFill>
                  <a:schemeClr val="bg1"/>
                </a:solidFill>
              </a:rPr>
              <a:t>aktív Legelsők az Atya - Anyától </a:t>
            </a:r>
            <a:r>
              <a:rPr lang="hu-HU" b="1" dirty="0" smtClean="0"/>
              <a:t>(Szellem - </a:t>
            </a:r>
            <a:r>
              <a:rPr lang="hu-HU" b="1" dirty="0" err="1" smtClean="0"/>
              <a:t>Hyletól</a:t>
            </a:r>
            <a:r>
              <a:rPr lang="hu-HU" b="1" dirty="0" smtClean="0"/>
              <a:t> vagy Ilustól) </a:t>
            </a:r>
            <a:r>
              <a:rPr lang="hu-HU" b="1" dirty="0" smtClean="0">
                <a:solidFill>
                  <a:schemeClr val="bg1"/>
                </a:solidFill>
              </a:rPr>
              <a:t>származnak, míg a másik Megnyilvánult Négyesség és a Hét egyedül az Anyától származnak. Ez a szeplőtelen Szűzanya.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Valójában természetesen valamennyi egy, de megnyilvánulásuk a létezés különböző síkjain eltérő.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első Ősök a létezés lépcsőjének legmagasabb fokán álló lények. </a:t>
            </a:r>
          </a:p>
          <a:p>
            <a:r>
              <a:rPr lang="hu-HU" b="1" dirty="0" smtClean="0"/>
              <a:t>Ők a kereszténység arkangyalai, azok, akik megtagadták, hogy teremtsenek.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Miként ezt Michael és </a:t>
            </a:r>
            <a:r>
              <a:rPr lang="hu-HU" b="1" dirty="0" err="1" smtClean="0"/>
              <a:t>Brahmá</a:t>
            </a:r>
            <a:r>
              <a:rPr lang="hu-HU" b="1" dirty="0" smtClean="0"/>
              <a:t> legidősebb Elme - szülte Fiai (a </a:t>
            </a:r>
            <a:r>
              <a:rPr lang="hu-HU" b="1" dirty="0" err="1" smtClean="0"/>
              <a:t>Vedhák</a:t>
            </a:r>
            <a:r>
              <a:rPr lang="hu-HU" b="1" dirty="0" smtClean="0"/>
              <a:t>) tették.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91686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Fehér Testvériség előadás\Előadás sorbarendezett képei\4.-Az ember felépíté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0"/>
            <a:ext cx="514806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83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85720" y="285728"/>
            <a:ext cx="850112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3. A FÉNY RAGYOGÁSÁBÓL – AZ ÖRÖK SÖTÉTSÉG SUGARÁBÓL – KIPATTANTAK </a:t>
            </a: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TÉRBEN AZ ÚJRA FELÉBREDT ENERGIÁK: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 EGY A TOJÁSBÓL, A HAT ÉS AZ ÖT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 AZUTÁN A HÁROM, AZ EGY, A NÉGY, AZ EGY, AZ ÖT – A KÉTSZER HÉT, A VÉGÖSSZEG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(b).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ÉS EZEK AZ ESSZENCIÁK, A LÁNGOK, AZ ELEMEK, AZ  ÉPÍTŐK, A SZÁMOK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(c)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, AZ ARÛPA, A RÛPA,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ÉS AZ ERŐ VAGY AZ ISTENI EMBER – A VÉGÖSSZEG. ÉS AZ ISTENI EMBERBŐL ÁRADTAK KI A FORMÁK, A SZIKRÁK, A SZENT ÁLLATOK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(d)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ÉS A SZENT ATYÁK HÍRNÖKEI A SZENT NÉGYEN BELÜL</a:t>
            </a:r>
            <a:endParaRPr lang="hu-HU" b="1" baseline="30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b="1" baseline="30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A FÉNY RAGYOGÁSÁBÓL – AZ ÖRÖK SÖTÉTSÉG SUGARÁBÓL – KIPATTANTAK A TÉRBEN AZ ÚJRA FELÉBREDT ENERGIÁK </a:t>
            </a:r>
            <a:r>
              <a:rPr lang="hu-HU" b="1" dirty="0" smtClean="0"/>
              <a:t>/A </a:t>
            </a:r>
            <a:r>
              <a:rPr lang="hu-HU" b="1" dirty="0" err="1" smtClean="0"/>
              <a:t>Dhyán</a:t>
            </a:r>
            <a:r>
              <a:rPr lang="hu-HU" b="1" dirty="0" smtClean="0"/>
              <a:t> </a:t>
            </a:r>
            <a:r>
              <a:rPr lang="hu-HU" b="1" dirty="0" err="1" smtClean="0"/>
              <a:t>Chohanok</a:t>
            </a:r>
            <a:r>
              <a:rPr lang="hu-HU" b="1" dirty="0" smtClean="0"/>
              <a:t>/</a:t>
            </a:r>
            <a:r>
              <a:rPr lang="hu-HU" b="1" dirty="0" smtClean="0">
                <a:solidFill>
                  <a:srgbClr val="FFFF00"/>
                </a:solidFill>
              </a:rPr>
              <a:t>: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AZ EGY A TOJÁSBÓL, A HAT ÉS AZ ÖT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  <a:endParaRPr lang="hu-HU" b="1" baseline="30000" dirty="0" smtClean="0">
              <a:solidFill>
                <a:srgbClr val="FFFF00"/>
              </a:solidFill>
            </a:endParaRPr>
          </a:p>
          <a:p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  a mondat a számjegyek szent tudományával áll összefüggésben.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 Lények Hierarchiára és pontos számára épül fel az egész Világegyetem misztériuma.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Kumárakat</a:t>
            </a:r>
            <a:r>
              <a:rPr lang="hu-HU" b="1" dirty="0" smtClean="0">
                <a:solidFill>
                  <a:schemeClr val="bg1"/>
                </a:solidFill>
              </a:rPr>
              <a:t> „Négynek” hívják, de heten vannak, mert </a:t>
            </a:r>
            <a:r>
              <a:rPr lang="hu-HU" b="1" dirty="0" err="1" smtClean="0">
                <a:solidFill>
                  <a:schemeClr val="bg1"/>
                </a:solidFill>
              </a:rPr>
              <a:t>Sanaka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Sananda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Sanátana</a:t>
            </a:r>
            <a:r>
              <a:rPr lang="hu-HU" b="1" dirty="0" smtClean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Sanatkumára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a fő </a:t>
            </a:r>
            <a:r>
              <a:rPr lang="hu-HU" b="1" dirty="0" err="1" smtClean="0"/>
              <a:t>Vaidhátrak</a:t>
            </a:r>
            <a:r>
              <a:rPr lang="hu-HU" b="1" dirty="0" smtClean="0"/>
              <a:t> (nemzetségük neve), </a:t>
            </a:r>
            <a:r>
              <a:rPr lang="hu-HU" b="1" dirty="0" smtClean="0">
                <a:solidFill>
                  <a:schemeClr val="bg1"/>
                </a:solidFill>
              </a:rPr>
              <a:t>akik a négyszeres misztériumból származnak.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Manu</a:t>
            </a:r>
            <a:r>
              <a:rPr lang="hu-HU" b="1" dirty="0" smtClean="0"/>
              <a:t> szerint </a:t>
            </a:r>
            <a:r>
              <a:rPr lang="hu-HU" b="1" dirty="0" err="1" smtClean="0">
                <a:solidFill>
                  <a:schemeClr val="bg1"/>
                </a:solidFill>
              </a:rPr>
              <a:t>Hiranyagarbha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, az első férfi, akit a megkülönböztethetetlen Ok nélküli Ok formált meg egy Arany Tojásban, </a:t>
            </a:r>
            <a:r>
              <a:rPr lang="hu-HU" b="1" dirty="0" smtClean="0"/>
              <a:t>amely úgy ragyog, mint a Nap.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3013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500042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AZ, minden lény Ura...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az istenek és az ember egyetlen éltető princípiuma, kezdetben az Arany Méhben, </a:t>
            </a:r>
            <a:r>
              <a:rPr lang="hu-HU" b="1" dirty="0" err="1" smtClean="0">
                <a:solidFill>
                  <a:schemeClr val="bg1"/>
                </a:solidFill>
              </a:rPr>
              <a:t>Hiranyagarbhaban</a:t>
            </a:r>
            <a:r>
              <a:rPr lang="hu-HU" b="1" dirty="0" smtClean="0">
                <a:solidFill>
                  <a:schemeClr val="bg1"/>
                </a:solidFill>
              </a:rPr>
              <a:t> keletkezett. </a:t>
            </a:r>
            <a:r>
              <a:rPr lang="hu-HU" b="1" dirty="0" err="1" smtClean="0">
                <a:solidFill>
                  <a:schemeClr val="bg1"/>
                </a:solidFill>
              </a:rPr>
              <a:t>Hiranyagarbha</a:t>
            </a:r>
            <a:r>
              <a:rPr lang="hu-HU" b="1" dirty="0" smtClean="0">
                <a:solidFill>
                  <a:schemeClr val="bg1"/>
                </a:solidFill>
              </a:rPr>
              <a:t> a Világtojás, vagyis Világegyetemünk gömbje. Ez a Lény kétnemű.</a:t>
            </a:r>
          </a:p>
          <a:p>
            <a:r>
              <a:rPr lang="hu-HU" sz="1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Egy a Tojásból, a Hat és az Öt az 1065 számot jelenti, az Elsőszülött értékét </a:t>
            </a:r>
          </a:p>
          <a:p>
            <a:r>
              <a:rPr lang="hu-HU" b="1" dirty="0" smtClean="0"/>
              <a:t>(később a férfi és nő </a:t>
            </a:r>
            <a:r>
              <a:rPr lang="hu-HU" b="1" dirty="0" err="1" smtClean="0"/>
              <a:t>Brahmá</a:t>
            </a:r>
            <a:r>
              <a:rPr lang="hu-HU" b="1" dirty="0" smtClean="0"/>
              <a:t> – </a:t>
            </a:r>
            <a:r>
              <a:rPr lang="hu-HU" b="1" dirty="0" err="1" smtClean="0"/>
              <a:t>Prajápatit</a:t>
            </a:r>
            <a:r>
              <a:rPr lang="hu-HU" b="1" dirty="0" smtClean="0"/>
              <a:t>), aki a 7, a 14, és a 21 számnak felel meg.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Prajápatik</a:t>
            </a:r>
            <a:r>
              <a:rPr lang="hu-HU" b="1" dirty="0" smtClean="0">
                <a:solidFill>
                  <a:schemeClr val="bg1"/>
                </a:solidFill>
              </a:rPr>
              <a:t> csak heten vannak.</a:t>
            </a:r>
          </a:p>
          <a:p>
            <a:r>
              <a:rPr lang="hu-HU" b="1" dirty="0" err="1" smtClean="0">
                <a:solidFill>
                  <a:schemeClr val="bg1"/>
                </a:solidFill>
              </a:rPr>
              <a:t>Hiranyagarbhaból</a:t>
            </a:r>
            <a:r>
              <a:rPr lang="hu-HU" b="1" dirty="0" smtClean="0">
                <a:solidFill>
                  <a:schemeClr val="bg1"/>
                </a:solidFill>
              </a:rPr>
              <a:t> vagy </a:t>
            </a:r>
            <a:r>
              <a:rPr lang="hu-HU" b="1" dirty="0" err="1" smtClean="0">
                <a:solidFill>
                  <a:schemeClr val="bg1"/>
                </a:solidFill>
              </a:rPr>
              <a:t>Prajápatiból</a:t>
            </a:r>
            <a:r>
              <a:rPr lang="hu-HU" b="1" dirty="0" smtClean="0">
                <a:solidFill>
                  <a:schemeClr val="bg1"/>
                </a:solidFill>
              </a:rPr>
              <a:t>, a Hármasságot Alkotóból árad ki a többi hét vagy ismét tíz, ha elválasztjuk az első hármat, amely egyben, és mint egy, a háromban létezik.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Ezenfelül benne foglaltatik abban az egy Legfelsőbben, a </a:t>
            </a:r>
            <a:r>
              <a:rPr lang="hu-HU" b="1" dirty="0" err="1" smtClean="0">
                <a:solidFill>
                  <a:schemeClr val="bg1"/>
                </a:solidFill>
              </a:rPr>
              <a:t>Paramaban</a:t>
            </a:r>
            <a:r>
              <a:rPr lang="hu-HU" b="1" dirty="0" smtClean="0">
                <a:solidFill>
                  <a:schemeClr val="bg1"/>
                </a:solidFill>
              </a:rPr>
              <a:t>, amelyet </a:t>
            </a:r>
            <a:r>
              <a:rPr lang="hu-HU" b="1" dirty="0" err="1" smtClean="0">
                <a:solidFill>
                  <a:schemeClr val="bg1"/>
                </a:solidFill>
              </a:rPr>
              <a:t>Guhyanak</a:t>
            </a:r>
            <a:r>
              <a:rPr lang="hu-HU" b="1" dirty="0" smtClean="0">
                <a:solidFill>
                  <a:schemeClr val="bg1"/>
                </a:solidFill>
              </a:rPr>
              <a:t>,  vagyis Titoknak és </a:t>
            </a:r>
            <a:r>
              <a:rPr lang="hu-HU" b="1" dirty="0" err="1" smtClean="0">
                <a:solidFill>
                  <a:schemeClr val="bg1"/>
                </a:solidFill>
              </a:rPr>
              <a:t>Sarvátmannak</a:t>
            </a:r>
            <a:r>
              <a:rPr lang="hu-HU" b="1" dirty="0" smtClean="0">
                <a:solidFill>
                  <a:schemeClr val="bg1"/>
                </a:solidFill>
              </a:rPr>
              <a:t>, a Felső Léleknek neveznek. </a:t>
            </a:r>
          </a:p>
          <a:p>
            <a:r>
              <a:rPr lang="hu-HU" b="1" dirty="0" smtClean="0"/>
              <a:t>A </a:t>
            </a:r>
            <a:r>
              <a:rPr lang="hu-HU" b="1" dirty="0" err="1" smtClean="0"/>
              <a:t>Mahábhárataban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</a:t>
            </a:r>
            <a:r>
              <a:rPr lang="hu-HU" b="1" dirty="0" err="1" smtClean="0"/>
              <a:t>Prajápatik</a:t>
            </a:r>
            <a:r>
              <a:rPr lang="hu-HU" b="1" dirty="0" smtClean="0"/>
              <a:t> száma 21, vagyis tíz, hat és öt (1065), háromszor hét.</a:t>
            </a:r>
            <a:endParaRPr lang="hu-HU" b="1" baseline="30000" dirty="0" smtClean="0">
              <a:hlinkClick r:id="" action="ppaction://hlinkfile"/>
            </a:endParaRPr>
          </a:p>
          <a:p>
            <a:r>
              <a:rPr lang="hu-HU" b="1" dirty="0" smtClean="0"/>
              <a:t>/A </a:t>
            </a:r>
            <a:r>
              <a:rPr lang="hu-HU" b="1" dirty="0" err="1" smtClean="0"/>
              <a:t>Kabbalaban</a:t>
            </a:r>
            <a:r>
              <a:rPr lang="hu-HU" b="1" dirty="0" smtClean="0"/>
              <a:t> ugyanezek a számok – vagyis a 1065 – </a:t>
            </a:r>
            <a:r>
              <a:rPr lang="hu-HU" b="1" dirty="0" err="1" smtClean="0"/>
              <a:t>Jehovah</a:t>
            </a:r>
            <a:r>
              <a:rPr lang="hu-HU" b="1" dirty="0" smtClean="0"/>
              <a:t> értéke, mivel a nevét alkotó három betű – </a:t>
            </a:r>
            <a:r>
              <a:rPr lang="hu-HU" b="1" dirty="0" err="1" smtClean="0"/>
              <a:t>Jod</a:t>
            </a:r>
            <a:r>
              <a:rPr lang="hu-HU" b="1" dirty="0" smtClean="0"/>
              <a:t>, Vau és kétszer He – számbeli értéke 10 (</a:t>
            </a:r>
            <a:r>
              <a:rPr lang="he-IL" b="1" dirty="0" smtClean="0"/>
              <a:t>י</a:t>
            </a:r>
            <a:r>
              <a:rPr lang="hu-HU" b="1" dirty="0" smtClean="0"/>
              <a:t>), 6 (</a:t>
            </a:r>
            <a:r>
              <a:rPr lang="he-IL" b="1" dirty="0" smtClean="0"/>
              <a:t>ו</a:t>
            </a:r>
            <a:r>
              <a:rPr lang="hu-HU" b="1" dirty="0" smtClean="0"/>
              <a:t>), illetve 5 (</a:t>
            </a:r>
            <a:r>
              <a:rPr lang="he-IL" b="1" dirty="0" smtClean="0"/>
              <a:t>ה</a:t>
            </a:r>
            <a:r>
              <a:rPr lang="hu-HU" b="1" dirty="0" smtClean="0"/>
              <a:t>),; vagy ismét háromszor hét, 21.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 Tíz a Lélek Anyja, mert az Élet és a Fény benne egyesült . Mert az egyes szám a Szellemtől született, a tízes szám pedig az Anyagtól </a:t>
            </a:r>
            <a:r>
              <a:rPr lang="hu-HU" b="1" dirty="0" smtClean="0"/>
              <a:t>(a Káosztól – nőnemű), </a:t>
            </a:r>
            <a:r>
              <a:rPr lang="hu-HU" b="1" dirty="0" smtClean="0">
                <a:solidFill>
                  <a:schemeClr val="bg1"/>
                </a:solidFill>
              </a:rPr>
              <a:t>az egység alkotta a tízet, a tíz az egységet. </a:t>
            </a:r>
            <a:r>
              <a:rPr lang="hu-HU" b="1" dirty="0" smtClean="0"/>
              <a:t>A </a:t>
            </a:r>
            <a:r>
              <a:rPr lang="hu-HU" b="1" dirty="0" err="1" smtClean="0"/>
              <a:t>Temura</a:t>
            </a:r>
            <a:r>
              <a:rPr lang="hu-HU" b="1" dirty="0" smtClean="0"/>
              <a:t>, a Kabbala </a:t>
            </a:r>
            <a:r>
              <a:rPr lang="hu-HU" b="1" dirty="0" err="1" smtClean="0"/>
              <a:t>anagrammatikus</a:t>
            </a:r>
            <a:r>
              <a:rPr lang="hu-HU" b="1" dirty="0" smtClean="0"/>
              <a:t> módszerének segítségével és az 1065 (21) ismeretével egyetemes tudás szerezhető a Kozmoszról és misztériumairól. A Rabbik a 10, 6 és 5 számot valamennyi szám közül a </a:t>
            </a:r>
            <a:r>
              <a:rPr lang="hu-HU" b="1" dirty="0" err="1" smtClean="0"/>
              <a:t>legszenteb</a:t>
            </a:r>
            <a:r>
              <a:rPr lang="hu-HU" b="1" dirty="0" smtClean="0"/>
              <a:t> </a:t>
            </a:r>
            <a:r>
              <a:rPr lang="hu-HU" b="1" dirty="0" err="1" smtClean="0"/>
              <a:t>-beknek</a:t>
            </a:r>
            <a:r>
              <a:rPr lang="hu-HU" b="1" dirty="0" smtClean="0"/>
              <a:t> tartják./</a:t>
            </a:r>
            <a:endParaRPr lang="hu-HU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3863510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4296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AZUTÁN A HÁROM, AZ EGY, A NÉGY, AZ EGY, AZ ÖT – A KÉTSZER HÉT, A VÉGÖSSZEG </a:t>
            </a:r>
            <a:r>
              <a:rPr lang="hu-HU" b="1" i="1" dirty="0" smtClean="0">
                <a:solidFill>
                  <a:srgbClr val="FFFF00"/>
                </a:solidFill>
              </a:rPr>
              <a:t>(b).</a:t>
            </a:r>
          </a:p>
          <a:p>
            <a:endParaRPr lang="hu-HU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Három, az Egy, a Négy, az Egy, az Öt, összegükben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- kétszer hét, a 31415-öt képviselik -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 különböző rendű és a benső vagy körülhatárolt világba tartozó </a:t>
            </a:r>
            <a:r>
              <a:rPr lang="hu-HU" b="1" dirty="0" err="1" smtClean="0">
                <a:solidFill>
                  <a:schemeClr val="bg1"/>
                </a:solidFill>
              </a:rPr>
              <a:t>Dhyán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Chohanok</a:t>
            </a:r>
            <a:r>
              <a:rPr lang="hu-HU" b="1" dirty="0" smtClean="0">
                <a:solidFill>
                  <a:schemeClr val="bg1"/>
                </a:solidFill>
              </a:rPr>
              <a:t> numerikus hierarchiáját jelentik.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Ha ezt a számot az Át ne Lépj nagy kör kerületére helyezik , amit az Angyalok kötelének is neveznek, és ez a kötél választja el a jelenségek Kozmoszát a lényegek Kozmoszától, amely nem esik jelenlegi öntudatunk érzékelési körébe - és nem nagyobbítjuk permutációval és </a:t>
            </a:r>
            <a:r>
              <a:rPr lang="hu-HU" b="1" dirty="0" err="1" smtClean="0"/>
              <a:t>sorbafejtéssel</a:t>
            </a:r>
            <a:r>
              <a:rPr lang="hu-HU" b="1" dirty="0" smtClean="0"/>
              <a:t>, akkor </a:t>
            </a:r>
            <a:r>
              <a:rPr lang="hu-HU" b="1" dirty="0" smtClean="0">
                <a:solidFill>
                  <a:schemeClr val="bg1"/>
                </a:solidFill>
              </a:rPr>
              <a:t>ez a szám </a:t>
            </a:r>
            <a:r>
              <a:rPr lang="hu-HU" b="1" dirty="0" err="1" smtClean="0">
                <a:solidFill>
                  <a:schemeClr val="bg1"/>
                </a:solidFill>
              </a:rPr>
              <a:t>anagrammatikusan</a:t>
            </a:r>
            <a:r>
              <a:rPr lang="hu-HU" b="1" dirty="0" smtClean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kabbalisztikusan</a:t>
            </a:r>
            <a:r>
              <a:rPr lang="hu-HU" b="1" dirty="0" smtClean="0">
                <a:solidFill>
                  <a:schemeClr val="bg1"/>
                </a:solidFill>
              </a:rPr>
              <a:t> mindig 31415, mivel ez mind a kör, mind a misztikus szvasztika száma, újra csak a kétszer hét.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metafizikai világban nincsen száma az egy középponttal rendelkező körnek, amit </a:t>
            </a:r>
            <a:r>
              <a:rPr lang="hu-HU" b="1" dirty="0" err="1" smtClean="0">
                <a:solidFill>
                  <a:schemeClr val="bg1"/>
                </a:solidFill>
              </a:rPr>
              <a:t>Anupádakanak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(szülő és szám nélkülinek) </a:t>
            </a:r>
            <a:r>
              <a:rPr lang="hu-HU" b="1" dirty="0" smtClean="0">
                <a:solidFill>
                  <a:schemeClr val="bg1"/>
                </a:solidFill>
              </a:rPr>
              <a:t>neveznek, mert nem szerepelhet semmilyen számításban, </a:t>
            </a:r>
            <a:r>
              <a:rPr lang="hu-HU" b="1" dirty="0" smtClean="0"/>
              <a:t>ezzel szemben a megnyilvánult világban a Világtojás vagy a Kör körülhatárolódik azokon a csoportokon belül, amelyeket Vonalnak, Háromszögnek, Ötszögnek, a második Vonalnak és a Négyzetnek (vagyis 13514 - </a:t>
            </a:r>
            <a:r>
              <a:rPr lang="hu-HU" b="1" dirty="0" err="1" smtClean="0"/>
              <a:t>nek</a:t>
            </a:r>
            <a:r>
              <a:rPr lang="hu-HU" b="1" dirty="0" smtClean="0"/>
              <a:t>) neveznek.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Amikor </a:t>
            </a:r>
            <a:r>
              <a:rPr lang="hu-HU" b="1" dirty="0" smtClean="0">
                <a:solidFill>
                  <a:schemeClr val="bg1"/>
                </a:solidFill>
              </a:rPr>
              <a:t>a Pont Vonalat hoz létre, és így egy átmérővé válik, amely a kétnemű Logoszt jelképezi, akkor a számok 31415-té válnak, vagyis egy háromszöggé, egy vonallá,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egy négyzetté, egy második vonallá és egy ötszöggé. </a:t>
            </a:r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41376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3582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Amikor a Fiú elválik az Anyától, akkor az Atyává válik, mert </a:t>
            </a:r>
            <a:r>
              <a:rPr lang="hu-HU" b="1" dirty="0" smtClean="0">
                <a:solidFill>
                  <a:schemeClr val="bg1"/>
                </a:solidFill>
              </a:rPr>
              <a:t>az átmérő a Természetet vagy a női princípiumot jelképezi.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Ezért mondják: </a:t>
            </a:r>
            <a:r>
              <a:rPr lang="hu-HU" b="1" dirty="0" smtClean="0">
                <a:solidFill>
                  <a:schemeClr val="bg1"/>
                </a:solidFill>
              </a:rPr>
              <a:t>A létezés világában az egy Pont megtermékenyíti a Vonalat,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Kozmosz Szűz Méhét </a:t>
            </a:r>
            <a:r>
              <a:rPr lang="hu-HU" b="1" dirty="0" smtClean="0"/>
              <a:t>(a tojás alakú nullát), és </a:t>
            </a:r>
            <a:r>
              <a:rPr lang="hu-HU" b="1" dirty="0" smtClean="0">
                <a:solidFill>
                  <a:schemeClr val="bg1"/>
                </a:solidFill>
              </a:rPr>
              <a:t>a szeplőtelen Anya megszüli azt a formát, amely összefogja az összes formát. </a:t>
            </a:r>
          </a:p>
          <a:p>
            <a:r>
              <a:rPr lang="hu-HU" b="1" dirty="0" err="1" smtClean="0"/>
              <a:t>Prajápatit</a:t>
            </a:r>
            <a:r>
              <a:rPr lang="hu-HU" b="1" dirty="0" smtClean="0"/>
              <a:t> nevezik az első nemző férfinek és Anyja férjének.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/Egyiptomban a </a:t>
            </a:r>
            <a:r>
              <a:rPr lang="hu-HU" b="1" dirty="0" err="1" smtClean="0"/>
              <a:t>Mout</a:t>
            </a:r>
            <a:r>
              <a:rPr lang="hu-HU" b="1" dirty="0" smtClean="0"/>
              <a:t> elsősorban Anyát jelent, és jelzi azt a szerepet, amelyet annak az országnak a háromságában neki tulajdonítottak. Nem csak Ammon anyja, hanem felesége is volt, ennek az istennek egyik fő elnevezése: Anyjának férje. </a:t>
            </a:r>
            <a:r>
              <a:rPr lang="hu-HU" b="1" dirty="0" err="1" smtClean="0"/>
              <a:t>Mout</a:t>
            </a:r>
            <a:r>
              <a:rPr lang="hu-HU" b="1" dirty="0" smtClean="0"/>
              <a:t> vagy </a:t>
            </a:r>
            <a:r>
              <a:rPr lang="hu-HU" b="1" dirty="0" err="1" smtClean="0"/>
              <a:t>Mút</a:t>
            </a:r>
            <a:r>
              <a:rPr lang="hu-HU" b="1" dirty="0" smtClean="0"/>
              <a:t> istennőt Mi asszonyunknak, a Menny királynőjének és a Föld királynőjének nevezték, így osztozik ezekben a címekben a többi anya - istennőkkel: Isis - szel, </a:t>
            </a:r>
            <a:r>
              <a:rPr lang="hu-HU" b="1" dirty="0" err="1" smtClean="0"/>
              <a:t>Hathorral</a:t>
            </a:r>
            <a:r>
              <a:rPr lang="hu-HU" b="1" dirty="0" smtClean="0"/>
              <a:t>, stb.</a:t>
            </a:r>
          </a:p>
          <a:p>
            <a:r>
              <a:rPr lang="hu-HU" b="1" dirty="0" smtClean="0"/>
              <a:t>A három „anya-betű” – az </a:t>
            </a:r>
            <a:r>
              <a:rPr lang="hu-HU" b="1" dirty="0" err="1" smtClean="0"/>
              <a:t>Aleph</a:t>
            </a:r>
            <a:r>
              <a:rPr lang="hu-HU" b="1" dirty="0" smtClean="0"/>
              <a:t>, </a:t>
            </a:r>
            <a:r>
              <a:rPr lang="he-IL" b="1" dirty="0" smtClean="0"/>
              <a:t>א</a:t>
            </a:r>
            <a:r>
              <a:rPr lang="hu-HU" b="1" dirty="0" smtClean="0"/>
              <a:t>, a </a:t>
            </a:r>
            <a:r>
              <a:rPr lang="hu-HU" b="1" dirty="0" err="1" smtClean="0"/>
              <a:t>Shin</a:t>
            </a:r>
            <a:r>
              <a:rPr lang="hu-HU" b="1" dirty="0" smtClean="0"/>
              <a:t>, </a:t>
            </a:r>
            <a:r>
              <a:rPr lang="he-IL" b="1" dirty="0" smtClean="0"/>
              <a:t>ש</a:t>
            </a:r>
            <a:r>
              <a:rPr lang="hu-HU" b="1" dirty="0" smtClean="0"/>
              <a:t> és a </a:t>
            </a:r>
            <a:r>
              <a:rPr lang="hu-HU" b="1" dirty="0" err="1" smtClean="0"/>
              <a:t>Mem</a:t>
            </a:r>
            <a:r>
              <a:rPr lang="hu-HU" b="1" dirty="0" smtClean="0"/>
              <a:t>, </a:t>
            </a:r>
            <a:r>
              <a:rPr lang="he-IL" b="1" dirty="0" smtClean="0"/>
              <a:t>מם</a:t>
            </a:r>
            <a:r>
              <a:rPr lang="hu-HU" b="1" dirty="0" smtClean="0"/>
              <a:t> - az Életfa első háromszögének – </a:t>
            </a:r>
            <a:r>
              <a:rPr lang="hu-HU" b="1" dirty="0" err="1" smtClean="0"/>
              <a:t>Kether</a:t>
            </a:r>
            <a:r>
              <a:rPr lang="hu-HU" b="1" dirty="0" smtClean="0"/>
              <a:t>, </a:t>
            </a:r>
            <a:r>
              <a:rPr lang="hu-HU" b="1" dirty="0" err="1" smtClean="0"/>
              <a:t>Chokmah</a:t>
            </a:r>
            <a:r>
              <a:rPr lang="hu-HU" b="1" dirty="0" smtClean="0"/>
              <a:t> és </a:t>
            </a:r>
            <a:r>
              <a:rPr lang="hu-HU" b="1" dirty="0" err="1" smtClean="0"/>
              <a:t>Binah</a:t>
            </a:r>
            <a:r>
              <a:rPr lang="hu-HU" b="1" dirty="0" smtClean="0"/>
              <a:t> - felel meg.</a:t>
            </a:r>
          </a:p>
          <a:p>
            <a:r>
              <a:rPr lang="hu-HU" b="1" dirty="0" smtClean="0"/>
              <a:t>A </a:t>
            </a:r>
            <a:r>
              <a:rPr lang="hu-HU" b="1" dirty="0" err="1" smtClean="0"/>
              <a:t>Kabbalaban</a:t>
            </a:r>
            <a:r>
              <a:rPr lang="hu-HU" b="1" dirty="0" smtClean="0"/>
              <a:t> ugyanezek a számok - vagyis a 1065 - </a:t>
            </a:r>
            <a:r>
              <a:rPr lang="hu-HU" b="1" dirty="0" err="1" smtClean="0"/>
              <a:t>Jehovah</a:t>
            </a:r>
            <a:r>
              <a:rPr lang="hu-HU" b="1" dirty="0" smtClean="0"/>
              <a:t> értéke, mivel a nevét alkotó három betű - </a:t>
            </a:r>
            <a:r>
              <a:rPr lang="hu-HU" b="1" dirty="0" err="1" smtClean="0"/>
              <a:t>Jod</a:t>
            </a:r>
            <a:r>
              <a:rPr lang="hu-HU" b="1" dirty="0" smtClean="0"/>
              <a:t>, Vau és kétszer He - számbeli értéke 10 (</a:t>
            </a:r>
            <a:r>
              <a:rPr lang="he-IL" b="1" dirty="0" smtClean="0"/>
              <a:t>י</a:t>
            </a:r>
            <a:r>
              <a:rPr lang="hu-HU" b="1" dirty="0" smtClean="0"/>
              <a:t>), 6 (</a:t>
            </a:r>
            <a:r>
              <a:rPr lang="he-IL" b="1" dirty="0" smtClean="0"/>
              <a:t>ו</a:t>
            </a:r>
            <a:r>
              <a:rPr lang="hu-HU" b="1" dirty="0" smtClean="0"/>
              <a:t>), illetve 5 (</a:t>
            </a:r>
            <a:r>
              <a:rPr lang="he-IL" b="1" dirty="0" smtClean="0"/>
              <a:t>ה</a:t>
            </a:r>
            <a:r>
              <a:rPr lang="hu-HU" b="1" dirty="0" smtClean="0"/>
              <a:t>),; vagy ismét háromszor hét, 21. Tíz a Lélek Anyja, mert az Élet és a Fény benne egyesült. Az egyes szám a Szellemtől született, a tízes szám pedig az Anyagtól (a Káosztól – nőnemű), az egység alkotta a </a:t>
            </a:r>
            <a:r>
              <a:rPr lang="hu-HU" b="1" dirty="0" err="1" smtClean="0"/>
              <a:t>tizet</a:t>
            </a:r>
            <a:r>
              <a:rPr lang="hu-HU" b="1" dirty="0" smtClean="0"/>
              <a:t>, </a:t>
            </a:r>
            <a:r>
              <a:rPr lang="hu-HU" b="1" dirty="0" err="1" smtClean="0"/>
              <a:t>a</a:t>
            </a:r>
            <a:r>
              <a:rPr lang="hu-HU" b="1" dirty="0" smtClean="0"/>
              <a:t> tíz az egységet.  A </a:t>
            </a:r>
            <a:r>
              <a:rPr lang="hu-HU" b="1" dirty="0" err="1" smtClean="0"/>
              <a:t>Temura</a:t>
            </a:r>
            <a:r>
              <a:rPr lang="hu-HU" b="1" dirty="0" smtClean="0"/>
              <a:t>, </a:t>
            </a:r>
            <a:r>
              <a:rPr lang="hu-HU" b="1" dirty="0" err="1" smtClean="0"/>
              <a:t>a</a:t>
            </a:r>
            <a:r>
              <a:rPr lang="hu-HU" b="1" dirty="0" smtClean="0"/>
              <a:t> Kabbala </a:t>
            </a:r>
            <a:r>
              <a:rPr lang="hu-HU" b="1" dirty="0" err="1" smtClean="0"/>
              <a:t>anagrammatikus</a:t>
            </a:r>
            <a:r>
              <a:rPr lang="hu-HU" b="1" dirty="0" smtClean="0"/>
              <a:t> módszerének segítségével és az 1065 (21) ismeretével egyetemes tudás szerezhető a Kozmoszról és misztériumairól. A Rabbik a 10, 6 és 5 számot valamennyi szám közül a legszentebbeknek tartják./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84091647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50004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Ez adja valamennyi későbbi, szeplőtlen anyától született Isten - fiú alapeszméjét.  </a:t>
            </a:r>
            <a:r>
              <a:rPr lang="hu-HU" b="1" dirty="0" smtClean="0">
                <a:solidFill>
                  <a:schemeClr val="bg1"/>
                </a:solidFill>
              </a:rPr>
              <a:t>Anna - Szűz Mária anyjának neve -, akit a római katolikus egyház most úgy jelenít meg, hogy szeplőtelen módon szülte leányát („Mária bűn nélkül fogantatott”),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kaldeai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Anatól</a:t>
            </a:r>
            <a:r>
              <a:rPr lang="hu-HU" b="1" dirty="0" smtClean="0">
                <a:solidFill>
                  <a:schemeClr val="bg1"/>
                </a:solidFill>
              </a:rPr>
              <a:t>, az Égtől, vagy Asztrális Fénytől, </a:t>
            </a:r>
            <a:r>
              <a:rPr lang="hu-HU" b="1" dirty="0" err="1" smtClean="0">
                <a:solidFill>
                  <a:schemeClr val="bg1"/>
                </a:solidFill>
              </a:rPr>
              <a:t>Anima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Munditól</a:t>
            </a:r>
            <a:r>
              <a:rPr lang="hu-HU" b="1" dirty="0" smtClean="0">
                <a:solidFill>
                  <a:schemeClr val="bg1"/>
                </a:solidFill>
              </a:rPr>
              <a:t> származik.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4493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ÉS EZEK AZ ESSZENCIÁK, A LÁNGOK, AZ ELEMEK, AZ  ÉPÍTŐK, A SZÁMOK </a:t>
            </a:r>
            <a:r>
              <a:rPr lang="hu-HU" b="1" i="1" dirty="0" smtClean="0">
                <a:solidFill>
                  <a:srgbClr val="FFFF00"/>
                </a:solidFill>
              </a:rPr>
              <a:t>(c),</a:t>
            </a:r>
          </a:p>
          <a:p>
            <a:endParaRPr lang="hu-H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Dévák, </a:t>
            </a:r>
            <a:r>
              <a:rPr lang="hu-HU" b="1" dirty="0" err="1" smtClean="0">
                <a:solidFill>
                  <a:schemeClr val="bg1"/>
                </a:solidFill>
              </a:rPr>
              <a:t>Pitrik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Rishik</a:t>
            </a:r>
            <a:r>
              <a:rPr lang="hu-HU" b="1" dirty="0" smtClean="0">
                <a:solidFill>
                  <a:schemeClr val="bg1"/>
                </a:solidFill>
              </a:rPr>
              <a:t>, a </a:t>
            </a:r>
            <a:r>
              <a:rPr lang="hu-HU" b="1" dirty="0" err="1" smtClean="0">
                <a:solidFill>
                  <a:schemeClr val="bg1"/>
                </a:solidFill>
              </a:rPr>
              <a:t>Surak</a:t>
            </a:r>
            <a:r>
              <a:rPr lang="hu-HU" b="1" dirty="0" smtClean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Asurak</a:t>
            </a:r>
            <a:r>
              <a:rPr lang="hu-HU" b="1" dirty="0" smtClean="0">
                <a:solidFill>
                  <a:schemeClr val="bg1"/>
                </a:solidFill>
              </a:rPr>
              <a:t>, a </a:t>
            </a:r>
            <a:r>
              <a:rPr lang="hu-HU" b="1" dirty="0" err="1" smtClean="0">
                <a:solidFill>
                  <a:schemeClr val="bg1"/>
                </a:solidFill>
              </a:rPr>
              <a:t>Daityak</a:t>
            </a:r>
            <a:r>
              <a:rPr lang="hu-HU" b="1" dirty="0" smtClean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Ádityak</a:t>
            </a:r>
            <a:r>
              <a:rPr lang="hu-HU" b="1" dirty="0" smtClean="0">
                <a:solidFill>
                  <a:schemeClr val="bg1"/>
                </a:solidFill>
              </a:rPr>
              <a:t>, a </a:t>
            </a:r>
            <a:r>
              <a:rPr lang="hu-HU" b="1" dirty="0" err="1" smtClean="0">
                <a:solidFill>
                  <a:schemeClr val="bg1"/>
                </a:solidFill>
              </a:rPr>
              <a:t>Dánavak</a:t>
            </a:r>
            <a:r>
              <a:rPr lang="hu-HU" b="1" dirty="0" smtClean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Gandharvak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smtClean="0"/>
              <a:t>stb. valamennyien rendelkeznek rokon értelmű megnevezéssel mind a Titkos Tanításunkban, mind a Kabbalában és a héber angyaltanban is.</a:t>
            </a:r>
          </a:p>
          <a:p>
            <a:r>
              <a:rPr lang="hu-HU" sz="1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Mindazok </a:t>
            </a:r>
            <a:r>
              <a:rPr lang="hu-HU" b="1" dirty="0" smtClean="0">
                <a:solidFill>
                  <a:schemeClr val="bg1"/>
                </a:solidFill>
              </a:rPr>
              <a:t>a Trónok és Uralmak, Erények és Fejedelemségek, Kerubok, Szeráfok és Démonok, az Égi Világ különböző lakói, </a:t>
            </a:r>
            <a:r>
              <a:rPr lang="hu-HU" b="1" dirty="0" smtClean="0"/>
              <a:t>régi ősképek modern másai.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9474067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14290"/>
            <a:ext cx="835824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AZ ARÛPA </a:t>
            </a:r>
            <a:r>
              <a:rPr lang="hu-HU" b="1" dirty="0" smtClean="0"/>
              <a:t>/Forma nélküli/</a:t>
            </a:r>
            <a:r>
              <a:rPr lang="hu-HU" b="1" dirty="0" smtClean="0">
                <a:solidFill>
                  <a:srgbClr val="FFFF00"/>
                </a:solidFill>
              </a:rPr>
              <a:t>, A RÛPA </a:t>
            </a:r>
            <a:r>
              <a:rPr lang="hu-HU" b="1" dirty="0" smtClean="0"/>
              <a:t>/Testekkel rendelkező/</a:t>
            </a:r>
            <a:r>
              <a:rPr lang="hu-HU" b="1" dirty="0" smtClean="0">
                <a:solidFill>
                  <a:srgbClr val="FFFF00"/>
                </a:solidFill>
              </a:rPr>
              <a:t>,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ÉS AZ ERŐ VAGY AZ ISTENI EMBER – A VÉGÖSSZEG. ÉS AZ ISTENI EMBERBŐL ÁRADTAK KI A FORMÁK, A SZIKRÁK, A SZENT ÁLLATOK </a:t>
            </a:r>
            <a:r>
              <a:rPr lang="hu-HU" b="1" i="1" dirty="0" smtClean="0">
                <a:solidFill>
                  <a:srgbClr val="FFFF00"/>
                </a:solidFill>
              </a:rPr>
              <a:t>(d)</a:t>
            </a:r>
            <a:r>
              <a:rPr lang="hu-HU" b="1" dirty="0" smtClean="0">
                <a:solidFill>
                  <a:srgbClr val="FFFF00"/>
                </a:solidFill>
              </a:rPr>
              <a:t> ÉS A SZENT ATYÁK</a:t>
            </a:r>
            <a:r>
              <a:rPr lang="hu-HU" b="1" dirty="0" smtClean="0"/>
              <a:t>/A </a:t>
            </a:r>
            <a:r>
              <a:rPr lang="hu-HU" b="1" dirty="0" err="1" smtClean="0"/>
              <a:t>Pitrik</a:t>
            </a:r>
            <a:r>
              <a:rPr lang="hu-HU" b="1" dirty="0" smtClean="0"/>
              <a:t>/</a:t>
            </a:r>
            <a:r>
              <a:rPr lang="hu-HU" b="1" dirty="0" smtClean="0">
                <a:solidFill>
                  <a:srgbClr val="FFFF00"/>
                </a:solidFill>
              </a:rPr>
              <a:t>HÍRNÖKEI A SZENT NÉGYEN BELÜL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b="1" dirty="0" smtClean="0"/>
              <a:t>/A Négy, a </a:t>
            </a:r>
            <a:r>
              <a:rPr lang="hu-HU" b="1" dirty="0" err="1" smtClean="0"/>
              <a:t>Tetraktis</a:t>
            </a:r>
            <a:r>
              <a:rPr lang="hu-HU" b="1" dirty="0" smtClean="0"/>
              <a:t>, a Szent vagy Tökéletes Négyzet/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Szent Állatok</a:t>
            </a:r>
            <a:r>
              <a:rPr lang="hu-HU" b="1" dirty="0" smtClean="0"/>
              <a:t>at a Bibliában ugyanúgy megtaláljuk, mint a Kabbalában, és </a:t>
            </a:r>
            <a:r>
              <a:rPr lang="hu-HU" b="1" dirty="0" smtClean="0">
                <a:solidFill>
                  <a:schemeClr val="bg1"/>
                </a:solidFill>
              </a:rPr>
              <a:t>megvan a jelentésük az Élet kezdetének történetében.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Sepher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Jetzirah</a:t>
            </a:r>
            <a:r>
              <a:rPr lang="hu-HU" b="1" dirty="0" smtClean="0">
                <a:solidFill>
                  <a:schemeClr val="bg1"/>
                </a:solidFill>
              </a:rPr>
              <a:t> szerint </a:t>
            </a:r>
            <a:r>
              <a:rPr lang="hu-HU" b="1" dirty="0" smtClean="0"/>
              <a:t>azt a megállapítást találjuk, hogy </a:t>
            </a:r>
            <a:r>
              <a:rPr lang="hu-HU" b="1" dirty="0" smtClean="0">
                <a:solidFill>
                  <a:schemeClr val="bg1"/>
                </a:solidFill>
              </a:rPr>
              <a:t>Isten belevéste a Szent Négybe dicsőségének Trónját, az </a:t>
            </a:r>
            <a:r>
              <a:rPr lang="hu-HU" b="1" dirty="0" err="1" smtClean="0">
                <a:solidFill>
                  <a:schemeClr val="bg1"/>
                </a:solidFill>
              </a:rPr>
              <a:t>Auphanimot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(a Kerekeket vagy a Világgömböket),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Seraphimet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Szent Állatokat szolgáló angyalokként, </a:t>
            </a:r>
            <a:r>
              <a:rPr lang="hu-HU" b="1" dirty="0" smtClean="0"/>
              <a:t>és ebből a háromból </a:t>
            </a:r>
          </a:p>
          <a:p>
            <a:r>
              <a:rPr lang="hu-HU" b="1" dirty="0" smtClean="0"/>
              <a:t>(Levegő, Víz és Tűz vagy Éter) alkotta meg a lakóhelyét.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Kabbala következő tartalommal fejti ki a számok jelentését: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Egy: az élő Isten Szelleme.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Hang és Szellem és az Ige, és ez a Szent Szellem.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Kettő: Levegő a Szellemből.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Ezzel tervezett meg és alkotott meg huszonkét alapvető betűt, három anyát </a:t>
            </a:r>
            <a:r>
              <a:rPr lang="hu-HU" b="1" dirty="0" smtClean="0"/>
              <a:t>/A három anya-betű - az </a:t>
            </a:r>
            <a:r>
              <a:rPr lang="hu-HU" b="1" dirty="0" err="1" smtClean="0"/>
              <a:t>Aleph</a:t>
            </a:r>
            <a:r>
              <a:rPr lang="hu-HU" b="1" dirty="0" smtClean="0"/>
              <a:t>, </a:t>
            </a:r>
            <a:r>
              <a:rPr lang="he-IL" dirty="0" smtClean="0"/>
              <a:t>א</a:t>
            </a:r>
            <a:r>
              <a:rPr lang="hu-HU" b="1" dirty="0" smtClean="0"/>
              <a:t>, a </a:t>
            </a:r>
            <a:r>
              <a:rPr lang="hu-HU" b="1" dirty="0" err="1" smtClean="0"/>
              <a:t>Shin</a:t>
            </a:r>
            <a:r>
              <a:rPr lang="hu-HU" b="1" dirty="0" smtClean="0"/>
              <a:t>, </a:t>
            </a:r>
            <a:r>
              <a:rPr lang="he-IL" dirty="0" smtClean="0"/>
              <a:t>ש</a:t>
            </a:r>
            <a:r>
              <a:rPr lang="hu-HU" b="1" dirty="0" smtClean="0"/>
              <a:t> és a </a:t>
            </a:r>
            <a:r>
              <a:rPr lang="hu-HU" b="1" dirty="0" err="1" smtClean="0"/>
              <a:t>Mem</a:t>
            </a:r>
            <a:r>
              <a:rPr lang="hu-HU" b="1" dirty="0" smtClean="0"/>
              <a:t>, </a:t>
            </a:r>
            <a:r>
              <a:rPr lang="he-IL" dirty="0" smtClean="0"/>
              <a:t>מם</a:t>
            </a:r>
            <a:r>
              <a:rPr lang="hu-HU" b="1" dirty="0" smtClean="0"/>
              <a:t> - az Életfa első háromszögének - </a:t>
            </a:r>
            <a:r>
              <a:rPr lang="hu-HU" b="1" dirty="0" err="1" smtClean="0"/>
              <a:t>Kether</a:t>
            </a:r>
            <a:r>
              <a:rPr lang="hu-HU" b="1" dirty="0" smtClean="0"/>
              <a:t>, </a:t>
            </a:r>
            <a:r>
              <a:rPr lang="hu-HU" b="1" dirty="0" err="1" smtClean="0"/>
              <a:t>Chokmah</a:t>
            </a:r>
            <a:r>
              <a:rPr lang="hu-HU" b="1" dirty="0" smtClean="0"/>
              <a:t> és </a:t>
            </a:r>
            <a:r>
              <a:rPr lang="hu-HU" b="1" dirty="0" err="1" smtClean="0"/>
              <a:t>Binah</a:t>
            </a:r>
            <a:r>
              <a:rPr lang="hu-HU" b="1" dirty="0" smtClean="0"/>
              <a:t> - felel meg. / </a:t>
            </a:r>
            <a:r>
              <a:rPr lang="hu-HU" b="1" dirty="0" smtClean="0">
                <a:solidFill>
                  <a:schemeClr val="bg1"/>
                </a:solidFill>
              </a:rPr>
              <a:t>és hét kettős betűt és tizenkét egyszerűt és ezekből egy szellemet.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Három: Víz a Szellemből. </a:t>
            </a:r>
            <a:r>
              <a:rPr lang="hu-HU" b="1" dirty="0" smtClean="0"/>
              <a:t>Ezekkel tervezte meg és alkotta meg a pusztaságot és az ürességet, a sarat és a földet.</a:t>
            </a:r>
            <a:r>
              <a:rPr lang="hu-HU" dirty="0" smtClean="0"/>
              <a:t>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Négy: Tűz a Vízből. Ezzel tervezte meg és alkotta meg a dicsőség trónját és a kerekeket, a </a:t>
            </a:r>
            <a:r>
              <a:rPr lang="hu-HU" b="1" dirty="0" err="1" smtClean="0">
                <a:solidFill>
                  <a:schemeClr val="bg1"/>
                </a:solidFill>
              </a:rPr>
              <a:t>seraphimet</a:t>
            </a:r>
            <a:r>
              <a:rPr lang="hu-HU" b="1" dirty="0" smtClean="0">
                <a:solidFill>
                  <a:schemeClr val="bg1"/>
                </a:solidFill>
              </a:rPr>
              <a:t> és a szent állatokat szolgáló angyalokként,</a:t>
            </a:r>
            <a:r>
              <a:rPr lang="hu-HU" b="1" dirty="0" smtClean="0"/>
              <a:t> és a háromból létrehozta lakóhelyét, mert ahogyan mondják.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427256864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Kabbalában és Indiában az istenséget a Világegyetemnek tekintették, és eredetileg nem volt az a Kozmoszon kívül álló Isten. 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világ a három </a:t>
            </a:r>
            <a:r>
              <a:rPr lang="hu-HU" b="1" dirty="0" err="1" smtClean="0">
                <a:solidFill>
                  <a:schemeClr val="bg1"/>
                </a:solidFill>
              </a:rPr>
              <a:t>Seraphimon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Sepher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Saphar</a:t>
            </a:r>
            <a:r>
              <a:rPr lang="hu-HU" b="1" dirty="0" smtClean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Sipur</a:t>
            </a:r>
            <a:r>
              <a:rPr lang="hu-HU" b="1" dirty="0" smtClean="0">
                <a:solidFill>
                  <a:schemeClr val="bg1"/>
                </a:solidFill>
              </a:rPr>
              <a:t> - keresztül, vagyis a Szám, Számok és Megszámlálton keresztül készült. </a:t>
            </a:r>
          </a:p>
          <a:p>
            <a:r>
              <a:rPr lang="hu-HU" b="1" dirty="0" smtClean="0"/>
              <a:t>A csillagászati kulcs szerint ezek a Szent Állatok az állatöv jegyei.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5768362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84296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4. EZ VOLT A HANG SEREGE, A HÉT ISTENI ANYJA. A HÉT SZIKRÁI ALÁRENDELTEK ÉS SZOLGÁI A HÉT KÖZÜL AZ ELSŐNEK, A MÁSODIKNAK, A HARMADIKNAK, A NEGYEDIKNEK, AZ ÖTÖDIKNEK, A HATODIKNAK ÉS A HETEDIKNEK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 EZEKET HÍVJÁK KÖRÖKNEK, HÁROMSZÖGEKNEK, KOCKÁKNAK, VONALAKNAK ÉS ALAKÍTÓKNAK, MERT ÍGY ÁLL AZ ÖRÖK NIDÂNA – AZ OI-HA-HOU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hu-HU" b="1" baseline="30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sz="1200" b="1" baseline="30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EZ VOLT A HANG SEREGE, A HÉT ISTENI ANYJA. A HÉT SZIKRÁI ALÁRENDELTEK ÉS SZOLGÁI A HÉT KÖZÜL AZ ELSŐNEK, A MÁSODIKNAK, A HARMADIKNAK,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NEGYEDIKNEK, AZ ÖTÖDIKNEK, A HATODIKNAK ÉS A HETEDIKNEK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endParaRPr lang="hu-HU" sz="12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Sloka</a:t>
            </a:r>
            <a:r>
              <a:rPr lang="hu-HU" b="1" dirty="0" smtClean="0">
                <a:solidFill>
                  <a:schemeClr val="bg1"/>
                </a:solidFill>
              </a:rPr>
              <a:t> ismét bemutatja a </a:t>
            </a:r>
            <a:r>
              <a:rPr lang="hu-HU" b="1" dirty="0" err="1" smtClean="0">
                <a:solidFill>
                  <a:schemeClr val="bg1"/>
                </a:solidFill>
              </a:rPr>
              <a:t>Dhyán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Chohanok</a:t>
            </a:r>
            <a:r>
              <a:rPr lang="hu-HU" b="1" dirty="0" smtClean="0">
                <a:solidFill>
                  <a:schemeClr val="bg1"/>
                </a:solidFill>
              </a:rPr>
              <a:t> hierarchiáit. </a:t>
            </a:r>
            <a:r>
              <a:rPr lang="hu-HU" b="1" dirty="0" smtClean="0"/>
              <a:t>Indiában </a:t>
            </a:r>
            <a:r>
              <a:rPr lang="hu-HU" b="1" dirty="0" err="1" smtClean="0"/>
              <a:t>déváknak</a:t>
            </a:r>
            <a:r>
              <a:rPr lang="hu-HU" b="1" dirty="0" smtClean="0"/>
              <a:t> (isteneknek) vagy a természet tudatos erőinek nevezik őket. </a:t>
            </a:r>
            <a:r>
              <a:rPr lang="hu-HU" b="1" dirty="0" smtClean="0">
                <a:solidFill>
                  <a:schemeClr val="bg1"/>
                </a:solidFill>
              </a:rPr>
              <a:t>Ennek a hierarchiának felelnek meg a jelenlegi típusok, amelyekre az emberiség felosztható, mert az emberiség, mint egész, valójában ennek anyagi formát öltött, bár eddig még tökéletlen kifejeződése.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 Hang Serege olyan kifejezés, ami szorosan kapcsolódik a hang és a beszéd misztériumához, az Ok, az Isteni Gondolat hatásaként és következményeként. </a:t>
            </a:r>
          </a:p>
          <a:p>
            <a:pPr>
              <a:buFont typeface="Arial" pitchFamily="34" charset="0"/>
              <a:buChar char="•"/>
            </a:pPr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Egy név kimondása meghatározza a lényt, és azt a Szó (Ige) kibocsátásával egy vagy több okkult erő hatása alá helyezi. </a:t>
            </a:r>
            <a:r>
              <a:rPr lang="hu-HU" b="1" dirty="0" smtClean="0"/>
              <a:t>Számunkra a dolgok azok, amivé őket az általunk kimondott Szó teszi. </a:t>
            </a:r>
            <a:r>
              <a:rPr lang="hu-HU" b="1" dirty="0" smtClean="0">
                <a:solidFill>
                  <a:schemeClr val="bg1"/>
                </a:solidFill>
              </a:rPr>
              <a:t>Minden ember Szava (Igéje) vagy beszéde, anélkül hogy ennek tudatában lenne, áldás vagy átok, ezért gyakran végzetes ránk nézve, hogy a gondolat tulajdonságait és jellemzőit jelenleg nem ismerjük, ahogyan az anyag tulajdonságait és jellemzőit sem.</a:t>
            </a:r>
          </a:p>
        </p:txBody>
      </p:sp>
    </p:spTree>
    <p:extLst>
      <p:ext uri="{BB962C8B-B14F-4D97-AF65-F5344CB8AC3E}">
        <p14:creationId xmlns="" xmlns:p14="http://schemas.microsoft.com/office/powerpoint/2010/main" val="180879945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85728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Minden abc - </a:t>
            </a:r>
            <a:r>
              <a:rPr lang="hu-HU" b="1" dirty="0" err="1" smtClean="0">
                <a:solidFill>
                  <a:schemeClr val="bg1"/>
                </a:solidFill>
              </a:rPr>
              <a:t>ben</a:t>
            </a:r>
            <a:r>
              <a:rPr lang="hu-HU" b="1" dirty="0" smtClean="0">
                <a:solidFill>
                  <a:schemeClr val="bg1"/>
                </a:solidFill>
              </a:rPr>
              <a:t> minden betűnek megvan a maga okkult jelentése, és alapvető értelme. Minden betű egy ok és egy előzetes ok következménye, és kombinációjuk gyakran a legnagyobb mágikus hatást hozza létre. Különösen a magánhangzók tartalmazzák a legokkultabb és leghatalmasabb erőket.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mantrák, amelyeket a </a:t>
            </a:r>
            <a:r>
              <a:rPr lang="hu-HU" b="1" dirty="0" err="1" smtClean="0"/>
              <a:t>brahminok</a:t>
            </a:r>
            <a:r>
              <a:rPr lang="hu-HU" b="1" dirty="0" smtClean="0"/>
              <a:t> énekelnek inkább mágikusak, mint vallásos könyörgések.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Hang Serege a Logosz Seregének, </a:t>
            </a:r>
            <a:r>
              <a:rPr lang="hu-HU" b="1" dirty="0" smtClean="0"/>
              <a:t>vagyis a </a:t>
            </a:r>
            <a:r>
              <a:rPr lang="hu-HU" b="1" dirty="0" err="1" smtClean="0"/>
              <a:t>Sepher</a:t>
            </a:r>
            <a:r>
              <a:rPr lang="hu-HU" b="1" dirty="0" smtClean="0"/>
              <a:t> </a:t>
            </a:r>
            <a:r>
              <a:rPr lang="hu-HU" b="1" dirty="0" err="1" smtClean="0"/>
              <a:t>Jetzirah</a:t>
            </a:r>
            <a:r>
              <a:rPr lang="hu-HU" b="1" dirty="0" smtClean="0"/>
              <a:t> Igéjének </a:t>
            </a:r>
            <a:r>
              <a:rPr lang="hu-HU" b="1" dirty="0" smtClean="0">
                <a:solidFill>
                  <a:schemeClr val="bg1"/>
                </a:solidFill>
              </a:rPr>
              <a:t>az őstípusa, aminek a Titkos Tanításbeli neve az Egy Szám, amely a Nem - Számtól ered,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Egy Örök Princípium.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teogónia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számok számával és a megszámlálttal kezdődik, az utóbbi a Hangtól, </a:t>
            </a:r>
          </a:p>
          <a:p>
            <a:r>
              <a:rPr lang="hu-HU" b="1" dirty="0" smtClean="0"/>
              <a:t>a nőnemű </a:t>
            </a:r>
            <a:r>
              <a:rPr lang="hu-HU" b="1" dirty="0" err="1" smtClean="0"/>
              <a:t>Váchtól</a:t>
            </a:r>
            <a:r>
              <a:rPr lang="hu-HU" b="1" dirty="0" smtClean="0"/>
              <a:t>, a „százalakú” </a:t>
            </a:r>
            <a:r>
              <a:rPr lang="hu-HU" b="1" dirty="0" err="1" smtClean="0"/>
              <a:t>Shatarúpától</a:t>
            </a:r>
            <a:r>
              <a:rPr lang="hu-HU" b="1" dirty="0" smtClean="0"/>
              <a:t> vagy a Természettől indul ki. </a:t>
            </a:r>
          </a:p>
          <a:p>
            <a:r>
              <a:rPr lang="hu-HU" b="1" dirty="0" smtClean="0"/>
              <a:t>Ez </a:t>
            </a:r>
            <a:r>
              <a:rPr lang="hu-HU" b="1" dirty="0" smtClean="0">
                <a:solidFill>
                  <a:schemeClr val="bg1"/>
                </a:solidFill>
              </a:rPr>
              <a:t>az a szám, a 10, vagy teremtő természet, az Anya (az okkult nulla vagy „0”, amely az „1” egységgel, vagyis az Élet Szellemével való egyesülésében állandóan nemz és szaporodik), amiből az egész Világegyetem kiindult.</a:t>
            </a:r>
          </a:p>
          <a:p>
            <a:endParaRPr lang="hu-HU" sz="1200" b="1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2304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Teozófiai anyagok\Fehér Testvériség előadás\Előadás sorbarendezett képei\4.-Az ember felépíté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917"/>
          <a:stretch/>
        </p:blipFill>
        <p:spPr bwMode="auto">
          <a:xfrm>
            <a:off x="-18926" y="260648"/>
            <a:ext cx="9162926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382730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64399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Hallgatnunk kell, ha olyan titkos és láthatatlan dolgokat ismerünk, amelyek csak a spirituális elme (a hatodik érzék) számára érzékelhetők, és amiket a kimondott beszéd nem fejezhet ki.</a:t>
            </a:r>
          </a:p>
          <a:p>
            <a:r>
              <a:rPr lang="hu-HU" sz="1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Anugítá</a:t>
            </a:r>
            <a:r>
              <a:rPr lang="hu-HU" b="1" dirty="0" smtClean="0">
                <a:solidFill>
                  <a:schemeClr val="bg1"/>
                </a:solidFill>
              </a:rPr>
              <a:t> e fejezete megmagyarázza a </a:t>
            </a:r>
            <a:r>
              <a:rPr lang="hu-HU" b="1" dirty="0" err="1" smtClean="0">
                <a:solidFill>
                  <a:schemeClr val="bg1"/>
                </a:solidFill>
              </a:rPr>
              <a:t>Pránáyámat</a:t>
            </a:r>
            <a:r>
              <a:rPr lang="hu-HU" b="1" dirty="0" smtClean="0">
                <a:solidFill>
                  <a:schemeClr val="bg1"/>
                </a:solidFill>
              </a:rPr>
              <a:t>, vagyis azt, hogy a jóga gyakorlatokban hogyan szabályozzák a légzést.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a módszer az alacsonyabb jógához tartozik, hacsak előbb a két magasabb érzéket meg nem szereztük, vagy legalább is teljesen meg nem értettük.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(Hét érzék van, amint ezt be Az úgynevezett hathat az </a:t>
            </a:r>
            <a:r>
              <a:rPr lang="hu-HU" b="1" dirty="0" err="1" smtClean="0"/>
              <a:t>arhatok</a:t>
            </a:r>
            <a:r>
              <a:rPr lang="hu-HU" b="1" dirty="0" smtClean="0"/>
              <a:t> a múltban is, most is helytelenítik. </a:t>
            </a:r>
            <a:r>
              <a:rPr lang="hu-HU" b="1" dirty="0" err="1" smtClean="0"/>
              <a:t>Kogjuk</a:t>
            </a:r>
            <a:r>
              <a:rPr lang="hu-HU" b="1" dirty="0" smtClean="0"/>
              <a:t> mutatni.) áros az egészségre, és önmagában soha sem fejlődhet rádzsa jógává.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emberben és a természetben hét érzék létezik, ahogyan a tudati állapotok száma is hét/„Az orr és a szem, a nyelv és a bőr és az ötödik, a fül (vagyis a szaglás, látás, ízlelés, tapintás és hallás), az elme és a megértés a hét áldozó pap külön-külön elhelyezve”, amelyek „egészen kicsi területen lakoznak, mégsem érzékelik egymást” az érzékek e síkján, egyik sem érzékeli a másikat, kivéve az értelem.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spirituális elme, a személytelen </a:t>
            </a:r>
            <a:r>
              <a:rPr lang="hu-HU" b="1" dirty="0" err="1" smtClean="0"/>
              <a:t>Manasz</a:t>
            </a:r>
            <a:r>
              <a:rPr lang="hu-HU" b="1" dirty="0" smtClean="0"/>
              <a:t> felsőbb része vagy aspektusa nem vesz tudomást a fizikai emberben levő érzékekről.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93105361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5716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Lélegzet, a Hang, az Én vagy a Szél (</a:t>
            </a:r>
            <a:r>
              <a:rPr lang="hu-HU" b="1" dirty="0" err="1" smtClean="0"/>
              <a:t>pneuma</a:t>
            </a:r>
            <a:r>
              <a:rPr lang="hu-HU" b="1" dirty="0" smtClean="0"/>
              <a:t>?)</a:t>
            </a:r>
            <a:r>
              <a:rPr lang="hu-HU" b="1" i="1" dirty="0" smtClean="0"/>
              <a:t> </a:t>
            </a:r>
            <a:r>
              <a:rPr lang="hu-HU" b="1" dirty="0" smtClean="0"/>
              <a:t>a hét érzék szintézise, lényegi </a:t>
            </a:r>
            <a:r>
              <a:rPr lang="hu-HU" b="1" i="1" dirty="0" smtClean="0"/>
              <a:t> értelemben</a:t>
            </a:r>
            <a:r>
              <a:rPr lang="hu-HU" b="1" dirty="0" smtClean="0"/>
              <a:t> mindannyian kisebb istenségek, ezoterikusan pedig a</a:t>
            </a:r>
            <a:r>
              <a:rPr lang="hu-HU" b="1" i="1" dirty="0" smtClean="0"/>
              <a:t> Hetesség </a:t>
            </a:r>
            <a:r>
              <a:rPr lang="hu-HU" b="1" dirty="0" smtClean="0"/>
              <a:t>és a</a:t>
            </a:r>
            <a:r>
              <a:rPr lang="hu-HU" b="1" i="1" dirty="0" smtClean="0"/>
              <a:t> </a:t>
            </a:r>
            <a:r>
              <a:rPr lang="hu-HU" b="1" dirty="0" smtClean="0"/>
              <a:t>„Hang Serege”.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2061394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142852"/>
            <a:ext cx="85011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EZEKET </a:t>
            </a:r>
            <a:r>
              <a:rPr lang="hu-HU" b="1" dirty="0" smtClean="0"/>
              <a:t>/A szikrákat./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hu-HU" b="1" dirty="0" smtClean="0">
                <a:solidFill>
                  <a:srgbClr val="FFFF00"/>
                </a:solidFill>
              </a:rPr>
              <a:t>HÍVJÁK KÖRÖKNEK, HÁROMSZÖGEKNEK, KOCKÁKNAK, VONALAKNAK ÉS ALAKÍTÓKNAK, MERT ÍGY ÁLL AZ ÖRÖK NIDÂNA – AZ OI-HA-HOU </a:t>
            </a:r>
            <a:r>
              <a:rPr lang="hu-HU" b="1" i="1" dirty="0" smtClean="0">
                <a:solidFill>
                  <a:srgbClr val="FFFF00"/>
                </a:solidFill>
              </a:rPr>
              <a:t>(b)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endParaRPr lang="hu-HU" sz="12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/Az </a:t>
            </a:r>
            <a:r>
              <a:rPr lang="hu-HU" b="1" dirty="0" err="1" smtClean="0"/>
              <a:t>Oeaohoo</a:t>
            </a:r>
            <a:r>
              <a:rPr lang="hu-HU" b="1" dirty="0" smtClean="0"/>
              <a:t> permutációja. </a:t>
            </a:r>
            <a:r>
              <a:rPr lang="hu-HU" b="1" dirty="0" smtClean="0">
                <a:solidFill>
                  <a:schemeClr val="bg1"/>
                </a:solidFill>
              </a:rPr>
              <a:t>A szó betű szerinti jelentése körben mozgó szél, forgószél.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kifejezés a szüntelen és örök Kozmikus Mozgást jelenti, az Erőt, amely azt mozgatja. </a:t>
            </a:r>
            <a:r>
              <a:rPr lang="hu-HU" b="1" dirty="0" smtClean="0"/>
              <a:t>Az Erőt hallgatólagosan az Istenségként fogadták el, de soha nem nevezték meg. Ez az örökkévaló </a:t>
            </a:r>
            <a:r>
              <a:rPr lang="hu-HU" b="1" dirty="0" err="1" smtClean="0"/>
              <a:t>Kárana</a:t>
            </a:r>
            <a:r>
              <a:rPr lang="hu-HU" b="1" dirty="0" smtClean="0"/>
              <a:t>, az örökké működő Ok./</a:t>
            </a:r>
          </a:p>
          <a:p>
            <a:endParaRPr lang="hu-HU" sz="1200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 kozmikus anyag szétszóródik és az Elemekké alakul, csoportosulva a misztikus négybe az ötödik elemen - az éteren, </a:t>
            </a:r>
            <a:r>
              <a:rPr lang="hu-HU" b="1" dirty="0" err="1" smtClean="0">
                <a:solidFill>
                  <a:schemeClr val="bg1"/>
                </a:solidFill>
              </a:rPr>
              <a:t>Ákásha</a:t>
            </a:r>
            <a:r>
              <a:rPr lang="hu-HU" b="1" dirty="0" smtClean="0">
                <a:solidFill>
                  <a:schemeClr val="bg1"/>
                </a:solidFill>
              </a:rPr>
              <a:t>, az </a:t>
            </a:r>
            <a:r>
              <a:rPr lang="hu-HU" b="1" dirty="0" err="1" smtClean="0">
                <a:solidFill>
                  <a:schemeClr val="bg1"/>
                </a:solidFill>
              </a:rPr>
              <a:t>Anima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Mundi</a:t>
            </a:r>
            <a:r>
              <a:rPr lang="hu-HU" b="1" dirty="0" smtClean="0">
                <a:solidFill>
                  <a:schemeClr val="bg1"/>
                </a:solidFill>
              </a:rPr>
              <a:t> vagy a Kozmosz Anyja burkolatán belül.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Pontok, vonalak, háromszögek, kockák, körök és végül gömbök - miért? </a:t>
            </a:r>
          </a:p>
          <a:p>
            <a:r>
              <a:rPr lang="hu-HU" b="1" dirty="0" smtClean="0"/>
              <a:t>Azért, mert </a:t>
            </a:r>
            <a:r>
              <a:rPr lang="hu-HU" b="1" dirty="0" smtClean="0">
                <a:solidFill>
                  <a:schemeClr val="bg1"/>
                </a:solidFill>
              </a:rPr>
              <a:t>a természet minden megnyilvánulásában </a:t>
            </a:r>
            <a:r>
              <a:rPr lang="hu-HU" b="1" dirty="0" err="1" smtClean="0">
                <a:solidFill>
                  <a:schemeClr val="bg1"/>
                </a:solidFill>
              </a:rPr>
              <a:t>geometrizál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ősanyagban és a jelenségvilág megnyilvánult anyagában is a természet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geometriai formákat , később pedig összetett elemeket is összhangba hozza egymással.</a:t>
            </a:r>
          </a:p>
          <a:p>
            <a:r>
              <a:rPr lang="hu-HU" b="1" dirty="0" smtClean="0"/>
              <a:t>Itt nincs helye a véletlennek.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okkultizmusban egy alapvető törvény, hogy a természetben nincs nyugalom, vagy a mozgás megszűnése.  /</a:t>
            </a:r>
            <a:r>
              <a:rPr lang="hu-HU" b="1" dirty="0">
                <a:solidFill>
                  <a:schemeClr val="bg1"/>
                </a:solidFill>
              </a:rPr>
              <a:t>E törvény ismerete engedi meg az </a:t>
            </a:r>
            <a:r>
              <a:rPr lang="hu-HU" b="1" dirty="0" err="1">
                <a:solidFill>
                  <a:schemeClr val="bg1"/>
                </a:solidFill>
              </a:rPr>
              <a:t>arhatnak</a:t>
            </a:r>
            <a:r>
              <a:rPr lang="hu-HU" b="1" dirty="0">
                <a:solidFill>
                  <a:schemeClr val="bg1"/>
                </a:solidFill>
              </a:rPr>
              <a:t>, és segíti őt abban, hogy </a:t>
            </a:r>
            <a:r>
              <a:rPr lang="hu-HU" b="1" dirty="0" err="1" smtClean="0">
                <a:solidFill>
                  <a:schemeClr val="bg1"/>
                </a:solidFill>
              </a:rPr>
              <a:t>Siddhijeit</a:t>
            </a:r>
            <a:r>
              <a:rPr lang="hu-HU" b="1" dirty="0">
                <a:solidFill>
                  <a:schemeClr val="bg1"/>
                </a:solidFill>
              </a:rPr>
              <a:t>, vagyis különféle jelenségeket vigyen véghez, például szétbontsa az anyagot, tárgyakat vigyen át egyik helyről a másikra, stb</a:t>
            </a:r>
            <a:r>
              <a:rPr lang="hu-HU" b="1" dirty="0" smtClean="0">
                <a:solidFill>
                  <a:schemeClr val="bg1"/>
                </a:solidFill>
              </a:rPr>
              <a:t>./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 smtClean="0"/>
              <a:t>Ami nyugalomnak látszik, csupán az egyik forma egy másikba való átváltozása, </a:t>
            </a:r>
          </a:p>
          <a:p>
            <a:r>
              <a:rPr lang="hu-HU" b="1" dirty="0" smtClean="0"/>
              <a:t>a  szubsztancia megváltozása együtt jár a forma megváltozásával.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314786036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Anya az Élet tüzes Hala. Szétszórja ikráit, és a Lélegzet (Mozgás) ezeket felmelegíti </a:t>
            </a:r>
            <a:r>
              <a:rPr lang="hu-HU" b="1" dirty="0" smtClean="0">
                <a:solidFill>
                  <a:schemeClr val="bg1"/>
                </a:solidFill>
              </a:rPr>
              <a:t>és</a:t>
            </a:r>
          </a:p>
          <a:p>
            <a:pPr marL="342900" indent="-342900"/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életre kelti. A magok (ikrák) hamarosan vonzzák egymást, és kialakítják a pelyheket </a:t>
            </a:r>
            <a:r>
              <a:rPr lang="hu-HU" b="1" dirty="0" smtClean="0">
                <a:solidFill>
                  <a:schemeClr val="bg1"/>
                </a:solidFill>
              </a:rPr>
              <a:t>az</a:t>
            </a:r>
          </a:p>
          <a:p>
            <a:pPr marL="342900" indent="-342900"/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Óceánban (a Tér Óceánjában). A nagyobb csomók egyesülnek, és újabb ikrát </a:t>
            </a:r>
            <a:r>
              <a:rPr lang="hu-HU" b="1" dirty="0" smtClean="0">
                <a:solidFill>
                  <a:schemeClr val="bg1"/>
                </a:solidFill>
              </a:rPr>
              <a:t>fogadnak</a:t>
            </a:r>
          </a:p>
          <a:p>
            <a:pPr marL="342900" indent="-342900"/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be </a:t>
            </a:r>
            <a:r>
              <a:rPr lang="hu-HU" b="1" dirty="0" smtClean="0">
                <a:solidFill>
                  <a:schemeClr val="bg1"/>
                </a:solidFill>
              </a:rPr>
              <a:t>- </a:t>
            </a:r>
            <a:r>
              <a:rPr lang="hu-HU" b="1" dirty="0"/>
              <a:t>tüzes pontokat, háromszögeket és kockákat. Ezek megérnek, és </a:t>
            </a:r>
            <a:r>
              <a:rPr lang="hu-HU" b="1" dirty="0" smtClean="0"/>
              <a:t>a</a:t>
            </a:r>
          </a:p>
          <a:p>
            <a:pPr marL="342900" indent="-342900"/>
            <a:r>
              <a:rPr lang="hu-HU" b="1" dirty="0" smtClean="0"/>
              <a:t> </a:t>
            </a:r>
            <a:r>
              <a:rPr lang="hu-HU" b="1" dirty="0"/>
              <a:t>meghatározott időben néhány csomó elválik, és gömbszerű alakot ölt. </a:t>
            </a:r>
            <a:endParaRPr lang="hu-HU" b="1" dirty="0" smtClean="0"/>
          </a:p>
          <a:p>
            <a:pPr marL="342900" indent="-342900"/>
            <a:r>
              <a:rPr lang="hu-HU" b="1" dirty="0" smtClean="0"/>
              <a:t>Ezt </a:t>
            </a:r>
            <a:r>
              <a:rPr lang="hu-HU" b="1" dirty="0"/>
              <a:t>a folyamatot csak akkor hajtják végre, amikor a többi nem avatkozik közbe. </a:t>
            </a:r>
            <a:endParaRPr lang="hu-HU" b="1" dirty="0" smtClean="0"/>
          </a:p>
          <a:p>
            <a:pPr marL="342900" indent="-342900"/>
            <a:r>
              <a:rPr lang="hu-HU" b="1" dirty="0" smtClean="0"/>
              <a:t>Ezután </a:t>
            </a:r>
            <a:r>
              <a:rPr lang="hu-HU" b="1" dirty="0"/>
              <a:t>a * * * számú törvény kezd működni. A Mozgás (a Lélegzet) a Forgószéllé válik</a:t>
            </a:r>
            <a:r>
              <a:rPr lang="hu-HU" b="1" dirty="0" smtClean="0"/>
              <a:t>,</a:t>
            </a:r>
          </a:p>
          <a:p>
            <a:pPr marL="342900" indent="-342900"/>
            <a:r>
              <a:rPr lang="hu-HU" b="1" dirty="0" smtClean="0"/>
              <a:t> </a:t>
            </a:r>
            <a:r>
              <a:rPr lang="hu-HU" b="1" dirty="0"/>
              <a:t>és forgatni kezdi őket</a:t>
            </a:r>
            <a:r>
              <a:rPr lang="hu-HU" b="1" dirty="0" smtClean="0"/>
              <a:t>.</a:t>
            </a:r>
          </a:p>
          <a:p>
            <a:pPr marL="285750" indent="-285750"/>
            <a:r>
              <a:rPr lang="hu-HU" b="1" dirty="0" smtClean="0"/>
              <a:t>/Az </a:t>
            </a:r>
            <a:r>
              <a:rPr lang="hu-HU" b="1" dirty="0"/>
              <a:t>anyag lehűlésének és összehúzódásának folyamata hogyan hoz létre </a:t>
            </a:r>
            <a:r>
              <a:rPr lang="hu-HU" b="1" dirty="0" smtClean="0"/>
              <a:t>forgó</a:t>
            </a:r>
          </a:p>
          <a:p>
            <a:pPr marL="285750" indent="-285750"/>
            <a:r>
              <a:rPr lang="hu-HU" b="1" dirty="0" smtClean="0"/>
              <a:t>mozgást</a:t>
            </a:r>
            <a:r>
              <a:rPr lang="hu-HU" b="1" dirty="0"/>
              <a:t>?” </a:t>
            </a:r>
            <a:r>
              <a:rPr lang="hu-HU" b="1" dirty="0" smtClean="0"/>
              <a:t> A </a:t>
            </a:r>
            <a:r>
              <a:rPr lang="hu-HU" b="1" dirty="0"/>
              <a:t>mozgás örökkévaló a </a:t>
            </a:r>
            <a:r>
              <a:rPr lang="hu-HU" b="1" dirty="0" smtClean="0"/>
              <a:t>meg - nem - nyilvánultban</a:t>
            </a:r>
            <a:r>
              <a:rPr lang="hu-HU" b="1" dirty="0"/>
              <a:t>, és periodikus </a:t>
            </a:r>
            <a:r>
              <a:rPr lang="hu-HU" b="1" dirty="0" smtClean="0"/>
              <a:t>a</a:t>
            </a:r>
          </a:p>
          <a:p>
            <a:pPr marL="285750" indent="-285750"/>
            <a:r>
              <a:rPr lang="hu-HU" b="1" dirty="0" smtClean="0"/>
              <a:t> megnyilvánultban </a:t>
            </a:r>
            <a:r>
              <a:rPr lang="hu-HU" b="1" dirty="0"/>
              <a:t>– mondja egy okkult tanítás. </a:t>
            </a:r>
            <a:r>
              <a:rPr lang="hu-HU" b="1" dirty="0" smtClean="0"/>
              <a:t>Amikor </a:t>
            </a:r>
            <a:r>
              <a:rPr lang="hu-HU" b="1" dirty="0"/>
              <a:t>a hő, amit a Láng </a:t>
            </a:r>
            <a:r>
              <a:rPr lang="hu-HU" b="1" dirty="0" smtClean="0"/>
              <a:t>ősanyagba</a:t>
            </a:r>
          </a:p>
          <a:p>
            <a:pPr marL="285750" indent="-285750"/>
            <a:r>
              <a:rPr lang="hu-HU" b="1" dirty="0" smtClean="0"/>
              <a:t> </a:t>
            </a:r>
            <a:r>
              <a:rPr lang="hu-HU" b="1" dirty="0"/>
              <a:t>történő leszállása okoz, mozgásra készteti részecskéit, akkor ez a mozgás a forgószéllé </a:t>
            </a:r>
            <a:endParaRPr lang="hu-HU" b="1" dirty="0" smtClean="0"/>
          </a:p>
          <a:p>
            <a:pPr marL="285750" indent="-285750"/>
            <a:r>
              <a:rPr lang="hu-HU" b="1" dirty="0" smtClean="0"/>
              <a:t>válik. </a:t>
            </a:r>
            <a:r>
              <a:rPr lang="hu-HU" b="1" dirty="0"/>
              <a:t>Egy csepp folyadék gömbszerű formát vesz fel annak következtében, </a:t>
            </a:r>
            <a:endParaRPr lang="hu-HU" b="1" dirty="0" smtClean="0"/>
          </a:p>
          <a:p>
            <a:pPr marL="285750" indent="-285750"/>
            <a:r>
              <a:rPr lang="hu-HU" b="1" dirty="0" smtClean="0"/>
              <a:t>hogy </a:t>
            </a:r>
            <a:r>
              <a:rPr lang="hu-HU" b="1" dirty="0"/>
              <a:t>atomjai önmaguk körül forognak végső, felbonthatatlan, </a:t>
            </a:r>
            <a:r>
              <a:rPr lang="hu-HU" b="1" dirty="0" err="1" smtClean="0"/>
              <a:t>noumenoni</a:t>
            </a:r>
            <a:endParaRPr lang="hu-HU" b="1" dirty="0" smtClean="0"/>
          </a:p>
          <a:p>
            <a:pPr marL="285750" indent="-285750"/>
            <a:r>
              <a:rPr lang="hu-HU" b="1" dirty="0" smtClean="0"/>
              <a:t> lényegükben./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 </a:t>
            </a:r>
            <a:r>
              <a:rPr lang="hu-HU" b="1" dirty="0">
                <a:solidFill>
                  <a:schemeClr val="bg1"/>
                </a:solidFill>
              </a:rPr>
              <a:t>törvény ismerete engedi meg az </a:t>
            </a:r>
            <a:r>
              <a:rPr lang="hu-HU" b="1" dirty="0" err="1">
                <a:solidFill>
                  <a:schemeClr val="bg1"/>
                </a:solidFill>
              </a:rPr>
              <a:t>arhatnak</a:t>
            </a:r>
            <a:r>
              <a:rPr lang="hu-HU" b="1" dirty="0">
                <a:solidFill>
                  <a:schemeClr val="bg1"/>
                </a:solidFill>
              </a:rPr>
              <a:t>, és segíti őt abban, hogy </a:t>
            </a:r>
            <a:r>
              <a:rPr lang="hu-HU" b="1" dirty="0" err="1" smtClean="0">
                <a:solidFill>
                  <a:schemeClr val="bg1"/>
                </a:solidFill>
              </a:rPr>
              <a:t>Siddhigot</a:t>
            </a:r>
            <a:r>
              <a:rPr lang="hu-HU" b="1" dirty="0">
                <a:solidFill>
                  <a:schemeClr val="bg1"/>
                </a:solidFill>
              </a:rPr>
              <a:t>, tárgyakat vigyen át egyik helyről a másikra, stb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3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673" y="40466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5. AZ OI-HA-HOU, AMELY A SÖTÉTSÉG, A HATÁRTALAN VAGY A NEM-SZÁM, ÂDI-NIDÂNA  SVÂBHÂVAT, 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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I.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AZ ÂDI-SANAT, A SZÁM, MERT Ő EGY </a:t>
            </a:r>
            <a:r>
              <a:rPr lang="hu-HU" b="1" i="1" dirty="0">
                <a:solidFill>
                  <a:schemeClr val="accent6">
                    <a:lumMod val="50000"/>
                  </a:schemeClr>
                </a:solidFill>
              </a:rPr>
              <a:t>(a).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II. AZ IGE HANGJA, SVÂBHÂVAT, A SZÁMOK, MERT Ő EGY ÉS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KILENC.</a:t>
            </a: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III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. A „FORMA NÉLKÜLI NÉGYZET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”. 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ÉS EZ A HÁROM 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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BE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ZÁRVA, A SZENT NÉGY, ÉS A TÍZ AZ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ARÛP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VILÁGEGYETEM </a:t>
            </a:r>
            <a:r>
              <a:rPr lang="hu-HU" b="1" i="1" dirty="0">
                <a:solidFill>
                  <a:schemeClr val="accent6">
                    <a:lumMod val="50000"/>
                  </a:schemeClr>
                </a:solidFill>
              </a:rPr>
              <a:t>(b)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. AZUTÁN JÖNNEK A FIAK, A HÉT HARCOS, AZ EGY, A KIHAGYOTT NYOLCADIK ÉS LEHELETE, AMELY A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FÉNYHOZÓJA </a:t>
            </a:r>
            <a:r>
              <a:rPr lang="hu-HU" b="1" i="1" dirty="0">
                <a:solidFill>
                  <a:schemeClr val="accent6">
                    <a:lumMod val="50000"/>
                  </a:schemeClr>
                </a:solidFill>
              </a:rPr>
              <a:t>(c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5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8763" y="260648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AZ OI-HA-HOU, AMELY A SÖTÉTSÉG, A HATÁRTALAN VAGY A NEM-SZÁM, ÂDI-NIDÂNA  SVÂBHÂVAT, A </a:t>
            </a:r>
            <a:r>
              <a:rPr lang="hu-HU" b="1" dirty="0" smtClean="0">
                <a:solidFill>
                  <a:srgbClr val="FFFF00"/>
                </a:solidFill>
                <a:sym typeface="Wingdings"/>
              </a:rPr>
              <a:t> </a:t>
            </a:r>
            <a:r>
              <a:rPr lang="hu-HU" b="1" dirty="0" smtClean="0">
                <a:sym typeface="Wingdings"/>
              </a:rPr>
              <a:t>/</a:t>
            </a:r>
            <a:r>
              <a:rPr lang="hu-HU" b="1" dirty="0"/>
              <a:t>Az </a:t>
            </a:r>
            <a:r>
              <a:rPr lang="hu-HU" b="1" i="1" dirty="0"/>
              <a:t>x</a:t>
            </a:r>
            <a:r>
              <a:rPr lang="hu-HU" b="1" dirty="0"/>
              <a:t>, az ismeretlen mennyiség</a:t>
            </a:r>
            <a:r>
              <a:rPr lang="hu-HU" b="1" dirty="0" smtClean="0"/>
              <a:t>./</a:t>
            </a:r>
            <a:endParaRPr lang="hu-HU" b="1" baseline="30000" dirty="0"/>
          </a:p>
          <a:p>
            <a:pPr marL="400050" indent="-400050">
              <a:buAutoNum type="romanUcPeriod"/>
            </a:pPr>
            <a:r>
              <a:rPr lang="hu-HU" b="1" dirty="0" smtClean="0">
                <a:solidFill>
                  <a:srgbClr val="FFFF00"/>
                </a:solidFill>
              </a:rPr>
              <a:t>AZ </a:t>
            </a:r>
            <a:r>
              <a:rPr lang="hu-HU" b="1" dirty="0">
                <a:solidFill>
                  <a:srgbClr val="FFFF00"/>
                </a:solidFill>
              </a:rPr>
              <a:t>ÂDI-SANAT, A SZÁM, MERT Ő EGY </a:t>
            </a:r>
            <a:r>
              <a:rPr lang="hu-HU" b="1" i="1" dirty="0">
                <a:solidFill>
                  <a:srgbClr val="FFFF00"/>
                </a:solidFill>
              </a:rPr>
              <a:t>(a</a:t>
            </a:r>
            <a:r>
              <a:rPr lang="hu-HU" b="1" i="1" dirty="0" smtClean="0">
                <a:solidFill>
                  <a:srgbClr val="FFFF00"/>
                </a:solidFill>
              </a:rPr>
              <a:t>).</a:t>
            </a:r>
          </a:p>
          <a:p>
            <a:endParaRPr lang="hu-HU" sz="1200" b="1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Ádi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Sanat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az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 vagy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Eredeti Ős,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elnevezés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kabbalista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Idők Vénjét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Szent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Aggastyánt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Sephira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Adam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Kadmon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Brahmával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Teremtővel azonosítja, </a:t>
            </a: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akit 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Sanatnak</a:t>
            </a:r>
            <a:r>
              <a:rPr lang="hu-H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hívnak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hu-H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Svábhávat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fizikai természet misztikus Lényege, képlékeny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gyökere, amikor</a:t>
            </a:r>
          </a:p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megnyilvánul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akkor Számoknak,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szubsztanciájának egységében a legmagasabb síkon pedig a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Számnak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neveztetik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Ez az elnevezés  rokon értelmű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négyszeres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Mundival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kabbalai Ősképek Világával, ahonnan a Teremtő, Formáló és az Anyagi Világok erednek.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Scintillák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vagy Szikrák pedig a többi különböző világ,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amelyeket ez a három világ tartalmaz.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Világok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Kormányzóknak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 Uralkodóknak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vannak alárendelve. Ők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Rishik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Pitrik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hinduknál, az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Angyalok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zsidóknál és a keresztényeknél, és az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Istenek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korábbi vallásoknál.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0076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285728"/>
            <a:ext cx="87129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II. AZ IGE HANGJA, SVÂBHÂVAT, A SZÁMOK, MERT Ő EGY ÉS KILENC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/Ami tíz, a tökéletes szám a Teremtőre alkalmazva, aki a teremtők összessége,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akit monoteisták az Egybe vontak össze./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Az </a:t>
            </a:r>
            <a:r>
              <a:rPr lang="hu-HU" b="1" dirty="0" err="1" smtClean="0"/>
              <a:t>Elohim</a:t>
            </a:r>
            <a:r>
              <a:rPr lang="hu-HU" b="1" dirty="0" smtClean="0"/>
              <a:t>, </a:t>
            </a:r>
            <a:r>
              <a:rPr lang="hu-HU" b="1" dirty="0"/>
              <a:t>Adam </a:t>
            </a:r>
            <a:r>
              <a:rPr lang="hu-HU" b="1" dirty="0" err="1"/>
              <a:t>Kadmon</a:t>
            </a:r>
            <a:r>
              <a:rPr lang="hu-HU" b="1" dirty="0"/>
              <a:t> vagy </a:t>
            </a:r>
            <a:r>
              <a:rPr lang="hu-HU" b="1" dirty="0" err="1"/>
              <a:t>Sephira</a:t>
            </a:r>
            <a:r>
              <a:rPr lang="hu-HU" b="1" dirty="0"/>
              <a:t> </a:t>
            </a:r>
            <a:r>
              <a:rPr lang="hu-HU" b="1" dirty="0" smtClean="0"/>
              <a:t>a </a:t>
            </a:r>
            <a:r>
              <a:rPr lang="hu-HU" b="1" dirty="0"/>
              <a:t>10 </a:t>
            </a:r>
            <a:r>
              <a:rPr lang="hu-HU" b="1" dirty="0" err="1"/>
              <a:t>Sephiroth</a:t>
            </a:r>
            <a:r>
              <a:rPr lang="hu-HU" b="1" dirty="0"/>
              <a:t> </a:t>
            </a:r>
            <a:r>
              <a:rPr lang="hu-HU" b="1" dirty="0" err="1"/>
              <a:t>androgin</a:t>
            </a:r>
            <a:r>
              <a:rPr lang="hu-HU" b="1" dirty="0"/>
              <a:t> szintézise, </a:t>
            </a:r>
            <a:endParaRPr lang="hu-HU" b="1" dirty="0" smtClean="0"/>
          </a:p>
          <a:p>
            <a:r>
              <a:rPr lang="hu-HU" b="1" dirty="0" smtClean="0"/>
              <a:t>akik a </a:t>
            </a:r>
            <a:r>
              <a:rPr lang="hu-HU" b="1" dirty="0"/>
              <a:t>megnyilvánult Világegyetemet </a:t>
            </a:r>
            <a:r>
              <a:rPr lang="hu-HU" b="1" dirty="0" smtClean="0"/>
              <a:t>jelképezik. </a:t>
            </a:r>
          </a:p>
          <a:p>
            <a:r>
              <a:rPr lang="hu-HU" b="1" dirty="0" smtClean="0"/>
              <a:t>Az </a:t>
            </a:r>
            <a:r>
              <a:rPr lang="hu-HU" b="1" dirty="0"/>
              <a:t>ezoterikus </a:t>
            </a:r>
            <a:r>
              <a:rPr lang="hu-HU" b="1" dirty="0" err="1"/>
              <a:t>kabbalisták</a:t>
            </a:r>
            <a:r>
              <a:rPr lang="hu-HU" b="1" dirty="0"/>
              <a:t> azonban </a:t>
            </a:r>
            <a:r>
              <a:rPr lang="hu-HU" b="1" dirty="0" smtClean="0"/>
              <a:t>elválasztják </a:t>
            </a:r>
            <a:r>
              <a:rPr lang="hu-HU" b="1" dirty="0"/>
              <a:t>a felső </a:t>
            </a:r>
            <a:r>
              <a:rPr lang="hu-HU" b="1" dirty="0" err="1"/>
              <a:t>sephirothi</a:t>
            </a:r>
            <a:r>
              <a:rPr lang="hu-HU" b="1" dirty="0"/>
              <a:t> háromszöget </a:t>
            </a:r>
            <a:endParaRPr lang="hu-HU" b="1" dirty="0" smtClean="0"/>
          </a:p>
          <a:p>
            <a:r>
              <a:rPr lang="hu-HU" b="1" dirty="0" smtClean="0"/>
              <a:t>(</a:t>
            </a:r>
            <a:r>
              <a:rPr lang="hu-HU" b="1" dirty="0"/>
              <a:t>tehát </a:t>
            </a:r>
            <a:r>
              <a:rPr lang="hu-HU" b="1" dirty="0" err="1"/>
              <a:t>Sephira</a:t>
            </a:r>
            <a:r>
              <a:rPr lang="hu-HU" b="1" dirty="0"/>
              <a:t>, </a:t>
            </a:r>
            <a:r>
              <a:rPr lang="hu-HU" b="1" dirty="0" err="1"/>
              <a:t>Chochmah</a:t>
            </a:r>
            <a:r>
              <a:rPr lang="hu-HU" b="1" dirty="0"/>
              <a:t> és </a:t>
            </a:r>
            <a:r>
              <a:rPr lang="hu-HU" b="1" dirty="0" err="1"/>
              <a:t>Binah</a:t>
            </a:r>
            <a:r>
              <a:rPr lang="hu-HU" b="1" dirty="0"/>
              <a:t>) a többitől, így marad hét </a:t>
            </a:r>
            <a:r>
              <a:rPr lang="hu-HU" b="1" dirty="0" err="1"/>
              <a:t>Sephiroth</a:t>
            </a:r>
            <a:r>
              <a:rPr lang="hu-HU" b="1" dirty="0"/>
              <a:t>. </a:t>
            </a:r>
            <a:endParaRPr lang="hu-HU" b="1" dirty="0" smtClean="0"/>
          </a:p>
          <a:p>
            <a:r>
              <a:rPr lang="hu-HU" b="1" dirty="0" smtClean="0"/>
              <a:t>A </a:t>
            </a:r>
            <a:r>
              <a:rPr lang="hu-HU" b="1" dirty="0" err="1" smtClean="0"/>
              <a:t>Sávbhávat</a:t>
            </a:r>
            <a:r>
              <a:rPr lang="hu-HU" b="1" dirty="0" smtClean="0"/>
              <a:t> </a:t>
            </a:r>
            <a:r>
              <a:rPr lang="hu-HU" b="1" dirty="0"/>
              <a:t>az </a:t>
            </a:r>
            <a:r>
              <a:rPr lang="hu-HU" b="1" dirty="0" smtClean="0"/>
              <a:t>orientalisták szerint a </a:t>
            </a:r>
            <a:r>
              <a:rPr lang="hu-HU" b="1" dirty="0"/>
              <a:t>térben </a:t>
            </a:r>
            <a:r>
              <a:rPr lang="hu-HU" b="1" dirty="0" smtClean="0"/>
              <a:t>szétszórt, egyetemes, </a:t>
            </a:r>
            <a:r>
              <a:rPr lang="hu-HU" b="1" dirty="0"/>
              <a:t>képlékeny anyagot </a:t>
            </a:r>
            <a:r>
              <a:rPr lang="hu-HU" b="1" dirty="0" smtClean="0"/>
              <a:t>jelenti. Az </a:t>
            </a:r>
            <a:r>
              <a:rPr lang="hu-HU" b="1" dirty="0"/>
              <a:t>okkultisták </a:t>
            </a:r>
            <a:r>
              <a:rPr lang="hu-HU" b="1" dirty="0" smtClean="0"/>
              <a:t>a </a:t>
            </a:r>
            <a:r>
              <a:rPr lang="hu-HU" b="1" dirty="0"/>
              <a:t>misztikus síkon az </a:t>
            </a:r>
            <a:r>
              <a:rPr lang="hu-HU" b="1" dirty="0" smtClean="0"/>
              <a:t>Atya - Anyával </a:t>
            </a:r>
            <a:r>
              <a:rPr lang="hu-HU" b="1" dirty="0"/>
              <a:t>azonosítják</a:t>
            </a:r>
            <a:r>
              <a:rPr lang="hu-HU" b="1" dirty="0" smtClean="0"/>
              <a:t>./</a:t>
            </a:r>
          </a:p>
        </p:txBody>
      </p:sp>
    </p:spTree>
    <p:extLst>
      <p:ext uri="{BB962C8B-B14F-4D97-AF65-F5344CB8AC3E}">
        <p14:creationId xmlns="" xmlns:p14="http://schemas.microsoft.com/office/powerpoint/2010/main" val="35545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57166"/>
            <a:ext cx="84296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III. A „FORMA NÉLKÜLI NÉGYZET”. </a:t>
            </a:r>
            <a:r>
              <a:rPr lang="hu-HU" b="1" dirty="0" smtClean="0"/>
              <a:t>/</a:t>
            </a:r>
            <a:r>
              <a:rPr lang="hu-HU" b="1" dirty="0" err="1" smtClean="0"/>
              <a:t>Arûpa</a:t>
            </a:r>
            <a:r>
              <a:rPr lang="hu-HU" b="1" dirty="0" smtClean="0"/>
              <a:t>./ </a:t>
            </a:r>
            <a:endParaRPr lang="hu-HU" dirty="0" smtClean="0"/>
          </a:p>
          <a:p>
            <a:r>
              <a:rPr lang="hu-HU" b="1" dirty="0" smtClean="0">
                <a:solidFill>
                  <a:srgbClr val="FFFF00"/>
                </a:solidFill>
              </a:rPr>
              <a:t>ÉS EZ A HÁROM A </a:t>
            </a:r>
            <a:r>
              <a:rPr lang="hu-HU" b="1" dirty="0" smtClean="0">
                <a:solidFill>
                  <a:srgbClr val="FFFF00"/>
                </a:solidFill>
                <a:sym typeface="Wingdings"/>
              </a:rPr>
              <a:t></a:t>
            </a:r>
            <a:r>
              <a:rPr lang="hu-HU" b="1" dirty="0" smtClean="0">
                <a:solidFill>
                  <a:srgbClr val="FFFF00"/>
                </a:solidFill>
              </a:rPr>
              <a:t>-BE</a:t>
            </a:r>
            <a:r>
              <a:rPr lang="hu-HU" dirty="0" smtClean="0"/>
              <a:t> </a:t>
            </a:r>
            <a:r>
              <a:rPr lang="hu-HU" b="1" dirty="0" smtClean="0"/>
              <a:t>/Határtalan kör./ </a:t>
            </a:r>
            <a:r>
              <a:rPr lang="hu-HU" b="1" dirty="0" smtClean="0">
                <a:solidFill>
                  <a:srgbClr val="FFFF00"/>
                </a:solidFill>
              </a:rPr>
              <a:t>ZÁRVA,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A SZENT NÉGY, ÉS A TÍZ AZ ARÛPA</a:t>
            </a:r>
            <a:r>
              <a:rPr lang="hu-HU" dirty="0" smtClean="0"/>
              <a:t> </a:t>
            </a:r>
            <a:r>
              <a:rPr lang="hu-HU" b="1" dirty="0" smtClean="0"/>
              <a:t>/Tárgyiasulatlan, forma nélküli./ </a:t>
            </a:r>
            <a:r>
              <a:rPr lang="hu-HU" b="1" dirty="0" smtClean="0">
                <a:solidFill>
                  <a:srgbClr val="FFFF00"/>
                </a:solidFill>
              </a:rPr>
              <a:t>VILÁGEGYETEM </a:t>
            </a:r>
            <a:r>
              <a:rPr lang="hu-HU" b="1" i="1" dirty="0" smtClean="0">
                <a:solidFill>
                  <a:srgbClr val="FFFF00"/>
                </a:solidFill>
              </a:rPr>
              <a:t>(b)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endParaRPr lang="hu-HU" sz="12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ym typeface="Wingdings"/>
              </a:rPr>
              <a:t></a:t>
            </a:r>
            <a:r>
              <a:rPr lang="hu-HU" b="1" dirty="0" smtClean="0"/>
              <a:t> A Határtalan Kör, a nulla,</a:t>
            </a:r>
            <a:r>
              <a:rPr lang="hu-HU" b="1" i="1" dirty="0" smtClean="0"/>
              <a:t> </a:t>
            </a:r>
            <a:r>
              <a:rPr lang="hu-HU" b="1" dirty="0" smtClean="0"/>
              <a:t>számjeggyé csak akkor válik, amikor a kilenc számjegy </a:t>
            </a:r>
          </a:p>
          <a:p>
            <a:r>
              <a:rPr lang="hu-HU" b="1" dirty="0" smtClean="0"/>
              <a:t>közül valamelyik megelőzi, és így nyilvánul meg az értéke.</a:t>
            </a:r>
          </a:p>
          <a:p>
            <a:r>
              <a:rPr lang="hu-HU" b="1" dirty="0" smtClean="0"/>
              <a:t> Az Ige, a Logosz a Hanggal és a Szellemmel (a tudat forrása és kifejeződése)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/Ez az Absztrakt Gondolatra és a konkrét Hangra, vagy annak megnyilvánulására, az Ok okozatára vonatkozik. Adam </a:t>
            </a:r>
            <a:r>
              <a:rPr lang="hu-HU" b="1" dirty="0" err="1" smtClean="0">
                <a:solidFill>
                  <a:schemeClr val="bg1"/>
                </a:solidFill>
              </a:rPr>
              <a:t>Kadmon</a:t>
            </a:r>
            <a:r>
              <a:rPr lang="hu-HU" b="1" dirty="0" smtClean="0">
                <a:solidFill>
                  <a:schemeClr val="bg1"/>
                </a:solidFill>
              </a:rPr>
              <a:t> vagy a </a:t>
            </a:r>
            <a:r>
              <a:rPr lang="hu-HU" b="1" dirty="0" err="1" smtClean="0">
                <a:solidFill>
                  <a:schemeClr val="bg1"/>
                </a:solidFill>
              </a:rPr>
              <a:t>Tetragrammaton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Logosz a </a:t>
            </a:r>
            <a:r>
              <a:rPr lang="hu-HU" b="1" i="1" dirty="0" err="1" smtClean="0">
                <a:solidFill>
                  <a:schemeClr val="bg1"/>
                </a:solidFill>
              </a:rPr>
              <a:t>Kabbala</a:t>
            </a:r>
            <a:r>
              <a:rPr lang="hu-HU" b="1" dirty="0" err="1" smtClean="0">
                <a:solidFill>
                  <a:schemeClr val="bg1"/>
                </a:solidFill>
              </a:rPr>
              <a:t>ban</a:t>
            </a:r>
            <a:r>
              <a:rPr lang="hu-HU" b="1" dirty="0" smtClean="0">
                <a:solidFill>
                  <a:schemeClr val="bg1"/>
                </a:solidFill>
              </a:rPr>
              <a:t>. Ezért a Hármasság megfelel </a:t>
            </a:r>
            <a:r>
              <a:rPr lang="hu-HU" b="1" dirty="0" err="1" smtClean="0">
                <a:solidFill>
                  <a:schemeClr val="bg1"/>
                </a:solidFill>
              </a:rPr>
              <a:t>Kether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Chokmah</a:t>
            </a:r>
            <a:r>
              <a:rPr lang="hu-HU" b="1" dirty="0" smtClean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Binah</a:t>
            </a:r>
            <a:r>
              <a:rPr lang="hu-HU" b="1" dirty="0" smtClean="0">
                <a:solidFill>
                  <a:schemeClr val="bg1"/>
                </a:solidFill>
              </a:rPr>
              <a:t> legmagasabb háromszögének. </a:t>
            </a:r>
            <a:r>
              <a:rPr lang="hu-HU" b="1" dirty="0" err="1" smtClean="0">
                <a:solidFill>
                  <a:schemeClr val="bg1"/>
                </a:solidFill>
              </a:rPr>
              <a:t>Binah</a:t>
            </a:r>
            <a:r>
              <a:rPr lang="hu-HU" b="1" dirty="0" smtClean="0">
                <a:solidFill>
                  <a:schemeClr val="bg1"/>
                </a:solidFill>
              </a:rPr>
              <a:t> egy nőnemű erő, ugyanakkor a hímnemű </a:t>
            </a:r>
            <a:r>
              <a:rPr lang="hu-HU" b="1" dirty="0" err="1" smtClean="0">
                <a:solidFill>
                  <a:schemeClr val="bg1"/>
                </a:solidFill>
              </a:rPr>
              <a:t>Jehovah</a:t>
            </a:r>
            <a:r>
              <a:rPr lang="hu-HU" b="1" dirty="0" smtClean="0">
                <a:solidFill>
                  <a:schemeClr val="bg1"/>
                </a:solidFill>
              </a:rPr>
              <a:t> is, mivel </a:t>
            </a:r>
            <a:r>
              <a:rPr lang="hu-HU" b="1" dirty="0" err="1" smtClean="0">
                <a:solidFill>
                  <a:schemeClr val="bg1"/>
                </a:solidFill>
              </a:rPr>
              <a:t>Chokmah</a:t>
            </a:r>
            <a:r>
              <a:rPr lang="hu-HU" b="1" dirty="0" smtClean="0">
                <a:solidFill>
                  <a:schemeClr val="bg1"/>
                </a:solidFill>
              </a:rPr>
              <a:t> természetében, vagyis a hímnemű Bölcsességben osztozik./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egyesülve helyettesíti a kilenc számjegyet, és a nullával létrehozza a Tízet, ami tartalmazza az egész Világegyetemet. A Hármasság létrehozza a </a:t>
            </a:r>
            <a:r>
              <a:rPr lang="hu-HU" b="1" dirty="0" err="1" smtClean="0"/>
              <a:t>Tetraktist</a:t>
            </a:r>
            <a:r>
              <a:rPr lang="hu-HU" b="1" dirty="0" smtClean="0"/>
              <a:t> vagy a Szent Négyet, a körön belül. A körbe írt négyzet ugyanis a leghatalmasabb valamennyi mágikus ábra között.</a:t>
            </a:r>
            <a:endParaRPr lang="hu-HU"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260648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AZUTÁN JÖNNEK A FIAK, A HÉT HARCOS, AZ EGY, A KIHAGYOTT NYOLCADIK ÉS LEHELETE, AMELY A </a:t>
            </a:r>
            <a:r>
              <a:rPr lang="hu-HU" b="1" dirty="0" smtClean="0"/>
              <a:t>FÉNYHOZÓJA/</a:t>
            </a:r>
            <a:r>
              <a:rPr lang="hu-HU" b="1" dirty="0" err="1" smtClean="0"/>
              <a:t>Bháskara</a:t>
            </a:r>
            <a:r>
              <a:rPr lang="hu-HU" b="1" dirty="0" smtClean="0"/>
              <a:t>./</a:t>
            </a:r>
            <a:r>
              <a:rPr lang="hu-HU" b="1" i="1" dirty="0" smtClean="0"/>
              <a:t>(</a:t>
            </a:r>
            <a:r>
              <a:rPr lang="hu-HU" b="1" i="1" dirty="0">
                <a:solidFill>
                  <a:srgbClr val="FFFF00"/>
                </a:solidFill>
              </a:rPr>
              <a:t>c</a:t>
            </a:r>
            <a:r>
              <a:rPr lang="hu-HU" b="1" i="1" dirty="0" smtClean="0">
                <a:solidFill>
                  <a:srgbClr val="FFFF00"/>
                </a:solidFill>
              </a:rPr>
              <a:t>).</a:t>
            </a:r>
          </a:p>
          <a:p>
            <a:endParaRPr lang="hu-HU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Egy Kihagyott </a:t>
            </a:r>
            <a:r>
              <a:rPr lang="hu-HU" b="1" dirty="0">
                <a:solidFill>
                  <a:schemeClr val="bg1"/>
                </a:solidFill>
              </a:rPr>
              <a:t>rendszerünk Napja.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A </a:t>
            </a:r>
            <a:r>
              <a:rPr lang="hu-HU" b="1" i="1" dirty="0" err="1"/>
              <a:t>Rig</a:t>
            </a:r>
            <a:r>
              <a:rPr lang="hu-HU" b="1" i="1" dirty="0"/>
              <a:t> </a:t>
            </a:r>
            <a:r>
              <a:rPr lang="hu-HU" b="1" i="1" dirty="0" err="1" smtClean="0"/>
              <a:t>Véda</a:t>
            </a:r>
            <a:r>
              <a:rPr lang="hu-HU" b="1" dirty="0" err="1" smtClean="0"/>
              <a:t>ban</a:t>
            </a:r>
            <a:r>
              <a:rPr lang="hu-HU" b="1" dirty="0" smtClean="0"/>
              <a:t> </a:t>
            </a:r>
            <a:r>
              <a:rPr lang="hu-HU" b="1" dirty="0" err="1"/>
              <a:t>Aditi</a:t>
            </a:r>
            <a:r>
              <a:rPr lang="hu-HU" b="1" dirty="0"/>
              <a:t>, </a:t>
            </a:r>
            <a:r>
              <a:rPr lang="hu-HU" b="1" dirty="0" err="1">
                <a:solidFill>
                  <a:schemeClr val="bg1"/>
                </a:solidFill>
              </a:rPr>
              <a:t>a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Határtalan </a:t>
            </a:r>
            <a:r>
              <a:rPr lang="hu-HU" b="1" dirty="0">
                <a:solidFill>
                  <a:schemeClr val="bg1"/>
                </a:solidFill>
              </a:rPr>
              <a:t>vagy végtelen tér, azonos az </a:t>
            </a:r>
            <a:r>
              <a:rPr lang="hu-HU" b="1" dirty="0" smtClean="0">
                <a:solidFill>
                  <a:schemeClr val="bg1"/>
                </a:solidFill>
              </a:rPr>
              <a:t>Anya - Térrel, </a:t>
            </a:r>
            <a:r>
              <a:rPr lang="hu-HU" b="1" dirty="0">
                <a:solidFill>
                  <a:schemeClr val="bg1"/>
                </a:solidFill>
              </a:rPr>
              <a:t>és egykorú a </a:t>
            </a:r>
            <a:r>
              <a:rPr lang="hu-HU" b="1" dirty="0" smtClean="0">
                <a:solidFill>
                  <a:schemeClr val="bg1"/>
                </a:solidFill>
              </a:rPr>
              <a:t>Sötétséggel.  Istenek Anyjának, </a:t>
            </a:r>
            <a:r>
              <a:rPr lang="hu-HU" b="1" dirty="0" err="1" smtClean="0">
                <a:solidFill>
                  <a:schemeClr val="bg1"/>
                </a:solidFill>
              </a:rPr>
              <a:t>Deva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Mátrinak</a:t>
            </a:r>
            <a:r>
              <a:rPr lang="hu-HU" b="1" dirty="0" smtClean="0">
                <a:solidFill>
                  <a:schemeClr val="bg1"/>
                </a:solidFill>
              </a:rPr>
              <a:t> nevezik, </a:t>
            </a:r>
            <a:r>
              <a:rPr lang="hu-HU" b="1" dirty="0">
                <a:solidFill>
                  <a:schemeClr val="bg1"/>
                </a:solidFill>
              </a:rPr>
              <a:t>mert az ő kozmikus anyaméhéből született meg rendszerünk valamennyi égiteste, a Nap és a bolygók.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rgbClr val="C00000"/>
                </a:solidFill>
              </a:rPr>
              <a:t>„</a:t>
            </a:r>
            <a:r>
              <a:rPr lang="hu-HU" b="1" i="1" dirty="0">
                <a:solidFill>
                  <a:srgbClr val="C00000"/>
                </a:solidFill>
              </a:rPr>
              <a:t>Nyolc fiú született </a:t>
            </a:r>
            <a:r>
              <a:rPr lang="hu-HU" b="1" i="1" dirty="0" err="1">
                <a:solidFill>
                  <a:srgbClr val="C00000"/>
                </a:solidFill>
              </a:rPr>
              <a:t>Aditi</a:t>
            </a:r>
            <a:r>
              <a:rPr lang="hu-HU" b="1" i="1" dirty="0">
                <a:solidFill>
                  <a:srgbClr val="C00000"/>
                </a:solidFill>
              </a:rPr>
              <a:t> testéből, ő megközelítette az isteneket héttel, de magától eltaszította a nyolcadikat, </a:t>
            </a:r>
            <a:r>
              <a:rPr lang="hu-HU" b="1" i="1" dirty="0" err="1" smtClean="0">
                <a:solidFill>
                  <a:srgbClr val="C00000"/>
                </a:solidFill>
              </a:rPr>
              <a:t>Márttándat</a:t>
            </a:r>
            <a:r>
              <a:rPr lang="hu-HU" b="1" dirty="0">
                <a:solidFill>
                  <a:srgbClr val="C00000"/>
                </a:solidFill>
              </a:rPr>
              <a:t>”, </a:t>
            </a:r>
            <a:r>
              <a:rPr lang="hu-HU" b="1" dirty="0"/>
              <a:t>a Napunkat.</a:t>
            </a:r>
            <a:r>
              <a:rPr lang="hu-HU" dirty="0"/>
              <a:t> </a:t>
            </a:r>
            <a:endParaRPr lang="hu-HU" dirty="0" smtClean="0"/>
          </a:p>
          <a:p>
            <a:endParaRPr lang="hu-HU" sz="1200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Adityaknak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nevezett hét fiú kozmikus vagy csillagászati szempontból a hét </a:t>
            </a:r>
            <a:r>
              <a:rPr lang="hu-HU" b="1" dirty="0" smtClean="0">
                <a:solidFill>
                  <a:schemeClr val="bg1"/>
                </a:solidFill>
              </a:rPr>
              <a:t>bolygó.</a:t>
            </a:r>
          </a:p>
          <a:p>
            <a:r>
              <a:rPr lang="hu-HU" b="1" dirty="0" smtClean="0"/>
              <a:t>A </a:t>
            </a:r>
            <a:r>
              <a:rPr lang="hu-HU" b="1" dirty="0"/>
              <a:t>hinduk </a:t>
            </a:r>
            <a:r>
              <a:rPr lang="hu-HU" b="1" dirty="0" smtClean="0"/>
              <a:t>ismerhették a hetedik bolygót, az Uránuszt.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/A </a:t>
            </a:r>
            <a:r>
              <a:rPr lang="hu-HU" b="1" dirty="0">
                <a:solidFill>
                  <a:schemeClr val="bg1"/>
                </a:solidFill>
              </a:rPr>
              <a:t>Titkos Tanítás </a:t>
            </a:r>
            <a:r>
              <a:rPr lang="hu-HU" b="1" dirty="0" smtClean="0">
                <a:solidFill>
                  <a:schemeClr val="bg1"/>
                </a:solidFill>
              </a:rPr>
              <a:t>szerint a </a:t>
            </a:r>
            <a:r>
              <a:rPr lang="hu-HU" b="1" dirty="0">
                <a:solidFill>
                  <a:schemeClr val="bg1"/>
                </a:solidFill>
              </a:rPr>
              <a:t>Nap egy központi csillag, nem </a:t>
            </a:r>
            <a:r>
              <a:rPr lang="hu-HU" b="1" dirty="0" smtClean="0">
                <a:solidFill>
                  <a:schemeClr val="bg1"/>
                </a:solidFill>
              </a:rPr>
              <a:t>bolygó</a:t>
            </a:r>
            <a:r>
              <a:rPr lang="hu-HU" b="1" dirty="0">
                <a:solidFill>
                  <a:schemeClr val="bg1"/>
                </a:solidFill>
              </a:rPr>
              <a:t>. </a:t>
            </a:r>
            <a:r>
              <a:rPr lang="hu-HU" b="1" dirty="0"/>
              <a:t>Mégis a régiek hét nagy istent ismertek és imádtak, a Napot és a Földet nem számítva. Melyik volt az a „Titokzatos isten”, akit nem említettek</a:t>
            </a:r>
            <a:r>
              <a:rPr lang="hu-HU" b="1" dirty="0" smtClean="0"/>
              <a:t>? Lehet, hogy az Uránusz vagy helyére a Napot tették?!/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 err="1" smtClean="0"/>
              <a:t>Ádityak</a:t>
            </a:r>
            <a:r>
              <a:rPr lang="hu-HU" b="1" dirty="0" smtClean="0"/>
              <a:t> </a:t>
            </a:r>
            <a:r>
              <a:rPr lang="hu-HU" b="1" dirty="0"/>
              <a:t>eredeti és legrégibb értelmükben a hindu Pantheon nyolc és tizenkét </a:t>
            </a:r>
            <a:r>
              <a:rPr lang="hu-HU" b="1" dirty="0" smtClean="0"/>
              <a:t>nagy</a:t>
            </a:r>
          </a:p>
          <a:p>
            <a:r>
              <a:rPr lang="hu-HU" b="1" dirty="0" smtClean="0"/>
              <a:t> </a:t>
            </a:r>
            <a:r>
              <a:rPr lang="hu-HU" b="1" dirty="0"/>
              <a:t>istene.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hét megengedi a halandóknak, hogy meglássák hajlékukat, de magukat csak az </a:t>
            </a:r>
            <a:r>
              <a:rPr lang="hu-HU" b="1" dirty="0" err="1">
                <a:solidFill>
                  <a:schemeClr val="bg1"/>
                </a:solidFill>
              </a:rPr>
              <a:t>arhatoknak</a:t>
            </a:r>
            <a:r>
              <a:rPr lang="hu-HU" b="1" dirty="0">
                <a:solidFill>
                  <a:schemeClr val="bg1"/>
                </a:solidFill>
              </a:rPr>
              <a:t> mutatják </a:t>
            </a:r>
            <a:r>
              <a:rPr lang="hu-HU" b="1" dirty="0" smtClean="0">
                <a:solidFill>
                  <a:schemeClr val="bg1"/>
                </a:solidFill>
              </a:rPr>
              <a:t>meg” </a:t>
            </a:r>
            <a:r>
              <a:rPr lang="hu-HU" b="1" dirty="0" smtClean="0"/>
              <a:t>- </a:t>
            </a:r>
            <a:r>
              <a:rPr lang="hu-HU" b="1" dirty="0"/>
              <a:t>mondja egy régi közmondás.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hajlékuk </a:t>
            </a:r>
            <a:r>
              <a:rPr lang="hu-HU" b="1" dirty="0">
                <a:solidFill>
                  <a:schemeClr val="bg1"/>
                </a:solidFill>
              </a:rPr>
              <a:t>itt a bolygókat jelenti.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1866993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86780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Kitaszított Fiú </a:t>
            </a:r>
            <a:r>
              <a:rPr lang="hu-HU" b="1" dirty="0">
                <a:solidFill>
                  <a:schemeClr val="bg1"/>
                </a:solidFill>
              </a:rPr>
              <a:t>a Napunk, </a:t>
            </a:r>
            <a:r>
              <a:rPr lang="hu-HU" b="1" dirty="0" smtClean="0">
                <a:solidFill>
                  <a:schemeClr val="bg1"/>
                </a:solidFill>
              </a:rPr>
              <a:t>emiatt a Nap - Fiak kifejezés  </a:t>
            </a:r>
            <a:r>
              <a:rPr lang="hu-HU" b="1" dirty="0">
                <a:solidFill>
                  <a:schemeClr val="bg1"/>
                </a:solidFill>
              </a:rPr>
              <a:t>nem csak a mi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Naprendszerünk bolygóira utalnak, </a:t>
            </a:r>
            <a:r>
              <a:rPr lang="hu-HU" b="1" dirty="0">
                <a:solidFill>
                  <a:schemeClr val="bg1"/>
                </a:solidFill>
              </a:rPr>
              <a:t>hanem általában véve az </a:t>
            </a:r>
            <a:r>
              <a:rPr lang="hu-HU" b="1" dirty="0" smtClean="0">
                <a:solidFill>
                  <a:schemeClr val="bg1"/>
                </a:solidFill>
              </a:rPr>
              <a:t>égitestekre is. </a:t>
            </a:r>
          </a:p>
          <a:p>
            <a:r>
              <a:rPr lang="hu-HU" b="1" dirty="0" err="1" smtClean="0"/>
              <a:t>Súrya</a:t>
            </a:r>
            <a:r>
              <a:rPr lang="hu-HU" b="1" dirty="0" smtClean="0"/>
              <a:t> mindazon </a:t>
            </a:r>
            <a:r>
              <a:rPr lang="hu-HU" b="1" dirty="0"/>
              <a:t>testek ősképe, amelyek utána fejlődtek ki. </a:t>
            </a:r>
            <a:endParaRPr lang="hu-HU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Védákban </a:t>
            </a:r>
            <a:r>
              <a:rPr lang="hu-HU" b="1" dirty="0" err="1" smtClean="0">
                <a:solidFill>
                  <a:schemeClr val="bg1"/>
                </a:solidFill>
              </a:rPr>
              <a:t>Loka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Chakshuh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nak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Világ </a:t>
            </a:r>
            <a:r>
              <a:rPr lang="hu-HU" b="1" dirty="0" smtClean="0">
                <a:solidFill>
                  <a:schemeClr val="bg1"/>
                </a:solidFill>
              </a:rPr>
              <a:t>Szemének </a:t>
            </a:r>
            <a:r>
              <a:rPr lang="hu-HU" b="1" dirty="0"/>
              <a:t>(bolygórendszerünk szemének) </a:t>
            </a:r>
            <a:r>
              <a:rPr lang="hu-HU" b="1" dirty="0">
                <a:solidFill>
                  <a:schemeClr val="bg1"/>
                </a:solidFill>
              </a:rPr>
              <a:t>nevezik,</a:t>
            </a:r>
            <a:r>
              <a:rPr lang="hu-HU" b="1" dirty="0"/>
              <a:t> és ő a három fő istenség egyike. </a:t>
            </a:r>
            <a:endParaRPr lang="hu-H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Úgy </a:t>
            </a:r>
            <a:r>
              <a:rPr lang="hu-HU" b="1" dirty="0"/>
              <a:t>ábrázolják, hogy </a:t>
            </a:r>
            <a:r>
              <a:rPr lang="hu-HU" b="1" dirty="0">
                <a:solidFill>
                  <a:schemeClr val="bg1"/>
                </a:solidFill>
              </a:rPr>
              <a:t>hét ló, vagy egy hétfejű ló húzza. A hét ló a hét bolygójára utal,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hétfejű ló pedig ezeknek az Egy Kozmikus Elemtől való közös eredetére. Ezt az </a:t>
            </a:r>
            <a:r>
              <a:rPr lang="hu-HU" b="1" dirty="0" smtClean="0">
                <a:solidFill>
                  <a:schemeClr val="bg1"/>
                </a:solidFill>
              </a:rPr>
              <a:t>Egy Elemet </a:t>
            </a:r>
            <a:r>
              <a:rPr lang="hu-HU" b="1" dirty="0">
                <a:solidFill>
                  <a:schemeClr val="bg1"/>
                </a:solidFill>
              </a:rPr>
              <a:t>képletesen </a:t>
            </a:r>
            <a:r>
              <a:rPr lang="hu-HU" b="1" dirty="0" smtClean="0">
                <a:solidFill>
                  <a:schemeClr val="bg1"/>
                </a:solidFill>
              </a:rPr>
              <a:t>Tűznek </a:t>
            </a:r>
            <a:r>
              <a:rPr lang="hu-HU" b="1" dirty="0">
                <a:solidFill>
                  <a:schemeClr val="bg1"/>
                </a:solidFill>
              </a:rPr>
              <a:t>nevezik.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A </a:t>
            </a:r>
            <a:r>
              <a:rPr lang="hu-HU" b="1" dirty="0"/>
              <a:t>Védák azt tanítják, hogy </a:t>
            </a:r>
            <a:r>
              <a:rPr lang="hu-HU" b="1" dirty="0" smtClean="0"/>
              <a:t>a </a:t>
            </a:r>
            <a:r>
              <a:rPr lang="hu-HU" b="1" dirty="0"/>
              <a:t>tűz valójában valamennyi </a:t>
            </a:r>
            <a:r>
              <a:rPr lang="hu-HU" b="1" dirty="0" smtClean="0"/>
              <a:t>istenség. </a:t>
            </a:r>
            <a:endParaRPr lang="hu-HU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u="sng" dirty="0" smtClean="0">
                <a:solidFill>
                  <a:schemeClr val="bg1"/>
                </a:solidFill>
              </a:rPr>
              <a:t>Az </a:t>
            </a:r>
            <a:r>
              <a:rPr lang="hu-HU" b="1" u="sng" dirty="0">
                <a:solidFill>
                  <a:schemeClr val="bg1"/>
                </a:solidFill>
              </a:rPr>
              <a:t>okkult tanítás elutasítja a </a:t>
            </a:r>
            <a:r>
              <a:rPr lang="hu-HU" b="1" u="sng" dirty="0" smtClean="0">
                <a:solidFill>
                  <a:schemeClr val="bg1"/>
                </a:solidFill>
              </a:rPr>
              <a:t>ködfolt - elméletből </a:t>
            </a:r>
            <a:r>
              <a:rPr lang="hu-HU" b="1" u="sng" dirty="0">
                <a:solidFill>
                  <a:schemeClr val="bg1"/>
                </a:solidFill>
              </a:rPr>
              <a:t>született feltevést, hogy a (hét) </a:t>
            </a:r>
            <a:r>
              <a:rPr lang="hu-HU" b="1" u="sng" dirty="0" smtClean="0">
                <a:solidFill>
                  <a:schemeClr val="bg1"/>
                </a:solidFill>
              </a:rPr>
              <a:t>nagy</a:t>
            </a:r>
          </a:p>
          <a:p>
            <a:r>
              <a:rPr lang="hu-HU" b="1" u="sng" dirty="0" smtClean="0">
                <a:solidFill>
                  <a:schemeClr val="bg1"/>
                </a:solidFill>
              </a:rPr>
              <a:t> </a:t>
            </a:r>
            <a:r>
              <a:rPr lang="hu-HU" b="1" u="sng" dirty="0">
                <a:solidFill>
                  <a:schemeClr val="bg1"/>
                </a:solidFill>
              </a:rPr>
              <a:t>bolygók a Nap központi tömegéből alakultak ki, legalábbis a mi </a:t>
            </a:r>
            <a:r>
              <a:rPr lang="hu-HU" b="1" u="sng" dirty="0" smtClean="0">
                <a:solidFill>
                  <a:schemeClr val="bg1"/>
                </a:solidFill>
              </a:rPr>
              <a:t>látható </a:t>
            </a:r>
            <a:r>
              <a:rPr lang="hu-HU" b="1" u="sng" dirty="0">
                <a:solidFill>
                  <a:schemeClr val="bg1"/>
                </a:solidFill>
              </a:rPr>
              <a:t>Napunk anyagából. A kozmikus anyag első sűrűsödése természetesen egy központi mag körül, szülő napja körül történt, de a mi Napunk </a:t>
            </a:r>
            <a:r>
              <a:rPr lang="hu-HU" b="1" u="sng" dirty="0" smtClean="0">
                <a:solidFill>
                  <a:schemeClr val="bg1"/>
                </a:solidFill>
              </a:rPr>
              <a:t>- </a:t>
            </a:r>
            <a:r>
              <a:rPr lang="hu-HU" b="1" u="sng" dirty="0">
                <a:solidFill>
                  <a:schemeClr val="bg1"/>
                </a:solidFill>
              </a:rPr>
              <a:t>a tanítások szerint </a:t>
            </a:r>
            <a:r>
              <a:rPr lang="hu-HU" b="1" u="sng" dirty="0" smtClean="0">
                <a:solidFill>
                  <a:schemeClr val="bg1"/>
                </a:solidFill>
              </a:rPr>
              <a:t>- </a:t>
            </a:r>
            <a:r>
              <a:rPr lang="hu-HU" b="1" u="sng" dirty="0">
                <a:solidFill>
                  <a:schemeClr val="bg1"/>
                </a:solidFill>
              </a:rPr>
              <a:t>az összehúzódó forgó tömegből csupán korábban vált el, mint a többi, ezért a Nap a bolygók idősebb, nagyobb </a:t>
            </a:r>
            <a:r>
              <a:rPr lang="hu-HU" b="1" u="sng" dirty="0" smtClean="0">
                <a:solidFill>
                  <a:schemeClr val="bg1"/>
                </a:solidFill>
              </a:rPr>
              <a:t>testvére, </a:t>
            </a:r>
            <a:r>
              <a:rPr lang="hu-HU" b="1" u="sng" dirty="0">
                <a:solidFill>
                  <a:schemeClr val="bg1"/>
                </a:solidFill>
              </a:rPr>
              <a:t>nem pedig </a:t>
            </a:r>
            <a:r>
              <a:rPr lang="hu-HU" b="1" u="sng" dirty="0" smtClean="0">
                <a:solidFill>
                  <a:schemeClr val="bg1"/>
                </a:solidFill>
              </a:rPr>
              <a:t>apja. </a:t>
            </a:r>
          </a:p>
          <a:p>
            <a:r>
              <a:rPr lang="hu-HU" b="1" dirty="0" smtClean="0"/>
              <a:t>A </a:t>
            </a:r>
            <a:r>
              <a:rPr lang="hu-HU" b="1" dirty="0"/>
              <a:t>nyolc </a:t>
            </a:r>
            <a:r>
              <a:rPr lang="hu-HU" b="1" dirty="0" err="1"/>
              <a:t>Aditya</a:t>
            </a:r>
            <a:r>
              <a:rPr lang="hu-HU" b="1" dirty="0"/>
              <a:t>, </a:t>
            </a:r>
            <a:r>
              <a:rPr lang="hu-HU" b="1" dirty="0" smtClean="0"/>
              <a:t>az istenek </a:t>
            </a:r>
            <a:r>
              <a:rPr lang="hu-HU" b="1" dirty="0"/>
              <a:t>mindannyian az örök szubsztanciából </a:t>
            </a:r>
            <a:r>
              <a:rPr lang="hu-HU" b="1" dirty="0" smtClean="0"/>
              <a:t> (az üstökös anyag - - az Anya) vagy a „világ-anyagból alakultak ki.</a:t>
            </a:r>
            <a:endParaRPr lang="hu-HU" dirty="0" smtClean="0"/>
          </a:p>
          <a:p>
            <a:endParaRPr lang="hu-HU" sz="1200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/Az üstökös anyag esszenciája </a:t>
            </a:r>
            <a:r>
              <a:rPr lang="hu-HU" b="1" dirty="0">
                <a:solidFill>
                  <a:schemeClr val="bg1"/>
                </a:solidFill>
              </a:rPr>
              <a:t>az okkult tudomány tanítása szerint teljesen eltér bármilyen, a modern tudományban ismert kémiai vagy fizikai jellegzetességtől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Eredeti </a:t>
            </a:r>
            <a:r>
              <a:rPr lang="hu-HU" b="1" dirty="0">
                <a:solidFill>
                  <a:schemeClr val="bg1"/>
                </a:solidFill>
              </a:rPr>
              <a:t>formájában a naprendszereken túl homogén, és teljesen szétválik, amint a Földünk körzetébe belép. Ez az esszencia, amelyet megfertőzött a bolygók légköre és a bolygóközi anyag már összetett </a:t>
            </a:r>
            <a:r>
              <a:rPr lang="hu-HU" b="1" dirty="0" smtClean="0">
                <a:solidFill>
                  <a:schemeClr val="bg1"/>
                </a:solidFill>
              </a:rPr>
              <a:t>matériája</a:t>
            </a:r>
            <a:r>
              <a:rPr lang="hu-HU" b="1" dirty="0">
                <a:solidFill>
                  <a:schemeClr val="bg1"/>
                </a:solidFill>
              </a:rPr>
              <a:t>, csak a mi megnyilvánult világunkban heterogén</a:t>
            </a:r>
            <a:r>
              <a:rPr lang="hu-HU" b="1" dirty="0" smtClean="0">
                <a:solidFill>
                  <a:schemeClr val="bg1"/>
                </a:solidFill>
              </a:rPr>
              <a:t>./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75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Teozófiai anyagok\Fehér Testvériség előadás\Előadás sorbarendezett képei\4.-Az ember felépíté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233" b="35195"/>
          <a:stretch/>
        </p:blipFill>
        <p:spPr bwMode="auto">
          <a:xfrm>
            <a:off x="-12204" y="0"/>
            <a:ext cx="9116842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226266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142852"/>
            <a:ext cx="86409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</a:t>
            </a:r>
            <a:r>
              <a:rPr lang="hu-HU" b="1" dirty="0">
                <a:solidFill>
                  <a:schemeClr val="bg1"/>
                </a:solidFill>
              </a:rPr>
              <a:t>az ötödik, ugyanakkor a hatodik Kozmikus Princípium is, az Egyetemes Lélek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err="1" smtClean="0">
                <a:solidFill>
                  <a:schemeClr val="bg1"/>
                </a:solidFill>
              </a:rPr>
              <a:t>Upádhija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vagy alapja, ahogyan az emberben, a mikrokozmoszban a </a:t>
            </a:r>
            <a:r>
              <a:rPr lang="hu-HU" b="1" dirty="0" err="1" smtClean="0">
                <a:solidFill>
                  <a:schemeClr val="bg1"/>
                </a:solidFill>
              </a:rPr>
              <a:t>manasz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/az elme-princípium/, </a:t>
            </a:r>
            <a:r>
              <a:rPr lang="hu-HU" b="1" dirty="0">
                <a:solidFill>
                  <a:schemeClr val="bg1"/>
                </a:solidFill>
              </a:rPr>
              <a:t>vagy az emberi </a:t>
            </a:r>
            <a:r>
              <a:rPr lang="hu-HU" b="1" dirty="0" smtClean="0">
                <a:solidFill>
                  <a:schemeClr val="bg1"/>
                </a:solidFill>
              </a:rPr>
              <a:t>lélek </a:t>
            </a:r>
            <a:r>
              <a:rPr lang="hu-HU" b="1" dirty="0" smtClean="0"/>
              <a:t>/a </a:t>
            </a:r>
            <a:r>
              <a:rPr lang="hu-HU" b="1" dirty="0" err="1" smtClean="0"/>
              <a:t>buddhi</a:t>
            </a:r>
            <a:r>
              <a:rPr lang="hu-HU" b="1" dirty="0" smtClean="0"/>
              <a:t>/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isteni </a:t>
            </a:r>
            <a:r>
              <a:rPr lang="hu-HU" b="1" dirty="0" smtClean="0">
                <a:solidFill>
                  <a:schemeClr val="bg1"/>
                </a:solidFill>
              </a:rPr>
              <a:t>lélek </a:t>
            </a:r>
            <a:r>
              <a:rPr lang="hu-HU" b="1" dirty="0" smtClean="0"/>
              <a:t>/</a:t>
            </a:r>
            <a:r>
              <a:rPr lang="hu-HU" b="1" dirty="0" err="1" smtClean="0"/>
              <a:t>Upádhija</a:t>
            </a:r>
            <a:r>
              <a:rPr lang="hu-HU" b="1" dirty="0" smtClean="0"/>
              <a:t>.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Van egy teljes költemény, ami a keletkezés előtti csatákról szól, amelyeket a </a:t>
            </a:r>
            <a:r>
              <a:rPr lang="hu-HU" b="1" dirty="0" smtClean="0">
                <a:solidFill>
                  <a:schemeClr val="bg1"/>
                </a:solidFill>
              </a:rPr>
              <a:t>növekedő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bolygók vívtak a Kozmosz végső kialakulása előtt. Ez </a:t>
            </a:r>
            <a:r>
              <a:rPr lang="hu-HU" b="1" dirty="0" smtClean="0">
                <a:solidFill>
                  <a:schemeClr val="bg1"/>
                </a:solidFill>
              </a:rPr>
              <a:t>megmagyarázza </a:t>
            </a:r>
            <a:r>
              <a:rPr lang="hu-HU" b="1" dirty="0">
                <a:solidFill>
                  <a:schemeClr val="bg1"/>
                </a:solidFill>
              </a:rPr>
              <a:t>több bolygó rendszerének látszólagosan zavaros helyzetét, néhányuk holdjainak síkja ugyanis megbillen</a:t>
            </a:r>
            <a:r>
              <a:rPr lang="hu-HU" b="1" dirty="0"/>
              <a:t> (például a Neptunusz és az Uránusz holdjai esetében, amelyekről azt mondják, hogy a régiek nem tudtak semmit), ezért úgy látszanak, mintha visszafelé mozognának. </a:t>
            </a:r>
            <a:r>
              <a:rPr lang="hu-HU" b="1" dirty="0">
                <a:solidFill>
                  <a:schemeClr val="bg1"/>
                </a:solidFill>
              </a:rPr>
              <a:t>Ezeket a bolygókat Harcosoknak, Építőknek nevezik,</a:t>
            </a:r>
            <a:r>
              <a:rPr lang="hu-HU" b="1" dirty="0"/>
              <a:t> és a római katolikus egyház az égi seregek vezetőinek fogadja el őket, ami ugyanezekre a hagyományokra vall. </a:t>
            </a:r>
            <a:endParaRPr lang="hu-HU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Azt </a:t>
            </a:r>
            <a:r>
              <a:rPr lang="hu-HU" b="1" dirty="0">
                <a:solidFill>
                  <a:schemeClr val="bg1"/>
                </a:solidFill>
              </a:rPr>
              <a:t>tanítják, hogy a Nap, miután a kozmikus térből kialakult, tömegének mélységeibe vont annyi kozmikus életerőt, amennyit csak tudott, és elnyeléssel fenyegette gyöngébb </a:t>
            </a:r>
            <a:r>
              <a:rPr lang="hu-HU" b="1" dirty="0" smtClean="0">
                <a:solidFill>
                  <a:schemeClr val="bg1"/>
                </a:solidFill>
              </a:rPr>
              <a:t>testvéreit, </a:t>
            </a:r>
            <a:r>
              <a:rPr lang="hu-HU" b="1" dirty="0">
                <a:solidFill>
                  <a:schemeClr val="bg1"/>
                </a:solidFill>
              </a:rPr>
              <a:t>még mielőtt a vonzás és a taszítás törvénye véglegesen összhangba hozta volna a rendszert. Ez az első nagybolygók végleges kifejlődése és a </a:t>
            </a:r>
            <a:r>
              <a:rPr lang="hu-HU" b="1" dirty="0" smtClean="0">
                <a:solidFill>
                  <a:schemeClr val="bg1"/>
                </a:solidFill>
              </a:rPr>
              <a:t>bolygó - ködök </a:t>
            </a:r>
            <a:r>
              <a:rPr lang="hu-HU" b="1" dirty="0">
                <a:solidFill>
                  <a:schemeClr val="bg1"/>
                </a:solidFill>
              </a:rPr>
              <a:t>gyűrűképződése előtt történt. Azután a Nap elkezdte megenni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Anya hulladékát és </a:t>
            </a:r>
            <a:r>
              <a:rPr lang="hu-HU" b="1" dirty="0" smtClean="0">
                <a:solidFill>
                  <a:schemeClr val="bg1"/>
                </a:solidFill>
              </a:rPr>
              <a:t>verítékét, </a:t>
            </a:r>
            <a:r>
              <a:rPr lang="hu-HU" b="1" dirty="0">
                <a:solidFill>
                  <a:schemeClr val="bg1"/>
                </a:solidFill>
              </a:rPr>
              <a:t>más szóval az </a:t>
            </a:r>
            <a:r>
              <a:rPr lang="hu-HU" b="1" dirty="0" err="1" smtClean="0">
                <a:solidFill>
                  <a:schemeClr val="bg1"/>
                </a:solidFill>
              </a:rPr>
              <a:t>Aether</a:t>
            </a:r>
            <a:r>
              <a:rPr lang="hu-HU" b="1" dirty="0" smtClean="0">
                <a:solidFill>
                  <a:schemeClr val="bg1"/>
                </a:solidFill>
              </a:rPr>
              <a:t> (az </a:t>
            </a:r>
            <a:r>
              <a:rPr lang="hu-HU" b="1" dirty="0">
                <a:solidFill>
                  <a:schemeClr val="bg1"/>
                </a:solidFill>
              </a:rPr>
              <a:t>Egyetemes Lélek </a:t>
            </a:r>
            <a:r>
              <a:rPr lang="hu-HU" b="1" dirty="0" smtClean="0">
                <a:solidFill>
                  <a:schemeClr val="bg1"/>
                </a:solidFill>
              </a:rPr>
              <a:t>lélegzete) </a:t>
            </a:r>
            <a:r>
              <a:rPr lang="hu-HU" b="1" dirty="0">
                <a:solidFill>
                  <a:schemeClr val="bg1"/>
                </a:solidFill>
              </a:rPr>
              <a:t>azon részeit, amelyek létezéséről és összetételéről a tudomány jelenleg semmit nem tud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endParaRPr lang="hu-H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Sir William </a:t>
            </a:r>
            <a:r>
              <a:rPr lang="hu-HU" b="1" dirty="0" err="1" smtClean="0"/>
              <a:t>Grove</a:t>
            </a:r>
            <a:r>
              <a:rPr lang="hu-HU" b="1" dirty="0" smtClean="0"/>
              <a:t> </a:t>
            </a:r>
            <a:r>
              <a:rPr lang="hu-HU" b="1" dirty="0"/>
              <a:t>egy ehhez hasonló elméletet javasolt, aki felvetette, hogy </a:t>
            </a:r>
            <a:r>
              <a:rPr lang="hu-HU" b="1" dirty="0" smtClean="0"/>
              <a:t>a</a:t>
            </a:r>
          </a:p>
          <a:p>
            <a:r>
              <a:rPr lang="hu-HU" b="1" dirty="0" smtClean="0"/>
              <a:t> </a:t>
            </a:r>
            <a:r>
              <a:rPr lang="hu-HU" b="1" dirty="0"/>
              <a:t>rendszerek </a:t>
            </a:r>
            <a:r>
              <a:rPr lang="hu-HU" b="1" dirty="0" smtClean="0"/>
              <a:t>fokozatosan </a:t>
            </a:r>
            <a:r>
              <a:rPr lang="hu-HU" b="1" dirty="0"/>
              <a:t>megváltoznak légkörük gyarapodása vagy elveszítése eredményeként, vagy a </a:t>
            </a:r>
            <a:r>
              <a:rPr lang="hu-HU" b="1" dirty="0" smtClean="0"/>
              <a:t>köd - anyagból </a:t>
            </a:r>
            <a:r>
              <a:rPr lang="hu-HU" b="1" dirty="0"/>
              <a:t>eredő növekedés vagy csökkenés </a:t>
            </a:r>
            <a:r>
              <a:rPr lang="hu-HU" b="1" dirty="0" smtClean="0"/>
              <a:t>következtében, </a:t>
            </a:r>
            <a:r>
              <a:rPr lang="hu-HU" b="1" dirty="0"/>
              <a:t>továbbá </a:t>
            </a:r>
            <a:r>
              <a:rPr lang="hu-HU" b="1" dirty="0" smtClean="0"/>
              <a:t>lehet</a:t>
            </a:r>
            <a:r>
              <a:rPr lang="hu-HU" b="1" dirty="0"/>
              <a:t>, hogy a Nap légnemű anyagot sűrít össze, amint a térben halad, és így hő </a:t>
            </a:r>
            <a:r>
              <a:rPr lang="hu-HU" b="1" dirty="0" smtClean="0"/>
              <a:t>keletkezik.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8453876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821" y="260648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W. </a:t>
            </a:r>
            <a:r>
              <a:rPr lang="hu-HU" b="1" dirty="0" err="1">
                <a:solidFill>
                  <a:schemeClr val="bg1"/>
                </a:solidFill>
              </a:rPr>
              <a:t>Mattieu</a:t>
            </a:r>
            <a:r>
              <a:rPr lang="hu-HU" b="1" dirty="0">
                <a:solidFill>
                  <a:schemeClr val="bg1"/>
                </a:solidFill>
              </a:rPr>
              <a:t> Williams </a:t>
            </a:r>
            <a:r>
              <a:rPr lang="hu-HU" b="1" dirty="0" smtClean="0">
                <a:solidFill>
                  <a:schemeClr val="bg1"/>
                </a:solidFill>
              </a:rPr>
              <a:t>felvetette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/>
              <a:t>hogy a szétszórt anyagot vagy étert, amely felfogja </a:t>
            </a:r>
            <a:r>
              <a:rPr lang="hu-HU" b="1" dirty="0" smtClean="0"/>
              <a:t>a</a:t>
            </a:r>
          </a:p>
          <a:p>
            <a:r>
              <a:rPr lang="hu-HU" b="1" dirty="0" smtClean="0"/>
              <a:t> </a:t>
            </a:r>
            <a:r>
              <a:rPr lang="hu-HU" b="1" dirty="0"/>
              <a:t>Világegyetem hősugárzását, a Nap anyagának mélységeibe bevonja. Ez az éter kihajtja onnan a korábban besűrűsödött, és hőjét elvesztett étert, majd összehúzódik, leadja hőjét, hogy azután maga is ritkult és lehűlt állapotban kivetve újabb hőmennyiséget nyeljen el. Feltételezi, hogy ezt a hőmennyiséget az éter ilyen módon leköti, ismét besűríti, és a Világegyetem napjai újból szétosztják.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Ez az okkult tanítások olyan jó megközelítése, amilyet a tudomány valaha is ki tud </a:t>
            </a:r>
            <a:endParaRPr lang="hu-HU" b="1" dirty="0" smtClean="0"/>
          </a:p>
          <a:p>
            <a:r>
              <a:rPr lang="hu-HU" b="1" dirty="0" smtClean="0"/>
              <a:t>gondolni</a:t>
            </a:r>
            <a:r>
              <a:rPr lang="hu-HU" b="1" dirty="0"/>
              <a:t>. </a:t>
            </a:r>
            <a:endParaRPr lang="hu-HU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okkultizmus </a:t>
            </a:r>
            <a:r>
              <a:rPr lang="hu-HU" b="1" dirty="0" smtClean="0">
                <a:solidFill>
                  <a:schemeClr val="bg1"/>
                </a:solidFill>
              </a:rPr>
              <a:t>ezt </a:t>
            </a:r>
            <a:r>
              <a:rPr lang="hu-HU" b="1" dirty="0">
                <a:solidFill>
                  <a:schemeClr val="bg1"/>
                </a:solidFill>
              </a:rPr>
              <a:t>úgy magyarázza, hogy </a:t>
            </a:r>
            <a:r>
              <a:rPr lang="hu-HU" b="1" dirty="0" err="1" smtClean="0">
                <a:solidFill>
                  <a:schemeClr val="bg1"/>
                </a:solidFill>
              </a:rPr>
              <a:t>Márttánda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visszaadja </a:t>
            </a:r>
            <a:r>
              <a:rPr lang="hu-HU" b="1" dirty="0" smtClean="0">
                <a:solidFill>
                  <a:schemeClr val="bg1"/>
                </a:solidFill>
              </a:rPr>
              <a:t>elhasznált lélegzetet,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és </a:t>
            </a:r>
            <a:r>
              <a:rPr lang="hu-HU" b="1" dirty="0">
                <a:solidFill>
                  <a:schemeClr val="bg1"/>
                </a:solidFill>
              </a:rPr>
              <a:t>hogy az </a:t>
            </a:r>
            <a:r>
              <a:rPr lang="hu-HU" b="1" dirty="0" smtClean="0">
                <a:solidFill>
                  <a:schemeClr val="bg1"/>
                </a:solidFill>
              </a:rPr>
              <a:t>Anya - tér verítékével </a:t>
            </a:r>
            <a:r>
              <a:rPr lang="hu-HU" b="1" dirty="0">
                <a:solidFill>
                  <a:schemeClr val="bg1"/>
                </a:solidFill>
              </a:rPr>
              <a:t>és </a:t>
            </a:r>
            <a:r>
              <a:rPr lang="hu-HU" b="1" dirty="0" smtClean="0">
                <a:solidFill>
                  <a:schemeClr val="bg1"/>
                </a:solidFill>
              </a:rPr>
              <a:t>hulladékával </a:t>
            </a:r>
            <a:r>
              <a:rPr lang="hu-HU" b="1" dirty="0">
                <a:solidFill>
                  <a:schemeClr val="bg1"/>
                </a:solidFill>
              </a:rPr>
              <a:t>táplálkozik.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Ami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Neptunuszt </a:t>
            </a:r>
            <a:r>
              <a:rPr lang="hu-HU" b="1" dirty="0">
                <a:solidFill>
                  <a:schemeClr val="bg1"/>
                </a:solidFill>
              </a:rPr>
              <a:t>, a Szaturnuszt és a Jupitert csak kevéssé érinthette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/A keleti </a:t>
            </a:r>
            <a:r>
              <a:rPr lang="hu-HU" b="1" dirty="0">
                <a:solidFill>
                  <a:schemeClr val="bg1"/>
                </a:solidFill>
              </a:rPr>
              <a:t>okkultisták azt állítják, hogy bár sok fel nem fedezett bolygó van a Naprendszerünkben, de a Neptunusz valójában nem tartozik hozzá, annak ellenére, hogy látszólag kapcsolatban áll a Napunkkal, és ez hatással is van rá.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Azt </a:t>
            </a:r>
            <a:r>
              <a:rPr lang="hu-HU" b="1" dirty="0">
                <a:solidFill>
                  <a:schemeClr val="bg1"/>
                </a:solidFill>
              </a:rPr>
              <a:t>mondják, hogy ez a kapcsolat </a:t>
            </a:r>
            <a:r>
              <a:rPr lang="hu-HU" b="1" dirty="0" err="1" smtClean="0">
                <a:solidFill>
                  <a:schemeClr val="bg1"/>
                </a:solidFill>
              </a:rPr>
              <a:t>máyávikus</a:t>
            </a:r>
            <a:r>
              <a:rPr lang="hu-HU" b="1" dirty="0" smtClean="0">
                <a:solidFill>
                  <a:schemeClr val="bg1"/>
                </a:solidFill>
              </a:rPr>
              <a:t>./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olyan aránylag kis </a:t>
            </a:r>
            <a:r>
              <a:rPr lang="hu-HU" b="1" dirty="0" smtClean="0">
                <a:solidFill>
                  <a:schemeClr val="bg1"/>
                </a:solidFill>
              </a:rPr>
              <a:t>házakat, </a:t>
            </a:r>
            <a:r>
              <a:rPr lang="hu-HU" b="1" dirty="0">
                <a:solidFill>
                  <a:schemeClr val="bg1"/>
                </a:solidFill>
              </a:rPr>
              <a:t>mint a </a:t>
            </a:r>
            <a:r>
              <a:rPr lang="hu-HU" b="1" dirty="0" err="1">
                <a:solidFill>
                  <a:schemeClr val="bg1"/>
                </a:solidFill>
              </a:rPr>
              <a:t>Merkur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>
                <a:solidFill>
                  <a:schemeClr val="bg1"/>
                </a:solidFill>
              </a:rPr>
              <a:t>a</a:t>
            </a:r>
            <a:r>
              <a:rPr lang="hu-HU" b="1" dirty="0">
                <a:solidFill>
                  <a:schemeClr val="bg1"/>
                </a:solidFill>
              </a:rPr>
              <a:t> Vénusz és a Mars, megölte volna.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Az </a:t>
            </a:r>
            <a:r>
              <a:rPr lang="hu-HU" b="1" dirty="0"/>
              <a:t>Uránuszt nem ismerték a tizennyolcadik század vége előtt, az allegóriában említett negyedik bolygó </a:t>
            </a:r>
            <a:r>
              <a:rPr lang="hu-HU" b="1" dirty="0" smtClean="0"/>
              <a:t>neve még ismeretlen. </a:t>
            </a:r>
            <a:endParaRPr lang="hu-HU" sz="1200" b="1" dirty="0"/>
          </a:p>
        </p:txBody>
      </p:sp>
    </p:spTree>
    <p:extLst>
      <p:ext uri="{BB962C8B-B14F-4D97-AF65-F5344CB8AC3E}">
        <p14:creationId xmlns="" xmlns:p14="http://schemas.microsoft.com/office/powerpoint/2010/main" val="46021227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8004" y="260648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Hét </a:t>
            </a:r>
            <a:r>
              <a:rPr lang="hu-HU" b="1" dirty="0">
                <a:solidFill>
                  <a:schemeClr val="bg1"/>
                </a:solidFill>
              </a:rPr>
              <a:t>mindegyikének </a:t>
            </a:r>
            <a:r>
              <a:rPr lang="hu-HU" b="1" dirty="0" smtClean="0">
                <a:solidFill>
                  <a:schemeClr val="bg1"/>
                </a:solidFill>
              </a:rPr>
              <a:t>lélegzetét </a:t>
            </a:r>
            <a:r>
              <a:rPr lang="hu-HU" b="1" dirty="0" err="1" smtClean="0">
                <a:solidFill>
                  <a:schemeClr val="bg1"/>
                </a:solidFill>
              </a:rPr>
              <a:t>Bháskaranak</a:t>
            </a:r>
            <a:r>
              <a:rPr lang="hu-HU" b="1" dirty="0">
                <a:solidFill>
                  <a:schemeClr val="bg1"/>
                </a:solidFill>
              </a:rPr>
              <a:t>, a Fényhozónak nevezik, mert ők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(</a:t>
            </a:r>
            <a:r>
              <a:rPr lang="hu-HU" b="1" dirty="0">
                <a:solidFill>
                  <a:schemeClr val="bg1"/>
                </a:solidFill>
              </a:rPr>
              <a:t>a bolygók) eredetükben valamennyien üstökösök és napok voltak. Az Elsődleges Káoszból (ez most a szétbonthatatlan ködök </a:t>
            </a:r>
            <a:r>
              <a:rPr lang="hu-HU" b="1" dirty="0" smtClean="0">
                <a:solidFill>
                  <a:schemeClr val="bg1"/>
                </a:solidFill>
              </a:rPr>
              <a:t>lényege) </a:t>
            </a:r>
            <a:r>
              <a:rPr lang="hu-HU" b="1" dirty="0" err="1">
                <a:solidFill>
                  <a:schemeClr val="bg1"/>
                </a:solidFill>
              </a:rPr>
              <a:t>manvantárikus</a:t>
            </a:r>
            <a:r>
              <a:rPr lang="hu-HU" b="1" dirty="0">
                <a:solidFill>
                  <a:schemeClr val="bg1"/>
                </a:solidFill>
              </a:rPr>
              <a:t> életté fejlődnek ki az örök anyag legelső elkülönüléseinek egyesülése és felhalmozódása során.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A </a:t>
            </a:r>
            <a:r>
              <a:rPr lang="hu-HU" b="1" dirty="0"/>
              <a:t>Magyarázat remekül fejezi ki: </a:t>
            </a:r>
            <a:r>
              <a:rPr lang="hu-HU" b="1" i="1" dirty="0" smtClean="0"/>
              <a:t>Így </a:t>
            </a:r>
            <a:r>
              <a:rPr lang="hu-HU" b="1" i="1" dirty="0"/>
              <a:t>a Fény Fiai a Sötétség szövetébe </a:t>
            </a:r>
            <a:r>
              <a:rPr lang="hu-HU" b="1" i="1" dirty="0" smtClean="0"/>
              <a:t>öltöztek</a:t>
            </a:r>
            <a:r>
              <a:rPr lang="hu-HU" b="1" dirty="0" smtClean="0"/>
              <a:t>. </a:t>
            </a:r>
            <a:r>
              <a:rPr lang="hu-HU" b="1" dirty="0"/>
              <a:t>Képletesen </a:t>
            </a:r>
            <a:r>
              <a:rPr lang="hu-HU" b="1" dirty="0" smtClean="0"/>
              <a:t>Égi </a:t>
            </a:r>
            <a:r>
              <a:rPr lang="hu-HU" b="1" dirty="0"/>
              <a:t>Csigáknak” nevezik őket, mert (számunkra) forma nélküli Értelmeik láthatatlanul laknak csillag- és </a:t>
            </a:r>
            <a:r>
              <a:rPr lang="hu-HU" b="1" dirty="0" smtClean="0"/>
              <a:t>bolygó - otthonukban</a:t>
            </a:r>
            <a:r>
              <a:rPr lang="hu-HU" b="1" dirty="0"/>
              <a:t>, és ezeket </a:t>
            </a:r>
            <a:r>
              <a:rPr lang="hu-HU" b="1" dirty="0" smtClean="0"/>
              <a:t>magukkal viszik </a:t>
            </a:r>
            <a:r>
              <a:rPr lang="hu-HU" b="1" dirty="0"/>
              <a:t>keringésük </a:t>
            </a:r>
            <a:r>
              <a:rPr lang="hu-HU" b="1" dirty="0" smtClean="0"/>
              <a:t>során.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régi csillagászok, még Kepler, Newton, </a:t>
            </a:r>
            <a:r>
              <a:rPr lang="hu-HU" b="1" dirty="0" err="1"/>
              <a:t>Leibnitz</a:t>
            </a:r>
            <a:r>
              <a:rPr lang="hu-HU" b="1" dirty="0"/>
              <a:t>, Kant, </a:t>
            </a:r>
            <a:r>
              <a:rPr lang="hu-HU" b="1" dirty="0" err="1"/>
              <a:t>Herschel</a:t>
            </a:r>
            <a:r>
              <a:rPr lang="hu-HU" b="1" dirty="0"/>
              <a:t> és Laplace előtt</a:t>
            </a:r>
            <a:r>
              <a:rPr lang="hu-HU" b="1" dirty="0" smtClean="0"/>
              <a:t>,</a:t>
            </a:r>
          </a:p>
          <a:p>
            <a:r>
              <a:rPr lang="hu-HU" b="1" dirty="0" smtClean="0"/>
              <a:t>hangsúlyozták </a:t>
            </a:r>
            <a:r>
              <a:rPr lang="hu-HU" b="1" dirty="0"/>
              <a:t>valamennyi égitest és bolygó közös eredetének tanát.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hő (a </a:t>
            </a:r>
            <a:r>
              <a:rPr lang="hu-HU" b="1" dirty="0" smtClean="0">
                <a:solidFill>
                  <a:schemeClr val="bg1"/>
                </a:solidFill>
              </a:rPr>
              <a:t>lélegzet), </a:t>
            </a:r>
            <a:r>
              <a:rPr lang="hu-HU" b="1" dirty="0">
                <a:solidFill>
                  <a:schemeClr val="bg1"/>
                </a:solidFill>
              </a:rPr>
              <a:t>a vonzás és a taszítás </a:t>
            </a:r>
            <a:r>
              <a:rPr lang="hu-HU" b="1" dirty="0" smtClean="0">
                <a:solidFill>
                  <a:schemeClr val="bg1"/>
                </a:solidFill>
              </a:rPr>
              <a:t>- </a:t>
            </a:r>
            <a:r>
              <a:rPr lang="hu-HU" b="1" dirty="0">
                <a:solidFill>
                  <a:schemeClr val="bg1"/>
                </a:solidFill>
              </a:rPr>
              <a:t>a mozgás három nagy tényezője </a:t>
            </a:r>
            <a:r>
              <a:rPr lang="hu-HU" b="1" dirty="0" smtClean="0">
                <a:solidFill>
                  <a:schemeClr val="bg1"/>
                </a:solidFill>
              </a:rPr>
              <a:t>- </a:t>
            </a:r>
            <a:r>
              <a:rPr lang="hu-HU" b="1" dirty="0">
                <a:solidFill>
                  <a:schemeClr val="bg1"/>
                </a:solidFill>
              </a:rPr>
              <a:t>azok </a:t>
            </a:r>
            <a:r>
              <a:rPr lang="hu-HU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körülmények, amelyek között ennek a kezdeti családnak valamennyi tagja megszületik, fejlődik, és meghal, hogy újra megszülessen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egy Éjjele után.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Ennek </a:t>
            </a:r>
            <a:r>
              <a:rPr lang="hu-HU" b="1" dirty="0"/>
              <a:t>során az örök anyag </a:t>
            </a:r>
            <a:r>
              <a:rPr lang="hu-HU" b="1" dirty="0" err="1" smtClean="0"/>
              <a:t>periodikusan</a:t>
            </a:r>
            <a:r>
              <a:rPr lang="hu-HU" b="1" dirty="0" smtClean="0"/>
              <a:t> </a:t>
            </a:r>
            <a:r>
              <a:rPr lang="hu-HU" b="1" dirty="0"/>
              <a:t>visszaesik ősi, meg nem különböződött állapotába.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u="sng" dirty="0">
                <a:solidFill>
                  <a:schemeClr val="bg1"/>
                </a:solidFill>
              </a:rPr>
              <a:t>Először az erőközpontok, a láthatatlan szikrák vagy az ősatomok molekulákká </a:t>
            </a:r>
            <a:endParaRPr lang="hu-HU" b="1" u="sng" dirty="0" smtClean="0">
              <a:solidFill>
                <a:schemeClr val="bg1"/>
              </a:solidFill>
            </a:endParaRPr>
          </a:p>
          <a:p>
            <a:r>
              <a:rPr lang="hu-HU" b="1" u="sng" dirty="0" smtClean="0">
                <a:solidFill>
                  <a:schemeClr val="bg1"/>
                </a:solidFill>
              </a:rPr>
              <a:t>különülnek</a:t>
            </a:r>
            <a:r>
              <a:rPr lang="hu-HU" b="1" u="sng" dirty="0">
                <a:solidFill>
                  <a:schemeClr val="bg1"/>
                </a:solidFill>
              </a:rPr>
              <a:t>, </a:t>
            </a:r>
            <a:r>
              <a:rPr lang="hu-HU" b="1" u="sng" dirty="0" smtClean="0">
                <a:solidFill>
                  <a:schemeClr val="bg1"/>
                </a:solidFill>
              </a:rPr>
              <a:t>és tárgyiasulva napokká válnak. </a:t>
            </a:r>
          </a:p>
          <a:p>
            <a:r>
              <a:rPr lang="hu-HU" b="1" u="sng" dirty="0" smtClean="0">
                <a:solidFill>
                  <a:schemeClr val="bg1"/>
                </a:solidFill>
              </a:rPr>
              <a:t>Az </a:t>
            </a:r>
            <a:r>
              <a:rPr lang="hu-HU" b="1" u="sng" dirty="0">
                <a:solidFill>
                  <a:schemeClr val="bg1"/>
                </a:solidFill>
              </a:rPr>
              <a:t>egy </a:t>
            </a:r>
            <a:r>
              <a:rPr lang="hu-HU" b="1" u="sng" dirty="0" smtClean="0">
                <a:solidFill>
                  <a:schemeClr val="bg1"/>
                </a:solidFill>
              </a:rPr>
              <a:t>Forgószél </a:t>
            </a:r>
            <a:r>
              <a:rPr lang="hu-HU" b="1" u="sng" dirty="0">
                <a:solidFill>
                  <a:schemeClr val="bg1"/>
                </a:solidFill>
              </a:rPr>
              <a:t>(vagy mozgás) végül megadja az impulzust a formának és a kezdő mozgásnak, és ezt a sohasem pihenő </a:t>
            </a:r>
            <a:r>
              <a:rPr lang="hu-HU" b="1" u="sng" dirty="0" smtClean="0">
                <a:solidFill>
                  <a:schemeClr val="bg1"/>
                </a:solidFill>
              </a:rPr>
              <a:t>Lélegzetek - </a:t>
            </a:r>
            <a:r>
              <a:rPr lang="hu-HU" b="1" u="sng" dirty="0">
                <a:solidFill>
                  <a:schemeClr val="bg1"/>
                </a:solidFill>
              </a:rPr>
              <a:t>a </a:t>
            </a:r>
            <a:r>
              <a:rPr lang="hu-HU" b="1" u="sng" dirty="0" err="1" smtClean="0">
                <a:solidFill>
                  <a:schemeClr val="bg1"/>
                </a:solidFill>
              </a:rPr>
              <a:t>Dhyán</a:t>
            </a:r>
            <a:r>
              <a:rPr lang="hu-HU" b="1" u="sng" dirty="0" smtClean="0">
                <a:solidFill>
                  <a:schemeClr val="bg1"/>
                </a:solidFill>
              </a:rPr>
              <a:t> </a:t>
            </a:r>
            <a:r>
              <a:rPr lang="hu-HU" b="1" u="sng" dirty="0" err="1" smtClean="0">
                <a:solidFill>
                  <a:schemeClr val="bg1"/>
                </a:solidFill>
              </a:rPr>
              <a:t>Chohanok</a:t>
            </a:r>
            <a:r>
              <a:rPr lang="hu-HU" b="1" u="sng" dirty="0" smtClean="0">
                <a:solidFill>
                  <a:schemeClr val="bg1"/>
                </a:solidFill>
              </a:rPr>
              <a:t> - </a:t>
            </a:r>
            <a:r>
              <a:rPr lang="hu-HU" b="1" u="sng" dirty="0">
                <a:solidFill>
                  <a:schemeClr val="bg1"/>
                </a:solidFill>
              </a:rPr>
              <a:t>szabályozzák, és tartják fenn</a:t>
            </a:r>
            <a:r>
              <a:rPr lang="hu-HU" b="1" u="sng" dirty="0" smtClean="0">
                <a:solidFill>
                  <a:schemeClr val="bg1"/>
                </a:solidFill>
              </a:rPr>
              <a:t>.</a:t>
            </a:r>
            <a:endParaRPr lang="hu-HU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09856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260648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6. ... AZUTÁN A MÁSODIK HÉT, AKIK A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HÁROM </a:t>
            </a:r>
            <a:r>
              <a:rPr lang="hu-HU" b="1" dirty="0" smtClean="0"/>
              <a:t>/</a:t>
            </a:r>
            <a:r>
              <a:rPr lang="hu-HU" b="1" dirty="0"/>
              <a:t>Az Ige, a Hang és a Szellem</a:t>
            </a:r>
            <a:r>
              <a:rPr lang="hu-HU" b="1" dirty="0" smtClean="0"/>
              <a:t>./</a:t>
            </a:r>
            <a:endParaRPr lang="hu-HU" b="1" dirty="0"/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ÁLTAL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TEREMTETT LIPIKÁK. AZ ELUTASÍTOTT FIÚ EGY, A „FIÚ-NAPOK” SZÁMTALANOK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hu-HU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Lipika</a:t>
            </a:r>
            <a:r>
              <a:rPr lang="hu-HU" b="1" dirty="0" smtClean="0">
                <a:solidFill>
                  <a:schemeClr val="bg1"/>
                </a:solidFill>
              </a:rPr>
              <a:t> szó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lipi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chemeClr val="bg1"/>
                </a:solidFill>
              </a:rPr>
              <a:t>írni </a:t>
            </a:r>
            <a:r>
              <a:rPr lang="hu-HU" b="1" dirty="0">
                <a:solidFill>
                  <a:schemeClr val="bg1"/>
                </a:solidFill>
              </a:rPr>
              <a:t>szóból ered, és betű szerinti jelentése: az </a:t>
            </a:r>
            <a:r>
              <a:rPr lang="hu-HU" b="1" dirty="0" smtClean="0">
                <a:solidFill>
                  <a:schemeClr val="bg1"/>
                </a:solidFill>
              </a:rPr>
              <a:t>Írnokok.</a:t>
            </a:r>
            <a:endParaRPr lang="hu-HU" b="1" baseline="30000" dirty="0" smtClean="0">
              <a:solidFill>
                <a:schemeClr val="bg1"/>
              </a:solidFill>
              <a:hlinkClick r:id="" action="ppaction://hlinkfile"/>
            </a:endParaRPr>
          </a:p>
          <a:p>
            <a:r>
              <a:rPr lang="hu-HU" b="1" dirty="0" smtClean="0"/>
              <a:t>/Ők </a:t>
            </a:r>
            <a:r>
              <a:rPr lang="hu-HU" b="1" dirty="0"/>
              <a:t>a </a:t>
            </a:r>
            <a:r>
              <a:rPr lang="hu-HU" b="1" dirty="0">
                <a:solidFill>
                  <a:schemeClr val="bg1"/>
                </a:solidFill>
              </a:rPr>
              <a:t>négy </a:t>
            </a:r>
            <a:r>
              <a:rPr lang="hu-HU" b="1" dirty="0" smtClean="0">
                <a:solidFill>
                  <a:schemeClr val="bg1"/>
                </a:solidFill>
              </a:rPr>
              <a:t>Halhatatlan, </a:t>
            </a:r>
            <a:r>
              <a:rPr lang="hu-HU" b="1" dirty="0"/>
              <a:t>akiket az </a:t>
            </a:r>
            <a:r>
              <a:rPr lang="hu-HU" b="1" dirty="0" err="1"/>
              <a:t>Atharva</a:t>
            </a:r>
            <a:r>
              <a:rPr lang="hu-HU" b="1" dirty="0"/>
              <a:t> </a:t>
            </a:r>
            <a:r>
              <a:rPr lang="hu-HU" b="1" dirty="0" err="1"/>
              <a:t>Veda</a:t>
            </a:r>
            <a:r>
              <a:rPr lang="hu-HU" b="1" dirty="0"/>
              <a:t> </a:t>
            </a:r>
            <a:r>
              <a:rPr lang="hu-HU" b="1" dirty="0">
                <a:solidFill>
                  <a:schemeClr val="bg1"/>
                </a:solidFill>
              </a:rPr>
              <a:t>a négy világtáj </a:t>
            </a:r>
            <a:r>
              <a:rPr lang="hu-HU" b="1" dirty="0" smtClean="0">
                <a:solidFill>
                  <a:schemeClr val="bg1"/>
                </a:solidFill>
              </a:rPr>
              <a:t>figyelőiként </a:t>
            </a:r>
            <a:r>
              <a:rPr lang="hu-HU" b="1" dirty="0">
                <a:solidFill>
                  <a:schemeClr val="bg1"/>
                </a:solidFill>
              </a:rPr>
              <a:t>vagy őreiként említ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r>
              <a:rPr lang="hu-HU" b="1" dirty="0" smtClean="0"/>
              <a:t>/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Misztikus </a:t>
            </a:r>
            <a:r>
              <a:rPr lang="hu-HU" b="1" dirty="0"/>
              <a:t>értelemben ezek az Isteni Lények </a:t>
            </a:r>
            <a:r>
              <a:rPr lang="hu-HU" b="1" dirty="0">
                <a:solidFill>
                  <a:schemeClr val="bg1"/>
                </a:solidFill>
              </a:rPr>
              <a:t>a karmával </a:t>
            </a:r>
            <a:r>
              <a:rPr lang="hu-HU" b="1" dirty="0" smtClean="0"/>
              <a:t>- </a:t>
            </a:r>
            <a:r>
              <a:rPr lang="hu-HU" b="1" dirty="0"/>
              <a:t>a kiegyenlítés törvényével </a:t>
            </a:r>
            <a:r>
              <a:rPr lang="hu-HU" b="1" dirty="0" smtClean="0"/>
              <a:t>-</a:t>
            </a:r>
          </a:p>
          <a:p>
            <a:r>
              <a:rPr lang="hu-HU" b="1" dirty="0" smtClean="0"/>
              <a:t> </a:t>
            </a:r>
            <a:r>
              <a:rPr lang="hu-HU" b="1" dirty="0">
                <a:solidFill>
                  <a:schemeClr val="bg1"/>
                </a:solidFill>
              </a:rPr>
              <a:t>állnak kapcsolatban. </a:t>
            </a:r>
            <a:r>
              <a:rPr lang="hu-HU" b="1" dirty="0"/>
              <a:t>Ők </a:t>
            </a:r>
            <a:r>
              <a:rPr lang="hu-HU" b="1" dirty="0" smtClean="0"/>
              <a:t>a </a:t>
            </a:r>
            <a:r>
              <a:rPr lang="hu-HU" b="1" dirty="0">
                <a:solidFill>
                  <a:schemeClr val="bg1"/>
                </a:solidFill>
              </a:rPr>
              <a:t>Feljegyzők vagy Krónikások, és az Asztrális Fény </a:t>
            </a:r>
            <a:r>
              <a:rPr lang="hu-HU" b="1" dirty="0" smtClean="0">
                <a:solidFill>
                  <a:schemeClr val="bg1"/>
                </a:solidFill>
              </a:rPr>
              <a:t>láthatatlan </a:t>
            </a:r>
            <a:r>
              <a:rPr lang="hu-HU" b="1" dirty="0">
                <a:solidFill>
                  <a:schemeClr val="bg1"/>
                </a:solidFill>
              </a:rPr>
              <a:t>tábláira </a:t>
            </a:r>
            <a:r>
              <a:rPr lang="hu-HU" b="1" dirty="0" smtClean="0">
                <a:solidFill>
                  <a:schemeClr val="bg1"/>
                </a:solidFill>
              </a:rPr>
              <a:t>róják </a:t>
            </a:r>
            <a:r>
              <a:rPr lang="hu-HU" b="1" dirty="0">
                <a:solidFill>
                  <a:schemeClr val="bg1"/>
                </a:solidFill>
              </a:rPr>
              <a:t>az örökkévalóság nagy </a:t>
            </a:r>
            <a:r>
              <a:rPr lang="hu-HU" b="1" dirty="0" smtClean="0">
                <a:solidFill>
                  <a:schemeClr val="bg1"/>
                </a:solidFill>
              </a:rPr>
              <a:t>képtárát. </a:t>
            </a:r>
          </a:p>
          <a:p>
            <a:r>
              <a:rPr lang="hu-HU" b="1" dirty="0" smtClean="0"/>
              <a:t>Ez </a:t>
            </a:r>
            <a:r>
              <a:rPr lang="hu-HU" b="1" dirty="0">
                <a:solidFill>
                  <a:schemeClr val="bg1"/>
                </a:solidFill>
              </a:rPr>
              <a:t>az ember minden cselekedetének, </a:t>
            </a:r>
            <a:r>
              <a:rPr lang="hu-HU" b="1" dirty="0" smtClean="0">
                <a:solidFill>
                  <a:schemeClr val="bg1"/>
                </a:solidFill>
              </a:rPr>
              <a:t>gondolatainak feljegyzése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chemeClr val="bg1"/>
                </a:solidFill>
              </a:rPr>
              <a:t>mindannak</a:t>
            </a:r>
            <a:r>
              <a:rPr lang="hu-HU" b="1" dirty="0">
                <a:solidFill>
                  <a:schemeClr val="bg1"/>
                </a:solidFill>
              </a:rPr>
              <a:t>, ami volt,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van</a:t>
            </a:r>
            <a:r>
              <a:rPr lang="hu-HU" b="1" dirty="0">
                <a:solidFill>
                  <a:schemeClr val="bg1"/>
                </a:solidFill>
              </a:rPr>
              <a:t>, vagy valaha lesz a jelenségek Világegyetemében.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Ez az </a:t>
            </a:r>
            <a:r>
              <a:rPr lang="hu-HU" b="1" dirty="0">
                <a:solidFill>
                  <a:schemeClr val="bg1"/>
                </a:solidFill>
              </a:rPr>
              <a:t>Élet Könyve.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>
                <a:solidFill>
                  <a:schemeClr val="bg1"/>
                </a:solidFill>
              </a:rPr>
              <a:t>Lipikák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Világegyetem eszményi tervét a passzív Egyetemes Elméből </a:t>
            </a:r>
            <a:r>
              <a:rPr lang="hu-HU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tárgyiasulásba </a:t>
            </a:r>
            <a:r>
              <a:rPr lang="hu-HU" b="1" dirty="0">
                <a:solidFill>
                  <a:schemeClr val="bg1"/>
                </a:solidFill>
              </a:rPr>
              <a:t>kivetítik, ami alapján az Építők újból felépítik a Kozmoszt minden </a:t>
            </a:r>
            <a:r>
              <a:rPr lang="hu-HU" b="1" dirty="0" err="1">
                <a:solidFill>
                  <a:schemeClr val="bg1"/>
                </a:solidFill>
              </a:rPr>
              <a:t>Pralaya</a:t>
            </a:r>
            <a:r>
              <a:rPr lang="hu-HU" b="1" dirty="0">
                <a:solidFill>
                  <a:schemeClr val="bg1"/>
                </a:solidFill>
              </a:rPr>
              <a:t> után.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Ők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Jelenlét Hét </a:t>
            </a:r>
            <a:r>
              <a:rPr lang="hu-HU" b="1" dirty="0" smtClean="0">
                <a:solidFill>
                  <a:schemeClr val="bg1"/>
                </a:solidFill>
              </a:rPr>
              <a:t>Angyala, </a:t>
            </a:r>
            <a:r>
              <a:rPr lang="hu-HU" b="1" dirty="0"/>
              <a:t>akiket a keresztények a Hét </a:t>
            </a:r>
            <a:r>
              <a:rPr lang="hu-HU" b="1" dirty="0" smtClean="0"/>
              <a:t>Bolygói Szellemként </a:t>
            </a:r>
            <a:r>
              <a:rPr lang="hu-HU" b="1" dirty="0"/>
              <a:t>vagy </a:t>
            </a:r>
            <a:r>
              <a:rPr lang="hu-HU" b="1" dirty="0" smtClean="0"/>
              <a:t>a</a:t>
            </a:r>
          </a:p>
          <a:p>
            <a:r>
              <a:rPr lang="hu-HU" b="1" dirty="0" smtClean="0"/>
              <a:t>Csillagok Szellemeiként ismernek. Ők </a:t>
            </a:r>
            <a:r>
              <a:rPr lang="hu-HU" b="1" dirty="0" smtClean="0">
                <a:solidFill>
                  <a:schemeClr val="bg1"/>
                </a:solidFill>
              </a:rPr>
              <a:t>az  </a:t>
            </a:r>
            <a:r>
              <a:rPr lang="hu-HU" b="1" dirty="0">
                <a:solidFill>
                  <a:schemeClr val="bg1"/>
                </a:solidFill>
              </a:rPr>
              <a:t>Örök Fogalomalkotás vagy az </a:t>
            </a:r>
            <a:r>
              <a:rPr lang="hu-HU" b="1" dirty="0" smtClean="0">
                <a:solidFill>
                  <a:schemeClr val="bg1"/>
                </a:solidFill>
              </a:rPr>
              <a:t>Isteni Gondolat  </a:t>
            </a:r>
            <a:r>
              <a:rPr lang="hu-HU" b="1" dirty="0">
                <a:solidFill>
                  <a:schemeClr val="bg1"/>
                </a:solidFill>
              </a:rPr>
              <a:t>közvetlen írnokai. </a:t>
            </a:r>
            <a:r>
              <a:rPr lang="hu-HU" b="1" dirty="0"/>
              <a:t>Az Örök Feljegyzés nem elképzelt álom, mert ugyanezekkel a feljegyzésekkel találkozunk a durva anyag világában is. </a:t>
            </a:r>
            <a:endParaRPr lang="hu-HU" b="1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23209705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35716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negyvenkét </a:t>
            </a:r>
            <a:r>
              <a:rPr lang="hu-HU" b="1" dirty="0" smtClean="0">
                <a:solidFill>
                  <a:schemeClr val="bg1"/>
                </a:solidFill>
              </a:rPr>
              <a:t>Esküdt, </a:t>
            </a:r>
            <a:r>
              <a:rPr lang="hu-HU" b="1" dirty="0">
                <a:solidFill>
                  <a:schemeClr val="bg1"/>
                </a:solidFill>
              </a:rPr>
              <a:t>akik </a:t>
            </a:r>
            <a:r>
              <a:rPr lang="hu-HU" b="1" dirty="0" err="1">
                <a:solidFill>
                  <a:schemeClr val="bg1"/>
                </a:solidFill>
              </a:rPr>
              <a:t>Amenti</a:t>
            </a:r>
            <a:r>
              <a:rPr lang="hu-HU" b="1" i="1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birodalmában a Lélek vádlóiként Osiris előtt állnak,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az </a:t>
            </a:r>
            <a:r>
              <a:rPr lang="hu-HU" b="1" dirty="0"/>
              <a:t>istenségek </a:t>
            </a:r>
            <a:r>
              <a:rPr lang="hu-HU" b="1" dirty="0">
                <a:solidFill>
                  <a:schemeClr val="bg1"/>
                </a:solidFill>
              </a:rPr>
              <a:t>ugyanazon osztály</a:t>
            </a:r>
            <a:r>
              <a:rPr lang="hu-HU" b="1" dirty="0"/>
              <a:t>á</a:t>
            </a:r>
            <a:r>
              <a:rPr lang="hu-HU" b="1" dirty="0">
                <a:solidFill>
                  <a:schemeClr val="bg1"/>
                </a:solidFill>
              </a:rPr>
              <a:t>ba</a:t>
            </a:r>
            <a:r>
              <a:rPr lang="hu-HU" b="1" dirty="0"/>
              <a:t> tartoznak, </a:t>
            </a:r>
            <a:r>
              <a:rPr lang="hu-HU" b="1" dirty="0">
                <a:solidFill>
                  <a:schemeClr val="bg1"/>
                </a:solidFill>
              </a:rPr>
              <a:t>mint a </a:t>
            </a:r>
            <a:r>
              <a:rPr lang="hu-HU" b="1" dirty="0" err="1">
                <a:solidFill>
                  <a:schemeClr val="bg1"/>
                </a:solidFill>
              </a:rPr>
              <a:t>Lipikák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A </a:t>
            </a:r>
            <a:r>
              <a:rPr lang="hu-HU" b="1" dirty="0"/>
              <a:t>hindu </a:t>
            </a:r>
            <a:r>
              <a:rPr lang="hu-HU" b="1" dirty="0" err="1"/>
              <a:t>Chitragupta</a:t>
            </a:r>
            <a:r>
              <a:rPr lang="hu-HU" b="1" dirty="0"/>
              <a:t>, aki</a:t>
            </a:r>
            <a:r>
              <a:rPr lang="hu-HU" b="1" i="1" dirty="0"/>
              <a:t> </a:t>
            </a:r>
            <a:r>
              <a:rPr lang="hu-HU" b="1" dirty="0"/>
              <a:t>minden Lélek életének beszámolóját felolvassa</a:t>
            </a:r>
            <a:r>
              <a:rPr lang="hu-HU" b="1" i="1" dirty="0"/>
              <a:t> </a:t>
            </a:r>
            <a:r>
              <a:rPr lang="hu-HU" b="1" dirty="0" err="1" smtClean="0"/>
              <a:t>Agra</a:t>
            </a:r>
            <a:r>
              <a:rPr lang="hu-HU" b="1" dirty="0" smtClean="0"/>
              <a:t> - </a:t>
            </a:r>
            <a:r>
              <a:rPr lang="hu-HU" b="1" dirty="0" err="1" smtClean="0"/>
              <a:t>Sandhánínak</a:t>
            </a:r>
            <a:r>
              <a:rPr lang="hu-HU" b="1" dirty="0" smtClean="0"/>
              <a:t> </a:t>
            </a:r>
            <a:r>
              <a:rPr lang="hu-HU" b="1" dirty="0"/>
              <a:t>nevezett nyilvántartásából, és az Esküdtek, akik a beszámolót az elhunyt szívéből olvassák, ami </a:t>
            </a:r>
            <a:r>
              <a:rPr lang="hu-HU" b="1" dirty="0" err="1"/>
              <a:t>Yama</a:t>
            </a:r>
            <a:r>
              <a:rPr lang="hu-HU" b="1" dirty="0"/>
              <a:t>, Minos, Osiris vagy a karma előtt egyaránt nyitott könyvvé válik, valamennyien csak a </a:t>
            </a:r>
            <a:r>
              <a:rPr lang="hu-HU" b="1" dirty="0" err="1"/>
              <a:t>Lipikák</a:t>
            </a:r>
            <a:r>
              <a:rPr lang="hu-HU" b="1" dirty="0"/>
              <a:t> és Asztrális Feljegyzéseik utánzatai és változatai. </a:t>
            </a:r>
            <a:endParaRPr lang="hu-HU" b="1" dirty="0" smtClean="0"/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Lipikák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örök élettel kapcsolatos istenségek.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/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Lipikák</a:t>
            </a:r>
            <a:r>
              <a:rPr lang="hu-HU" b="1" dirty="0">
                <a:solidFill>
                  <a:schemeClr val="bg1"/>
                </a:solidFill>
              </a:rPr>
              <a:t> kapcsolatban állnak minden ember sorsával és minden gyermek születésével, akiknek az élete már az Asztrális Fényben fel van vázolva 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smtClean="0"/>
              <a:t>mert a </a:t>
            </a:r>
            <a:r>
              <a:rPr lang="hu-HU" b="1" dirty="0"/>
              <a:t>jövő, a múlthoz hasonlóan örökké a jelenben él</a:t>
            </a:r>
            <a:r>
              <a:rPr lang="hu-HU" b="1" dirty="0" smtClean="0"/>
              <a:t>.</a:t>
            </a:r>
          </a:p>
          <a:p>
            <a:r>
              <a:rPr lang="hu-HU" sz="1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Befolyást </a:t>
            </a:r>
            <a:r>
              <a:rPr lang="hu-HU" b="1" dirty="0">
                <a:solidFill>
                  <a:schemeClr val="bg1"/>
                </a:solidFill>
              </a:rPr>
              <a:t>gyakorolnak a csillagjóslás tudományára. </a:t>
            </a:r>
          </a:p>
        </p:txBody>
      </p:sp>
    </p:spTree>
    <p:extLst>
      <p:ext uri="{BB962C8B-B14F-4D97-AF65-F5344CB8AC3E}">
        <p14:creationId xmlns="" xmlns:p14="http://schemas.microsoft.com/office/powerpoint/2010/main" val="28670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70C0"/>
                </a:solidFill>
              </a:rPr>
              <a:t>A Titkos Tanítás </a:t>
            </a:r>
            <a:r>
              <a:rPr lang="hu-HU" b="1" dirty="0" smtClean="0">
                <a:solidFill>
                  <a:srgbClr val="0070C0"/>
                </a:solidFill>
              </a:rPr>
              <a:t/>
            </a:r>
            <a:br>
              <a:rPr lang="hu-HU" b="1" dirty="0" smtClean="0">
                <a:solidFill>
                  <a:srgbClr val="0070C0"/>
                </a:solidFill>
              </a:rPr>
            </a:br>
            <a:r>
              <a:rPr lang="hu-HU" b="1" dirty="0" smtClean="0">
                <a:solidFill>
                  <a:srgbClr val="0070C0"/>
                </a:solidFill>
              </a:rPr>
              <a:t>három </a:t>
            </a:r>
            <a:r>
              <a:rPr lang="hu-HU" b="1" dirty="0">
                <a:solidFill>
                  <a:srgbClr val="0070C0"/>
                </a:solidFill>
              </a:rPr>
              <a:t>alapvető </a:t>
            </a:r>
            <a:r>
              <a:rPr lang="hu-HU" b="1" dirty="0" smtClean="0">
                <a:solidFill>
                  <a:srgbClr val="0070C0"/>
                </a:solidFill>
              </a:rPr>
              <a:t>tétele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3228930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FF00"/>
                </a:solidFill>
              </a:rPr>
              <a:t>Az I. tétel</a:t>
            </a:r>
          </a:p>
          <a:p>
            <a:r>
              <a:rPr lang="hu-HU" sz="1200" b="1" dirty="0"/>
              <a:t> </a:t>
            </a:r>
            <a:endParaRPr lang="hu-HU" sz="1200" dirty="0"/>
          </a:p>
          <a:p>
            <a:r>
              <a:rPr lang="hu-HU" b="1" dirty="0" smtClean="0">
                <a:solidFill>
                  <a:schemeClr val="bg1"/>
                </a:solidFill>
              </a:rPr>
              <a:t>1. Az </a:t>
            </a:r>
            <a:r>
              <a:rPr lang="hu-HU" b="1" dirty="0">
                <a:solidFill>
                  <a:schemeClr val="bg1"/>
                </a:solidFill>
              </a:rPr>
              <a:t>ABSZOLÚT: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/>
              <a:t>a </a:t>
            </a:r>
            <a:r>
              <a:rPr lang="hu-HU" b="1" dirty="0" err="1"/>
              <a:t>vedantisták</a:t>
            </a:r>
            <a:r>
              <a:rPr lang="hu-HU" b="1" dirty="0"/>
              <a:t> </a:t>
            </a:r>
            <a:r>
              <a:rPr lang="hu-HU" b="1" dirty="0" err="1" smtClean="0"/>
              <a:t>Parabrahmanja</a:t>
            </a:r>
            <a:r>
              <a:rPr lang="hu-HU" b="1" dirty="0"/>
              <a:t>,</a:t>
            </a:r>
            <a:r>
              <a:rPr lang="hu-HU" b="1" i="1" dirty="0"/>
              <a:t> </a:t>
            </a:r>
            <a:r>
              <a:rPr lang="hu-HU" b="1" dirty="0"/>
              <a:t>vagy </a:t>
            </a:r>
            <a:r>
              <a:rPr lang="hu-HU" b="1" dirty="0">
                <a:solidFill>
                  <a:schemeClr val="bg1"/>
                </a:solidFill>
              </a:rPr>
              <a:t>az Egy Valóság, </a:t>
            </a:r>
            <a:r>
              <a:rPr lang="hu-HU" b="1" dirty="0" err="1">
                <a:solidFill>
                  <a:schemeClr val="bg1"/>
                </a:solidFill>
              </a:rPr>
              <a:t>Sat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/>
              <a:t>amely </a:t>
            </a:r>
            <a:endParaRPr lang="hu-HU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Abszolút Létezés és Nem - Létezés.</a:t>
            </a:r>
          </a:p>
          <a:p>
            <a:endParaRPr lang="hu-HU" sz="1200" dirty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2. </a:t>
            </a:r>
            <a:r>
              <a:rPr lang="hu-HU" b="1" dirty="0">
                <a:solidFill>
                  <a:schemeClr val="bg1"/>
                </a:solidFill>
              </a:rPr>
              <a:t>Az Első Logosz: </a:t>
            </a:r>
            <a:r>
              <a:rPr lang="hu-HU" b="1" dirty="0"/>
              <a:t>a személytelen, a filozófiában pedig </a:t>
            </a:r>
            <a:r>
              <a:rPr lang="hu-HU" b="1" dirty="0">
                <a:solidFill>
                  <a:schemeClr val="bg1"/>
                </a:solidFill>
              </a:rPr>
              <a:t>a meg nem nyilvánult Logosz,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a </a:t>
            </a:r>
            <a:r>
              <a:rPr lang="hu-HU" b="1" dirty="0"/>
              <a:t>megnyilvánult elődje. Ez az európai panteisták </a:t>
            </a:r>
            <a:r>
              <a:rPr lang="hu-HU" b="1" dirty="0" smtClean="0">
                <a:solidFill>
                  <a:schemeClr val="bg1"/>
                </a:solidFill>
              </a:rPr>
              <a:t>Első Oka, </a:t>
            </a:r>
            <a:r>
              <a:rPr lang="hu-HU" b="1" dirty="0">
                <a:solidFill>
                  <a:schemeClr val="bg1"/>
                </a:solidFill>
              </a:rPr>
              <a:t>az </a:t>
            </a:r>
            <a:r>
              <a:rPr lang="hu-HU" b="1" dirty="0" smtClean="0">
                <a:solidFill>
                  <a:schemeClr val="bg1"/>
                </a:solidFill>
              </a:rPr>
              <a:t>Öntudatlan.</a:t>
            </a:r>
          </a:p>
          <a:p>
            <a:endParaRPr lang="hu-HU" sz="1200" dirty="0"/>
          </a:p>
          <a:p>
            <a:r>
              <a:rPr lang="hu-HU" b="1" dirty="0" smtClean="0">
                <a:solidFill>
                  <a:schemeClr val="bg1"/>
                </a:solidFill>
              </a:rPr>
              <a:t>3. </a:t>
            </a:r>
            <a:r>
              <a:rPr lang="hu-HU" b="1" dirty="0">
                <a:solidFill>
                  <a:schemeClr val="bg1"/>
                </a:solidFill>
              </a:rPr>
              <a:t>A Második Logosz: a </a:t>
            </a:r>
            <a:r>
              <a:rPr lang="hu-HU" b="1" dirty="0" smtClean="0">
                <a:solidFill>
                  <a:schemeClr val="bg1"/>
                </a:solidFill>
              </a:rPr>
              <a:t>Szellem - Anyag</a:t>
            </a:r>
            <a:r>
              <a:rPr lang="hu-HU" b="1" dirty="0">
                <a:solidFill>
                  <a:schemeClr val="bg1"/>
                </a:solidFill>
              </a:rPr>
              <a:t>, az Élet,</a:t>
            </a:r>
            <a:r>
              <a:rPr lang="hu-HU" b="1" dirty="0"/>
              <a:t> a </a:t>
            </a:r>
            <a:r>
              <a:rPr lang="hu-HU" b="1" dirty="0" smtClean="0"/>
              <a:t>Világegyetem Szelleme, </a:t>
            </a:r>
            <a:r>
              <a:rPr lang="hu-HU" b="1" dirty="0" err="1"/>
              <a:t>Purusha</a:t>
            </a:r>
            <a:r>
              <a:rPr lang="hu-HU" b="1" dirty="0"/>
              <a:t> és </a:t>
            </a:r>
            <a:r>
              <a:rPr lang="hu-HU" b="1" dirty="0" err="1"/>
              <a:t>Prakriti</a:t>
            </a:r>
            <a:r>
              <a:rPr lang="hu-HU" b="1" dirty="0" smtClean="0"/>
              <a:t>.</a:t>
            </a:r>
          </a:p>
          <a:p>
            <a:endParaRPr lang="hu-HU" sz="1200" dirty="0"/>
          </a:p>
          <a:p>
            <a:r>
              <a:rPr lang="hu-HU" b="1" dirty="0" smtClean="0">
                <a:solidFill>
                  <a:schemeClr val="bg1"/>
                </a:solidFill>
              </a:rPr>
              <a:t>4. </a:t>
            </a:r>
            <a:r>
              <a:rPr lang="hu-HU" b="1" dirty="0">
                <a:solidFill>
                  <a:schemeClr val="bg1"/>
                </a:solidFill>
              </a:rPr>
              <a:t>A Harmadik Logosz: a kozmikus fogalomalkotás, </a:t>
            </a:r>
            <a:r>
              <a:rPr lang="hu-HU" b="1" dirty="0" err="1">
                <a:solidFill>
                  <a:schemeClr val="bg1"/>
                </a:solidFill>
              </a:rPr>
              <a:t>mahat</a:t>
            </a:r>
            <a:r>
              <a:rPr lang="hu-HU" b="1" dirty="0">
                <a:solidFill>
                  <a:schemeClr val="bg1"/>
                </a:solidFill>
              </a:rPr>
              <a:t> vagy értelem, az egyetemes </a:t>
            </a:r>
            <a:r>
              <a:rPr lang="hu-HU" b="1" dirty="0" smtClean="0">
                <a:solidFill>
                  <a:schemeClr val="bg1"/>
                </a:solidFill>
              </a:rPr>
              <a:t>világ - lélek</a:t>
            </a:r>
            <a:r>
              <a:rPr lang="hu-HU" b="1" dirty="0">
                <a:solidFill>
                  <a:schemeClr val="bg1"/>
                </a:solidFill>
              </a:rPr>
              <a:t>, az anyag kozmikus </a:t>
            </a:r>
            <a:r>
              <a:rPr lang="hu-HU" b="1" dirty="0" smtClean="0">
                <a:solidFill>
                  <a:schemeClr val="bg1"/>
                </a:solidFill>
              </a:rPr>
              <a:t>lényege, </a:t>
            </a:r>
            <a:r>
              <a:rPr lang="hu-HU" b="1" dirty="0"/>
              <a:t>az értelmes működés alapja a természetben, amit </a:t>
            </a:r>
            <a:r>
              <a:rPr lang="hu-HU" b="1" dirty="0" err="1" smtClean="0"/>
              <a:t>Mahá</a:t>
            </a:r>
            <a:r>
              <a:rPr lang="hu-HU" b="1" dirty="0" smtClean="0"/>
              <a:t> - </a:t>
            </a:r>
            <a:r>
              <a:rPr lang="hu-HU" b="1" dirty="0" err="1" smtClean="0"/>
              <a:t>Buddhinak</a:t>
            </a:r>
            <a:r>
              <a:rPr lang="hu-HU" b="1" dirty="0" smtClean="0"/>
              <a:t> </a:t>
            </a:r>
            <a:r>
              <a:rPr lang="hu-HU" b="1" dirty="0"/>
              <a:t>is neveznek</a:t>
            </a:r>
            <a:r>
              <a:rPr lang="hu-HU" b="1" dirty="0" smtClean="0"/>
              <a:t>.</a:t>
            </a:r>
          </a:p>
          <a:p>
            <a:endParaRPr lang="hu-HU" sz="1200" b="1" dirty="0" smtClean="0"/>
          </a:p>
          <a:p>
            <a:r>
              <a:rPr lang="hu-HU" b="1" dirty="0" smtClean="0"/>
              <a:t>Az </a:t>
            </a:r>
            <a:r>
              <a:rPr lang="hu-HU" b="1" dirty="0"/>
              <a:t>EGY VALÓSÁG, annak </a:t>
            </a:r>
            <a:r>
              <a:rPr lang="hu-HU" b="1" i="1" dirty="0"/>
              <a:t>kettős </a:t>
            </a:r>
            <a:r>
              <a:rPr lang="hu-HU" b="1" dirty="0"/>
              <a:t>aspektusai a feltételekhez kötött világegyetemben</a:t>
            </a:r>
            <a:r>
              <a:rPr lang="hu-HU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180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33265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 Létezik </a:t>
            </a:r>
            <a:r>
              <a:rPr lang="hu-HU" b="1" dirty="0">
                <a:solidFill>
                  <a:schemeClr val="bg1"/>
                </a:solidFill>
              </a:rPr>
              <a:t>egy mindenütt jelenlévő, örök, határtalan és változhatatlan PRINCÍPIUM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/>
              <a:t>(Alapelv), amelyről lehetetlen elmélkedni, mert meghaladja az ember felfogó </a:t>
            </a:r>
            <a:r>
              <a:rPr lang="hu-HU" b="1" dirty="0" smtClean="0"/>
              <a:t>képességét.</a:t>
            </a:r>
          </a:p>
          <a:p>
            <a:pPr marL="285750" indent="-285750"/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Van </a:t>
            </a:r>
            <a:r>
              <a:rPr lang="hu-HU" b="1" dirty="0">
                <a:solidFill>
                  <a:schemeClr val="bg1"/>
                </a:solidFill>
              </a:rPr>
              <a:t>egy feltétlen Valóság, amely megelőz minden feltételes, megnyilvánult létezőt.</a:t>
            </a:r>
            <a:r>
              <a:rPr lang="hu-HU" b="1" dirty="0"/>
              <a:t> </a:t>
            </a:r>
            <a:endParaRPr lang="hu-HU" b="1" dirty="0" smtClean="0"/>
          </a:p>
          <a:p>
            <a:pPr marL="285750" indent="-285750"/>
            <a:r>
              <a:rPr lang="hu-HU" b="1" dirty="0" smtClean="0"/>
              <a:t>      Ez </a:t>
            </a:r>
            <a:r>
              <a:rPr lang="hu-HU" b="1" dirty="0"/>
              <a:t>a végtelen és örök Ok </a:t>
            </a:r>
            <a:r>
              <a:rPr lang="hu-HU" b="1" dirty="0" smtClean="0"/>
              <a:t>, a </a:t>
            </a:r>
            <a:r>
              <a:rPr lang="hu-HU" b="1" dirty="0"/>
              <a:t>gyökértelen gyökere </a:t>
            </a:r>
            <a:r>
              <a:rPr lang="hu-HU" b="1" dirty="0" smtClean="0"/>
              <a:t>mindennek</a:t>
            </a:r>
            <a:r>
              <a:rPr lang="hu-HU" b="1" dirty="0"/>
              <a:t>, ami volt, van és valaha </a:t>
            </a:r>
            <a:r>
              <a:rPr lang="hu-HU" b="1" dirty="0" smtClean="0"/>
              <a:t>lesz, minden </a:t>
            </a:r>
            <a:r>
              <a:rPr lang="hu-HU" b="1" dirty="0"/>
              <a:t>tulajdonságtól mentes, és </a:t>
            </a:r>
            <a:r>
              <a:rPr lang="hu-HU" b="1" dirty="0" smtClean="0"/>
              <a:t>a megnyilvánult </a:t>
            </a:r>
            <a:r>
              <a:rPr lang="hu-HU" b="1" dirty="0"/>
              <a:t>véges létezővel semmilyen kapcsolatban </a:t>
            </a:r>
            <a:r>
              <a:rPr lang="hu-HU" b="1" dirty="0" smtClean="0"/>
              <a:t>nincs, inkább </a:t>
            </a:r>
            <a:r>
              <a:rPr lang="hu-HU" b="1" dirty="0"/>
              <a:t>„Létezés”, mint Létező</a:t>
            </a:r>
            <a:r>
              <a:rPr lang="hu-HU" dirty="0"/>
              <a:t> </a:t>
            </a:r>
            <a:r>
              <a:rPr lang="hu-HU" dirty="0" smtClean="0"/>
              <a:t>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Ez </a:t>
            </a:r>
            <a:r>
              <a:rPr lang="hu-HU" b="1" dirty="0"/>
              <a:t>a Létezés a Titkos Tanításban </a:t>
            </a:r>
            <a:r>
              <a:rPr lang="hu-HU" b="1" dirty="0">
                <a:solidFill>
                  <a:schemeClr val="bg1"/>
                </a:solidFill>
              </a:rPr>
              <a:t>két megnyilvánulásában </a:t>
            </a:r>
            <a:r>
              <a:rPr lang="hu-HU" b="1" dirty="0"/>
              <a:t>szerepel.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A - Abszolút </a:t>
            </a:r>
            <a:r>
              <a:rPr lang="hu-HU" b="1" dirty="0">
                <a:solidFill>
                  <a:schemeClr val="bg1"/>
                </a:solidFill>
              </a:rPr>
              <a:t>elvont </a:t>
            </a:r>
            <a:r>
              <a:rPr lang="hu-HU" b="1" dirty="0" smtClean="0">
                <a:solidFill>
                  <a:schemeClr val="bg1"/>
                </a:solidFill>
              </a:rPr>
              <a:t>tér, </a:t>
            </a:r>
            <a:r>
              <a:rPr lang="hu-HU" b="1" dirty="0">
                <a:solidFill>
                  <a:schemeClr val="bg1"/>
                </a:solidFill>
              </a:rPr>
              <a:t>amely puszta </a:t>
            </a:r>
            <a:r>
              <a:rPr lang="hu-HU" b="1" dirty="0" smtClean="0">
                <a:solidFill>
                  <a:schemeClr val="bg1"/>
                </a:solidFill>
              </a:rPr>
              <a:t>szubjektivitás.</a:t>
            </a:r>
          </a:p>
          <a:p>
            <a:r>
              <a:rPr lang="hu-HU" b="1" dirty="0" smtClean="0"/>
              <a:t>      A </a:t>
            </a:r>
            <a:r>
              <a:rPr lang="hu-HU" b="1" dirty="0"/>
              <a:t>tér az egyetlen dolog, amelyet az emberi elme semmiféle fogalomból nem zárhat </a:t>
            </a:r>
            <a:r>
              <a:rPr lang="hu-HU" b="1" dirty="0" smtClean="0"/>
              <a:t>ki</a:t>
            </a:r>
          </a:p>
          <a:p>
            <a:r>
              <a:rPr lang="hu-HU" b="1" dirty="0" smtClean="0"/>
              <a:t>      és </a:t>
            </a:r>
            <a:r>
              <a:rPr lang="hu-HU" b="1" dirty="0"/>
              <a:t>az egyetlen, amelyet önmagában nem foghat fel.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B - Abszolút</a:t>
            </a:r>
            <a:r>
              <a:rPr lang="hu-HU" b="1" dirty="0">
                <a:solidFill>
                  <a:schemeClr val="bg1"/>
                </a:solidFill>
              </a:rPr>
              <a:t>, elvont </a:t>
            </a:r>
            <a:r>
              <a:rPr lang="hu-HU" b="1" dirty="0" smtClean="0">
                <a:solidFill>
                  <a:schemeClr val="bg1"/>
                </a:solidFill>
              </a:rPr>
              <a:t>mozgás, </a:t>
            </a:r>
            <a:r>
              <a:rPr lang="hu-HU" b="1" dirty="0">
                <a:solidFill>
                  <a:schemeClr val="bg1"/>
                </a:solidFill>
              </a:rPr>
              <a:t>amely a feltétlen </a:t>
            </a:r>
            <a:r>
              <a:rPr lang="hu-HU" b="1" dirty="0" smtClean="0">
                <a:solidFill>
                  <a:schemeClr val="bg1"/>
                </a:solidFill>
              </a:rPr>
              <a:t>öntudat.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      Az </a:t>
            </a:r>
            <a:r>
              <a:rPr lang="hu-HU" b="1" dirty="0"/>
              <a:t>öntudat számunkra felfoghatatlan, ha a változástól elkülönítjük; a változást </a:t>
            </a:r>
            <a:r>
              <a:rPr lang="hu-HU" b="1" dirty="0" smtClean="0"/>
              <a:t>pedig</a:t>
            </a:r>
          </a:p>
          <a:p>
            <a:r>
              <a:rPr lang="hu-HU" b="1" dirty="0" smtClean="0"/>
              <a:t>      legjobban </a:t>
            </a:r>
            <a:r>
              <a:rPr lang="hu-HU" b="1" dirty="0"/>
              <a:t>a mozgás jellemzi. Az Egy Valóság </a:t>
            </a:r>
            <a:r>
              <a:rPr lang="hu-HU" b="1" dirty="0" smtClean="0"/>
              <a:t>mozgás jellemzőjét </a:t>
            </a:r>
            <a:r>
              <a:rPr lang="hu-HU" b="1" dirty="0"/>
              <a:t>a „Nagy Lélegzet</a:t>
            </a:r>
            <a:r>
              <a:rPr lang="hu-HU" b="1" dirty="0" smtClean="0"/>
              <a:t>”</a:t>
            </a:r>
          </a:p>
          <a:p>
            <a:r>
              <a:rPr lang="hu-HU" b="1" dirty="0" smtClean="0"/>
              <a:t>      kifejezés  írja le.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8518742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54868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hu-HU" sz="2400" b="1" dirty="0" smtClean="0">
                <a:solidFill>
                  <a:schemeClr val="bg1"/>
                </a:solidFill>
              </a:rPr>
              <a:t>Tartalmi összefoglalás</a:t>
            </a:r>
          </a:p>
          <a:p>
            <a:pPr marL="285750" indent="-285750"/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Az Abszolút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Az Első </a:t>
            </a:r>
            <a:r>
              <a:rPr lang="hu-HU" sz="2400" b="1" dirty="0" smtClean="0">
                <a:solidFill>
                  <a:schemeClr val="bg1"/>
                </a:solidFill>
              </a:rPr>
              <a:t>Logosz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Második </a:t>
            </a:r>
            <a:r>
              <a:rPr lang="hu-HU" sz="2400" b="1" dirty="0" smtClean="0">
                <a:solidFill>
                  <a:schemeClr val="bg1"/>
                </a:solidFill>
              </a:rPr>
              <a:t>Logosz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Harmadik </a:t>
            </a:r>
            <a:r>
              <a:rPr lang="hu-HU" sz="2400" b="1" dirty="0" smtClean="0">
                <a:solidFill>
                  <a:schemeClr val="bg1"/>
                </a:solidFill>
              </a:rPr>
              <a:t>Logosz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Tér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Mozgás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355030354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03974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FF00"/>
                </a:solidFill>
              </a:rPr>
              <a:t>II. Tétel</a:t>
            </a:r>
          </a:p>
          <a:p>
            <a:endParaRPr lang="hu-HU" sz="1200" b="1" dirty="0"/>
          </a:p>
          <a:p>
            <a:r>
              <a:rPr lang="hu-HU" b="1" dirty="0" smtClean="0">
                <a:solidFill>
                  <a:schemeClr val="bg1"/>
                </a:solidFill>
              </a:rPr>
              <a:t>A Világegyetem</a:t>
            </a:r>
            <a:r>
              <a:rPr lang="hu-HU" b="1" i="1" dirty="0" smtClean="0">
                <a:solidFill>
                  <a:schemeClr val="bg1"/>
                </a:solidFill>
              </a:rPr>
              <a:t>, </a:t>
            </a:r>
            <a:r>
              <a:rPr lang="hu-HU" b="1" dirty="0" smtClean="0"/>
              <a:t>egy </a:t>
            </a:r>
            <a:r>
              <a:rPr lang="hu-HU" b="1" dirty="0"/>
              <a:t>határtalan sík, </a:t>
            </a:r>
            <a:r>
              <a:rPr lang="hu-HU" b="1" dirty="0" smtClean="0">
                <a:solidFill>
                  <a:schemeClr val="bg1"/>
                </a:solidFill>
              </a:rPr>
              <a:t>időszakonkénti  helye </a:t>
            </a:r>
            <a:r>
              <a:rPr lang="hu-HU" b="1" dirty="0" smtClean="0"/>
              <a:t>a </a:t>
            </a:r>
            <a:r>
              <a:rPr lang="hu-HU" b="1" dirty="0"/>
              <a:t>megnyilvánuló </a:t>
            </a:r>
            <a:endParaRPr lang="hu-HU" b="1" dirty="0" smtClean="0"/>
          </a:p>
          <a:p>
            <a:r>
              <a:rPr lang="hu-HU" b="1" dirty="0" smtClean="0"/>
              <a:t>és </a:t>
            </a:r>
            <a:r>
              <a:rPr lang="hu-HU" b="1" dirty="0"/>
              <a:t>eltűnő számtalan </a:t>
            </a:r>
            <a:r>
              <a:rPr lang="hu-HU" b="1" dirty="0" smtClean="0"/>
              <a:t>világegyetemnek.</a:t>
            </a:r>
            <a:r>
              <a:rPr lang="hu-HU" dirty="0" smtClean="0"/>
              <a:t> </a:t>
            </a:r>
          </a:p>
          <a:p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Ezeket a világegyetemeket </a:t>
            </a:r>
            <a:r>
              <a:rPr lang="hu-HU" b="1" dirty="0">
                <a:solidFill>
                  <a:schemeClr val="bg1"/>
                </a:solidFill>
              </a:rPr>
              <a:t>„megnyilvánuló csillagoknak” és az „örökkévalóság szikráinak” </a:t>
            </a:r>
            <a:r>
              <a:rPr lang="hu-HU" b="1" dirty="0"/>
              <a:t>nevezik.</a:t>
            </a:r>
            <a:r>
              <a:rPr lang="hu-HU" dirty="0"/>
              <a:t> </a:t>
            </a:r>
            <a:endParaRPr lang="hu-HU" dirty="0" smtClean="0"/>
          </a:p>
          <a:p>
            <a:endParaRPr lang="hu-HU" sz="1200" dirty="0"/>
          </a:p>
          <a:p>
            <a:r>
              <a:rPr lang="hu-HU" b="1" dirty="0">
                <a:solidFill>
                  <a:srgbClr val="C00000"/>
                </a:solidFill>
              </a:rPr>
              <a:t>„</a:t>
            </a:r>
            <a:r>
              <a:rPr lang="hu-HU" b="1" i="1" dirty="0">
                <a:solidFill>
                  <a:srgbClr val="C00000"/>
                </a:solidFill>
              </a:rPr>
              <a:t>A zarándok </a:t>
            </a:r>
            <a:r>
              <a:rPr lang="hu-HU" b="1" i="1" dirty="0" smtClean="0">
                <a:solidFill>
                  <a:srgbClr val="C00000"/>
                </a:solidFill>
              </a:rPr>
              <a:t>örökkévalósága </a:t>
            </a:r>
            <a:r>
              <a:rPr lang="hu-HU" b="1" i="1" dirty="0">
                <a:solidFill>
                  <a:srgbClr val="C00000"/>
                </a:solidFill>
              </a:rPr>
              <a:t>olyan, mint az Önmagában Létező szemének egy-egy rebbenése”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smtClean="0">
                <a:solidFill>
                  <a:srgbClr val="C00000"/>
                </a:solidFill>
              </a:rPr>
              <a:t>.</a:t>
            </a:r>
            <a:r>
              <a:rPr lang="hu-HU" b="1" i="1" dirty="0" smtClean="0">
                <a:solidFill>
                  <a:srgbClr val="C00000"/>
                </a:solidFill>
              </a:rPr>
              <a:t> </a:t>
            </a:r>
            <a:r>
              <a:rPr lang="hu-HU" b="1" dirty="0">
                <a:solidFill>
                  <a:srgbClr val="C00000"/>
                </a:solidFill>
              </a:rPr>
              <a:t>„</a:t>
            </a:r>
            <a:r>
              <a:rPr lang="hu-HU" b="1" i="1" dirty="0">
                <a:solidFill>
                  <a:srgbClr val="C00000"/>
                </a:solidFill>
              </a:rPr>
              <a:t>A világok megjelenése és eltűnése olyan, mint a tengerjárás rendszeres apálya és dagálya</a:t>
            </a:r>
            <a:r>
              <a:rPr lang="hu-HU" b="1" dirty="0" smtClean="0">
                <a:solidFill>
                  <a:srgbClr val="C00000"/>
                </a:solidFill>
              </a:rPr>
              <a:t>”.</a:t>
            </a:r>
          </a:p>
          <a:p>
            <a:endParaRPr lang="hu-H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Zarándokok </a:t>
            </a:r>
            <a:r>
              <a:rPr lang="hu-HU" b="1" dirty="0" smtClean="0">
                <a:solidFill>
                  <a:schemeClr val="bg1"/>
                </a:solidFill>
              </a:rPr>
              <a:t>a megtestesülés ciklusaiba lépő </a:t>
            </a:r>
            <a:r>
              <a:rPr lang="hu-HU" b="1" dirty="0" err="1" smtClean="0">
                <a:solidFill>
                  <a:schemeClr val="bg1"/>
                </a:solidFill>
              </a:rPr>
              <a:t>Monádok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/>
              <a:t>(a kettőt az egyben</a:t>
            </a:r>
            <a:r>
              <a:rPr lang="hu-HU" b="1" dirty="0" smtClean="0"/>
              <a:t>).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b="1" dirty="0" smtClean="0"/>
              <a:t>Egyedüli </a:t>
            </a:r>
            <a:r>
              <a:rPr lang="hu-HU" b="1" dirty="0">
                <a:solidFill>
                  <a:schemeClr val="bg1"/>
                </a:solidFill>
              </a:rPr>
              <a:t>halhatatlan és örök </a:t>
            </a:r>
            <a:r>
              <a:rPr lang="hu-HU" b="1" dirty="0" smtClean="0">
                <a:solidFill>
                  <a:schemeClr val="bg1"/>
                </a:solidFill>
              </a:rPr>
              <a:t>princípiumunk, </a:t>
            </a:r>
            <a:r>
              <a:rPr lang="hu-HU" b="1" dirty="0" smtClean="0"/>
              <a:t>a </a:t>
            </a:r>
            <a:r>
              <a:rPr lang="hu-HU" b="1" dirty="0"/>
              <a:t>teljes egész, </a:t>
            </a:r>
            <a:r>
              <a:rPr lang="hu-HU" b="1" dirty="0">
                <a:solidFill>
                  <a:schemeClr val="bg1"/>
                </a:solidFill>
              </a:rPr>
              <a:t>az Egyetemes </a:t>
            </a:r>
            <a:r>
              <a:rPr lang="hu-HU" b="1" dirty="0" smtClean="0">
                <a:solidFill>
                  <a:schemeClr val="bg1"/>
                </a:solidFill>
              </a:rPr>
              <a:t>Szellemtől </a:t>
            </a:r>
            <a:r>
              <a:rPr lang="hu-HU" b="1" dirty="0">
                <a:solidFill>
                  <a:schemeClr val="bg1"/>
                </a:solidFill>
              </a:rPr>
              <a:t>elválaszthatatlan </a:t>
            </a:r>
            <a:r>
              <a:rPr lang="hu-HU" b="1" dirty="0" smtClean="0">
                <a:solidFill>
                  <a:schemeClr val="bg1"/>
                </a:solidFill>
              </a:rPr>
              <a:t>önmagunk.</a:t>
            </a:r>
            <a:r>
              <a:rPr lang="hu-HU" b="1" dirty="0" smtClean="0"/>
              <a:t> Az </a:t>
            </a:r>
            <a:r>
              <a:rPr lang="hu-HU" b="1" dirty="0" smtClean="0">
                <a:solidFill>
                  <a:schemeClr val="bg1"/>
                </a:solidFill>
              </a:rPr>
              <a:t>Egyetemes Szellemből árad ki </a:t>
            </a:r>
            <a:r>
              <a:rPr lang="hu-HU" b="1" dirty="0">
                <a:solidFill>
                  <a:schemeClr val="bg1"/>
                </a:solidFill>
              </a:rPr>
              <a:t>és </a:t>
            </a:r>
            <a:r>
              <a:rPr lang="hu-HU" b="1" dirty="0" smtClean="0">
                <a:solidFill>
                  <a:schemeClr val="bg1"/>
                </a:solidFill>
              </a:rPr>
              <a:t>oda tér vissza </a:t>
            </a:r>
            <a:r>
              <a:rPr lang="hu-HU" b="1" dirty="0"/>
              <a:t>a ciklus végén.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sz="1200" dirty="0" smtClean="0"/>
              <a:t> </a:t>
            </a:r>
          </a:p>
          <a:p>
            <a:r>
              <a:rPr lang="hu-HU" b="1" dirty="0" smtClean="0"/>
              <a:t>A </a:t>
            </a:r>
            <a:r>
              <a:rPr lang="hu-HU" b="1" dirty="0" err="1" smtClean="0"/>
              <a:t>Monádot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</a:t>
            </a:r>
            <a:r>
              <a:rPr lang="hu-HU" b="1" dirty="0" err="1">
                <a:solidFill>
                  <a:schemeClr val="bg1"/>
                </a:solidFill>
              </a:rPr>
              <a:t>vedantisták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Sútrátmának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(Fonalléleknek), </a:t>
            </a:r>
            <a:r>
              <a:rPr lang="hu-HU" b="1" dirty="0" smtClean="0"/>
              <a:t>nevezik.</a:t>
            </a:r>
          </a:p>
          <a:p>
            <a:endParaRPr lang="hu-HU" sz="1200" b="1" dirty="0"/>
          </a:p>
          <a:p>
            <a:r>
              <a:rPr lang="hu-HU" b="1" dirty="0"/>
              <a:t>A Titkos Tanítás e második állítása </a:t>
            </a:r>
            <a:r>
              <a:rPr lang="hu-HU" b="1" dirty="0">
                <a:solidFill>
                  <a:schemeClr val="bg1"/>
                </a:solidFill>
              </a:rPr>
              <a:t>a kiáradás és visszahúzódás, az apály és dagály időszakossága örök törvényének </a:t>
            </a:r>
            <a:r>
              <a:rPr lang="hu-HU" b="1" dirty="0" smtClean="0">
                <a:solidFill>
                  <a:schemeClr val="bg1"/>
                </a:solidFill>
              </a:rPr>
              <a:t>egyetemességét jelenti.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b="1" dirty="0" smtClean="0"/>
              <a:t>A </a:t>
            </a:r>
            <a:r>
              <a:rPr lang="hu-HU" b="1" dirty="0"/>
              <a:t>nappal és éjszaka, az élet és halál, alvás és ébrenlét váltakozása annyira általános és kivétel nélküli tény, hogy</a:t>
            </a:r>
            <a:r>
              <a:rPr lang="hu-HU" b="1" i="1" dirty="0"/>
              <a:t> </a:t>
            </a:r>
            <a:r>
              <a:rPr lang="hu-HU" b="1" dirty="0"/>
              <a:t>bennük könnyű felismerni a világegyetem abszolút alapvető törvényeinek egyikét</a:t>
            </a:r>
            <a:r>
              <a:rPr lang="hu-HU" b="1" dirty="0" smtClean="0"/>
              <a:t>.</a:t>
            </a:r>
            <a:endParaRPr lang="hu-HU" sz="1200" b="1" dirty="0"/>
          </a:p>
        </p:txBody>
      </p:sp>
    </p:spTree>
    <p:extLst>
      <p:ext uri="{BB962C8B-B14F-4D97-AF65-F5344CB8AC3E}">
        <p14:creationId xmlns="" xmlns:p14="http://schemas.microsoft.com/office/powerpoint/2010/main" val="53285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Teozófiai anyagok\Fehér Testvériség előadás\Előadás sorbarendezett képei\4.-Az ember felépíté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082" b="1977"/>
          <a:stretch/>
        </p:blipFill>
        <p:spPr bwMode="auto">
          <a:xfrm>
            <a:off x="0" y="0"/>
            <a:ext cx="9132028" cy="4293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13715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62068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hu-HU" sz="2400" b="1" dirty="0" smtClean="0">
                <a:solidFill>
                  <a:schemeClr val="bg1"/>
                </a:solidFill>
              </a:rPr>
              <a:t>Tartalmi összefoglalás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A Világegyetem keletkezése és megszűnése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dirty="0" err="1" smtClean="0">
                <a:solidFill>
                  <a:schemeClr val="bg1"/>
                </a:solidFill>
              </a:rPr>
              <a:t>Monádok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83171419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142852"/>
            <a:ext cx="81369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FF00"/>
                </a:solidFill>
              </a:rPr>
              <a:t>III. Tétel</a:t>
            </a:r>
          </a:p>
          <a:p>
            <a:endParaRPr lang="hu-HU" sz="1200" b="1" dirty="0"/>
          </a:p>
          <a:p>
            <a:r>
              <a:rPr lang="hu-HU" b="1" dirty="0" smtClean="0">
                <a:solidFill>
                  <a:schemeClr val="bg1"/>
                </a:solidFill>
              </a:rPr>
              <a:t>Minden </a:t>
            </a:r>
            <a:r>
              <a:rPr lang="hu-HU" b="1" dirty="0">
                <a:solidFill>
                  <a:schemeClr val="bg1"/>
                </a:solidFill>
              </a:rPr>
              <a:t>lélek </a:t>
            </a:r>
            <a:r>
              <a:rPr lang="hu-HU" b="1" dirty="0" smtClean="0">
                <a:solidFill>
                  <a:schemeClr val="bg1"/>
                </a:solidFill>
              </a:rPr>
              <a:t>azonos </a:t>
            </a:r>
            <a:r>
              <a:rPr lang="hu-HU" b="1" dirty="0">
                <a:solidFill>
                  <a:schemeClr val="bg1"/>
                </a:solidFill>
              </a:rPr>
              <a:t>az Egyetemes Felső Lélekkel, </a:t>
            </a:r>
            <a:r>
              <a:rPr lang="hu-HU" b="1" dirty="0" smtClean="0"/>
              <a:t>amely maga </a:t>
            </a:r>
            <a:r>
              <a:rPr lang="hu-HU" b="1" dirty="0"/>
              <a:t>is az Ismeretlen Eredet egy aspektusa.</a:t>
            </a:r>
            <a:r>
              <a:rPr lang="hu-HU" dirty="0"/>
              <a:t> </a:t>
            </a:r>
            <a:endParaRPr lang="hu-HU" dirty="0" smtClean="0"/>
          </a:p>
          <a:p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lelkeknek</a:t>
            </a:r>
            <a:r>
              <a:rPr lang="hu-HU" dirty="0" smtClean="0"/>
              <a:t>  </a:t>
            </a:r>
            <a:r>
              <a:rPr lang="hu-HU" b="1" dirty="0">
                <a:solidFill>
                  <a:schemeClr val="bg1"/>
                </a:solidFill>
              </a:rPr>
              <a:t>a ciklikus és </a:t>
            </a:r>
            <a:r>
              <a:rPr lang="hu-HU" b="1" dirty="0" err="1">
                <a:solidFill>
                  <a:schemeClr val="bg1"/>
                </a:solidFill>
              </a:rPr>
              <a:t>karmikus</a:t>
            </a:r>
            <a:r>
              <a:rPr lang="hu-HU" b="1" dirty="0">
                <a:solidFill>
                  <a:schemeClr val="bg1"/>
                </a:solidFill>
              </a:rPr>
              <a:t> törvény szerint végig kell </a:t>
            </a:r>
            <a:r>
              <a:rPr lang="hu-HU" b="1" dirty="0" smtClean="0">
                <a:solidFill>
                  <a:schemeClr val="bg1"/>
                </a:solidFill>
              </a:rPr>
              <a:t>zarándokolniuk </a:t>
            </a:r>
            <a:r>
              <a:rPr lang="hu-HU" b="1" dirty="0">
                <a:solidFill>
                  <a:schemeClr val="bg1"/>
                </a:solidFill>
              </a:rPr>
              <a:t>a megtestesülés vagy a </a:t>
            </a:r>
            <a:r>
              <a:rPr lang="hu-HU" b="1" dirty="0" smtClean="0">
                <a:solidFill>
                  <a:schemeClr val="bg1"/>
                </a:solidFill>
              </a:rPr>
              <a:t>kényszerűség </a:t>
            </a:r>
            <a:r>
              <a:rPr lang="hu-HU" b="1" dirty="0">
                <a:solidFill>
                  <a:schemeClr val="bg1"/>
                </a:solidFill>
              </a:rPr>
              <a:t>körforgásának </a:t>
            </a:r>
            <a:r>
              <a:rPr lang="hu-HU" b="1" dirty="0"/>
              <a:t>teljes </a:t>
            </a:r>
            <a:r>
              <a:rPr lang="hu-HU" b="1" dirty="0">
                <a:solidFill>
                  <a:schemeClr val="bg1"/>
                </a:solidFill>
              </a:rPr>
              <a:t>időszakán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/>
            <a:endParaRPr lang="hu-H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Semmilyen </a:t>
            </a:r>
            <a:r>
              <a:rPr lang="hu-HU" b="1" dirty="0">
                <a:solidFill>
                  <a:schemeClr val="bg1"/>
                </a:solidFill>
              </a:rPr>
              <a:t>tisztán szellemi </a:t>
            </a:r>
            <a:r>
              <a:rPr lang="hu-HU" b="1" dirty="0" err="1" smtClean="0">
                <a:solidFill>
                  <a:schemeClr val="bg1"/>
                </a:solidFill>
              </a:rPr>
              <a:t>Buddhinak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(isteni Léleknek) nem lehet független tudatos létezése, mielőtt a szikra, amely az egyetemes hatodik princípium </a:t>
            </a:r>
            <a:r>
              <a:rPr lang="hu-HU" b="1" dirty="0" smtClean="0">
                <a:solidFill>
                  <a:schemeClr val="bg1"/>
                </a:solidFill>
              </a:rPr>
              <a:t>- </a:t>
            </a:r>
            <a:r>
              <a:rPr lang="hu-HU" b="1" dirty="0">
                <a:solidFill>
                  <a:schemeClr val="bg1"/>
                </a:solidFill>
              </a:rPr>
              <a:t>vagyis a Felső Lélek </a:t>
            </a:r>
            <a:r>
              <a:rPr lang="hu-HU" b="1" dirty="0" smtClean="0">
                <a:solidFill>
                  <a:schemeClr val="bg1"/>
                </a:solidFill>
              </a:rPr>
              <a:t>- </a:t>
            </a:r>
            <a:r>
              <a:rPr lang="hu-HU" b="1" dirty="0">
                <a:solidFill>
                  <a:schemeClr val="bg1"/>
                </a:solidFill>
              </a:rPr>
              <a:t>tiszta lényegéből eredt,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- át </a:t>
            </a:r>
            <a:r>
              <a:rPr lang="hu-HU" b="1" dirty="0">
                <a:solidFill>
                  <a:schemeClr val="bg1"/>
                </a:solidFill>
              </a:rPr>
              <a:t>nem ment az adott </a:t>
            </a:r>
            <a:r>
              <a:rPr lang="hu-HU" b="1" dirty="0" err="1">
                <a:solidFill>
                  <a:schemeClr val="bg1"/>
                </a:solidFill>
              </a:rPr>
              <a:t>Manvantara</a:t>
            </a:r>
            <a:r>
              <a:rPr lang="hu-HU" b="1" dirty="0">
                <a:solidFill>
                  <a:schemeClr val="bg1"/>
                </a:solidFill>
              </a:rPr>
              <a:t> megnyilvánult világának minden </a:t>
            </a:r>
            <a:r>
              <a:rPr lang="hu-HU" b="1" dirty="0" err="1">
                <a:solidFill>
                  <a:schemeClr val="bg1"/>
                </a:solidFill>
              </a:rPr>
              <a:t>elementális</a:t>
            </a:r>
            <a:r>
              <a:rPr lang="hu-HU" b="1" dirty="0">
                <a:solidFill>
                  <a:schemeClr val="bg1"/>
                </a:solidFill>
              </a:rPr>
              <a:t> formáján és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B - </a:t>
            </a:r>
            <a:r>
              <a:rPr lang="hu-HU" b="1" dirty="0">
                <a:solidFill>
                  <a:schemeClr val="bg1"/>
                </a:solidFill>
              </a:rPr>
              <a:t>egyéniséget nem szerzett.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 smtClean="0">
              <a:solidFill>
                <a:schemeClr val="bg1"/>
              </a:solidFill>
            </a:endParaRPr>
          </a:p>
          <a:p>
            <a:pPr marL="285750" indent="-285750"/>
            <a:endParaRPr lang="hu-H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Monádot</a:t>
            </a:r>
            <a:r>
              <a:rPr lang="hu-HU" b="1" dirty="0" smtClean="0"/>
              <a:t> az </a:t>
            </a:r>
            <a:r>
              <a:rPr lang="hu-HU" b="1" dirty="0" smtClean="0">
                <a:solidFill>
                  <a:schemeClr val="bg1"/>
                </a:solidFill>
              </a:rPr>
              <a:t>egyéniség megszerzése folyamatában </a:t>
            </a:r>
            <a:r>
              <a:rPr lang="hu-HU" b="1" dirty="0">
                <a:solidFill>
                  <a:schemeClr val="bg1"/>
                </a:solidFill>
              </a:rPr>
              <a:t>eleinte a természetes ösztönzés,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később </a:t>
            </a:r>
            <a:r>
              <a:rPr lang="hu-HU" b="1" dirty="0"/>
              <a:t>pedig </a:t>
            </a:r>
            <a:r>
              <a:rPr lang="hu-HU" b="1" dirty="0">
                <a:solidFill>
                  <a:schemeClr val="bg1"/>
                </a:solidFill>
              </a:rPr>
              <a:t>a maga gerjesztette és maga tervezte, a karmája által ellenőrzött erőkifejtés</a:t>
            </a:r>
            <a:r>
              <a:rPr lang="hu-HU" b="1" dirty="0"/>
              <a:t> </a:t>
            </a:r>
            <a:r>
              <a:rPr lang="hu-HU" b="1" dirty="0" smtClean="0"/>
              <a:t>mozgatja.</a:t>
            </a:r>
            <a:r>
              <a:rPr lang="hu-HU" dirty="0" smtClean="0"/>
              <a:t> </a:t>
            </a:r>
          </a:p>
          <a:p>
            <a:pPr marL="285750" indent="-285750"/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Ezáltal a </a:t>
            </a:r>
            <a:r>
              <a:rPr lang="hu-HU" b="1" dirty="0" err="1" smtClean="0"/>
              <a:t>Monád</a:t>
            </a:r>
            <a:r>
              <a:rPr lang="hu-HU" b="1" dirty="0" smtClean="0"/>
              <a:t> az </a:t>
            </a:r>
            <a:r>
              <a:rPr lang="hu-HU" b="1" dirty="0"/>
              <a:t>értelem minden fokán áthaladva a legalsóbb </a:t>
            </a:r>
            <a:r>
              <a:rPr lang="hu-HU" b="1" dirty="0" err="1" smtClean="0"/>
              <a:t>Manasztól</a:t>
            </a:r>
            <a:r>
              <a:rPr lang="hu-HU" b="1" i="1" dirty="0" smtClean="0"/>
              <a:t> </a:t>
            </a:r>
          </a:p>
          <a:p>
            <a:pPr marL="285750" indent="-285750"/>
            <a:r>
              <a:rPr lang="hu-HU" b="1" i="1" dirty="0" smtClean="0"/>
              <a:t>      </a:t>
            </a:r>
            <a:r>
              <a:rPr lang="hu-HU" b="1" dirty="0" smtClean="0"/>
              <a:t>a</a:t>
            </a:r>
            <a:r>
              <a:rPr lang="hu-HU" b="1" i="1" dirty="0" smtClean="0"/>
              <a:t> </a:t>
            </a:r>
            <a:r>
              <a:rPr lang="hu-HU" b="1" dirty="0"/>
              <a:t>legfelsőbbig, az ásványtól és a növénytől fel a legszentebb </a:t>
            </a:r>
            <a:r>
              <a:rPr lang="hu-HU" b="1" dirty="0" smtClean="0"/>
              <a:t>Arkangyalig</a:t>
            </a:r>
          </a:p>
          <a:p>
            <a:r>
              <a:rPr lang="hu-HU" b="1" dirty="0" smtClean="0"/>
              <a:t>     (</a:t>
            </a:r>
            <a:r>
              <a:rPr lang="hu-HU" b="1" dirty="0" err="1" smtClean="0"/>
              <a:t>Dhyáni</a:t>
            </a:r>
            <a:r>
              <a:rPr lang="hu-HU" b="1" dirty="0" smtClean="0"/>
              <a:t> - Buddháig) emelkedik fel. </a:t>
            </a:r>
          </a:p>
        </p:txBody>
      </p:sp>
    </p:spTree>
    <p:extLst>
      <p:ext uri="{BB962C8B-B14F-4D97-AF65-F5344CB8AC3E}">
        <p14:creationId xmlns="" xmlns:p14="http://schemas.microsoft.com/office/powerpoint/2010/main" val="195285360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Az ezoterikus bölcselet alapvető tétele </a:t>
            </a:r>
            <a:r>
              <a:rPr lang="hu-HU" b="1" dirty="0" smtClean="0"/>
              <a:t>szerint 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ember </a:t>
            </a:r>
            <a:r>
              <a:rPr lang="hu-HU" b="1" dirty="0" smtClean="0">
                <a:solidFill>
                  <a:schemeClr val="bg1"/>
                </a:solidFill>
              </a:rPr>
              <a:t>csak olyan kiváltságokat,  </a:t>
            </a:r>
            <a:r>
              <a:rPr lang="hu-HU" b="1" dirty="0">
                <a:solidFill>
                  <a:schemeClr val="bg1"/>
                </a:solidFill>
              </a:rPr>
              <a:t>különleges </a:t>
            </a:r>
            <a:r>
              <a:rPr lang="hu-HU" b="1" dirty="0" smtClean="0">
                <a:solidFill>
                  <a:schemeClr val="bg1"/>
                </a:solidFill>
              </a:rPr>
              <a:t>képességeket szerezhet meg, amelyeket </a:t>
            </a:r>
            <a:r>
              <a:rPr lang="hu-HU" b="1" dirty="0">
                <a:solidFill>
                  <a:schemeClr val="bg1"/>
                </a:solidFill>
              </a:rPr>
              <a:t>saját </a:t>
            </a:r>
            <a:r>
              <a:rPr lang="hu-HU" b="1" dirty="0" smtClean="0">
                <a:solidFill>
                  <a:schemeClr val="bg1"/>
                </a:solidFill>
              </a:rPr>
              <a:t>Énje munkája eredményezhet a </a:t>
            </a:r>
            <a:r>
              <a:rPr lang="hu-HU" b="1" dirty="0">
                <a:solidFill>
                  <a:schemeClr val="bg1"/>
                </a:solidFill>
              </a:rPr>
              <a:t>lélekvándorlások és újraszületések hosszú során át.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világegyetem Brahman és </a:t>
            </a:r>
            <a:r>
              <a:rPr lang="hu-HU" b="1" dirty="0" err="1"/>
              <a:t>Brahmá</a:t>
            </a:r>
            <a:r>
              <a:rPr lang="hu-HU" b="1" dirty="0"/>
              <a:t>.</a:t>
            </a:r>
          </a:p>
          <a:p>
            <a:pPr marL="285750" indent="-285750"/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 Brahman benne van a világegyetem minden atomjában, mivel </a:t>
            </a:r>
            <a:r>
              <a:rPr lang="hu-HU" b="1" dirty="0">
                <a:solidFill>
                  <a:schemeClr val="bg1"/>
                </a:solidFill>
              </a:rPr>
              <a:t>a természetben lévő hat princípium mind eredménye</a:t>
            </a:r>
            <a:r>
              <a:rPr lang="hu-HU" b="1" dirty="0"/>
              <a:t> </a:t>
            </a:r>
            <a:r>
              <a:rPr lang="hu-HU" b="1" dirty="0" smtClean="0"/>
              <a:t>- </a:t>
            </a:r>
            <a:r>
              <a:rPr lang="hu-HU" b="1" dirty="0"/>
              <a:t>sokféleképpen elkülönült aspektusa </a:t>
            </a:r>
            <a:r>
              <a:rPr lang="hu-HU" b="1" dirty="0" smtClean="0"/>
              <a:t>- </a:t>
            </a:r>
            <a:r>
              <a:rPr lang="hu-HU" b="1" dirty="0">
                <a:solidFill>
                  <a:schemeClr val="bg1"/>
                </a:solidFill>
              </a:rPr>
              <a:t>a Hetediknek és az Egynek, az egyetlen valóságnak a világegyetemben.</a:t>
            </a:r>
          </a:p>
          <a:p>
            <a:endParaRPr lang="hu-H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hatodik princípium (Brahmának, Brahman hordozójának) pszichikai, szellemi és fizikai változatai is </a:t>
            </a:r>
            <a:r>
              <a:rPr lang="hu-HU" b="1" dirty="0" err="1"/>
              <a:t>Máyá</a:t>
            </a:r>
            <a:r>
              <a:rPr lang="hu-HU" b="1" dirty="0"/>
              <a:t> vagy káprázat a megnyilvánulás és forma síkján.</a:t>
            </a:r>
          </a:p>
          <a:p>
            <a:pPr marL="285750" indent="-285750"/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hetedik princípium</a:t>
            </a:r>
            <a:r>
              <a:rPr lang="hu-HU" b="1" dirty="0"/>
              <a:t>/az Egy Valóság/ </a:t>
            </a:r>
            <a:r>
              <a:rPr lang="hu-HU" b="1" dirty="0">
                <a:solidFill>
                  <a:schemeClr val="bg1"/>
                </a:solidFill>
              </a:rPr>
              <a:t>minden atomnak és  egyes formának a gyökere,  a megnyilvánult, érzékelhető és időleges megjelenésében  mégis csak káprázat.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Egy Princípium </a:t>
            </a:r>
            <a:r>
              <a:rPr lang="hu-HU" b="1" dirty="0"/>
              <a:t>a két aspektusában (</a:t>
            </a:r>
            <a:r>
              <a:rPr lang="hu-HU" b="1" dirty="0" err="1"/>
              <a:t>Parabrahman</a:t>
            </a:r>
            <a:r>
              <a:rPr lang="hu-HU" b="1" dirty="0"/>
              <a:t> és </a:t>
            </a:r>
            <a:r>
              <a:rPr lang="hu-HU" b="1" dirty="0" err="1"/>
              <a:t>Múlaprakriti</a:t>
            </a:r>
            <a:r>
              <a:rPr lang="hu-HU" b="1" dirty="0"/>
              <a:t>) </a:t>
            </a:r>
            <a:r>
              <a:rPr lang="hu-HU" b="1" dirty="0">
                <a:solidFill>
                  <a:schemeClr val="bg1"/>
                </a:solidFill>
              </a:rPr>
              <a:t>nem nélküli, feltétlen és örök.</a:t>
            </a:r>
            <a:r>
              <a:rPr lang="hu-HU" b="1" dirty="0"/>
              <a:t> 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>
                <a:solidFill>
                  <a:schemeClr val="bg1"/>
                </a:solidFill>
              </a:rPr>
              <a:t>Manvantarikus</a:t>
            </a:r>
            <a:r>
              <a:rPr lang="hu-HU" b="1" dirty="0"/>
              <a:t> kiáradása</a:t>
            </a:r>
            <a:r>
              <a:rPr lang="hu-HU" dirty="0"/>
              <a:t> </a:t>
            </a:r>
            <a:r>
              <a:rPr lang="hu-HU" b="1" dirty="0" smtClean="0"/>
              <a:t>-</a:t>
            </a:r>
            <a:r>
              <a:rPr lang="hu-HU" dirty="0" smtClean="0"/>
              <a:t> </a:t>
            </a:r>
            <a:r>
              <a:rPr lang="hu-HU" b="1" dirty="0"/>
              <a:t>vagy </a:t>
            </a:r>
            <a:r>
              <a:rPr lang="hu-HU" b="1" dirty="0">
                <a:solidFill>
                  <a:schemeClr val="bg1"/>
                </a:solidFill>
              </a:rPr>
              <a:t>legelső kisugárzása </a:t>
            </a:r>
            <a:r>
              <a:rPr lang="hu-HU" b="1" dirty="0" smtClean="0"/>
              <a:t>- </a:t>
            </a:r>
            <a:r>
              <a:rPr lang="hu-HU" b="1" dirty="0"/>
              <a:t>szintén </a:t>
            </a:r>
            <a:r>
              <a:rPr lang="hu-HU" b="1" dirty="0">
                <a:solidFill>
                  <a:schemeClr val="bg1"/>
                </a:solidFill>
              </a:rPr>
              <a:t>Egy, de kétnemű és a jelenségek szintjén véges.</a:t>
            </a:r>
          </a:p>
          <a:p>
            <a:r>
              <a:rPr lang="hu-HU" sz="12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Amikor a kisugárzás maga is kisugároz, akkor </a:t>
            </a:r>
            <a:r>
              <a:rPr lang="hu-HU" b="1" dirty="0">
                <a:solidFill>
                  <a:schemeClr val="bg1"/>
                </a:solidFill>
              </a:rPr>
              <a:t>valamennyi kisugárzása szintén kétnemű, hogy alsóbb megnyilatkozásaikban hím- és nőnemű princípiumok</a:t>
            </a:r>
            <a:r>
              <a:rPr lang="hu-HU" b="1" dirty="0"/>
              <a:t>ká váljanak</a:t>
            </a:r>
            <a:r>
              <a:rPr lang="hu-HU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9544591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Pralaják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után</a:t>
            </a:r>
            <a:r>
              <a:rPr lang="hu-HU" b="1" dirty="0"/>
              <a:t> </a:t>
            </a:r>
            <a:r>
              <a:rPr lang="hu-HU" b="1" dirty="0" smtClean="0"/>
              <a:t>a világok </a:t>
            </a:r>
            <a:r>
              <a:rPr lang="hu-HU" b="1" dirty="0" smtClean="0">
                <a:solidFill>
                  <a:schemeClr val="bg1"/>
                </a:solidFill>
              </a:rPr>
              <a:t>korábbi állapotukban </a:t>
            </a:r>
            <a:r>
              <a:rPr lang="hu-HU" b="1" dirty="0" smtClean="0"/>
              <a:t>maradnak.</a:t>
            </a:r>
          </a:p>
          <a:p>
            <a:endParaRPr lang="hu-HU" sz="1200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Nem a létezők </a:t>
            </a:r>
            <a:r>
              <a:rPr lang="hu-HU" b="1" dirty="0">
                <a:solidFill>
                  <a:schemeClr val="bg1"/>
                </a:solidFill>
              </a:rPr>
              <a:t>fizikai </a:t>
            </a:r>
            <a:r>
              <a:rPr lang="hu-HU" b="1" dirty="0" smtClean="0">
                <a:solidFill>
                  <a:schemeClr val="bg1"/>
                </a:solidFill>
              </a:rPr>
              <a:t>szervezetei 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chemeClr val="bg1"/>
                </a:solidFill>
              </a:rPr>
              <a:t> nem azok pszichikai princípiumai , hanem </a:t>
            </a:r>
            <a:r>
              <a:rPr lang="hu-HU" b="1" dirty="0" err="1" smtClean="0">
                <a:solidFill>
                  <a:schemeClr val="bg1"/>
                </a:solidFill>
              </a:rPr>
              <a:t>akashai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vagy asztrális „</a:t>
            </a:r>
            <a:r>
              <a:rPr lang="hu-HU" b="1" dirty="0" smtClean="0">
                <a:solidFill>
                  <a:schemeClr val="bg1"/>
                </a:solidFill>
              </a:rPr>
              <a:t>fényképeik, amelyek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kozmikus </a:t>
            </a:r>
            <a:r>
              <a:rPr lang="hu-HU" b="1" dirty="0" err="1">
                <a:solidFill>
                  <a:schemeClr val="bg1"/>
                </a:solidFill>
              </a:rPr>
              <a:t>Pralaják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és a Nap - </a:t>
            </a:r>
            <a:r>
              <a:rPr lang="hu-HU" b="1" dirty="0" err="1" smtClean="0">
                <a:solidFill>
                  <a:schemeClr val="bg1"/>
                </a:solidFill>
              </a:rPr>
              <a:t>Pralaják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alatt 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korábbi állapotukban </a:t>
            </a:r>
            <a:r>
              <a:rPr lang="hu-HU" b="1" dirty="0" smtClean="0">
                <a:solidFill>
                  <a:schemeClr val="bg1"/>
                </a:solidFill>
              </a:rPr>
              <a:t>megmaradnak.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kisebb </a:t>
            </a:r>
            <a:r>
              <a:rPr lang="hu-HU" b="1" dirty="0" err="1" smtClean="0">
                <a:solidFill>
                  <a:schemeClr val="bg1"/>
                </a:solidFill>
              </a:rPr>
              <a:t>pralaják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alatt </a:t>
            </a:r>
            <a:r>
              <a:rPr lang="hu-HU" b="1" dirty="0" smtClean="0">
                <a:solidFill>
                  <a:schemeClr val="bg1"/>
                </a:solidFill>
              </a:rPr>
              <a:t>a bolygók sértetlen, de holt állapotban maradnak meg.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Először az  </a:t>
            </a:r>
            <a:r>
              <a:rPr lang="hu-HU" b="1" dirty="0" err="1" smtClean="0">
                <a:solidFill>
                  <a:schemeClr val="bg1"/>
                </a:solidFill>
              </a:rPr>
              <a:t>Akasa</a:t>
            </a:r>
            <a:r>
              <a:rPr lang="hu-HU" b="1" dirty="0">
                <a:solidFill>
                  <a:schemeClr val="bg1"/>
                </a:solidFill>
              </a:rPr>
              <a:t>, az </a:t>
            </a:r>
            <a:r>
              <a:rPr lang="hu-HU" b="1" dirty="0" smtClean="0">
                <a:solidFill>
                  <a:schemeClr val="bg1"/>
                </a:solidFill>
              </a:rPr>
              <a:t>Atya - Anya</a:t>
            </a:r>
            <a:r>
              <a:rPr lang="hu-HU" b="1" dirty="0">
                <a:solidFill>
                  <a:schemeClr val="bg1"/>
                </a:solidFill>
              </a:rPr>
              <a:t>, az Éter Szelleme és Lelke, </a:t>
            </a:r>
            <a:r>
              <a:rPr lang="hu-HU" b="1" dirty="0"/>
              <a:t>vagyis a kör felületének </a:t>
            </a:r>
            <a:r>
              <a:rPr lang="hu-HU" b="1" dirty="0" smtClean="0"/>
              <a:t>síkja ébred újra.  A </a:t>
            </a:r>
            <a:r>
              <a:rPr lang="hu-HU" b="1" dirty="0" smtClean="0">
                <a:solidFill>
                  <a:schemeClr val="bg1"/>
                </a:solidFill>
              </a:rPr>
              <a:t>Teret </a:t>
            </a:r>
            <a:r>
              <a:rPr lang="hu-HU" b="1" dirty="0">
                <a:solidFill>
                  <a:schemeClr val="bg1"/>
                </a:solidFill>
              </a:rPr>
              <a:t>kozmikus tevékenysége előtt </a:t>
            </a:r>
            <a:r>
              <a:rPr lang="hu-HU" b="1" dirty="0" smtClean="0">
                <a:solidFill>
                  <a:schemeClr val="bg1"/>
                </a:solidFill>
              </a:rPr>
              <a:t>Anyának, </a:t>
            </a:r>
            <a:r>
              <a:rPr lang="hu-HU" b="1" dirty="0">
                <a:solidFill>
                  <a:schemeClr val="bg1"/>
                </a:solidFill>
              </a:rPr>
              <a:t>az újraébredés első szintjén pedig </a:t>
            </a:r>
            <a:r>
              <a:rPr lang="hu-HU" b="1" dirty="0" smtClean="0">
                <a:solidFill>
                  <a:schemeClr val="bg1"/>
                </a:solidFill>
              </a:rPr>
              <a:t>Atya - Anyának </a:t>
            </a:r>
            <a:r>
              <a:rPr lang="hu-HU" b="1" dirty="0">
                <a:solidFill>
                  <a:schemeClr val="bg1"/>
                </a:solidFill>
              </a:rPr>
              <a:t>hívják.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/A </a:t>
            </a:r>
            <a:r>
              <a:rPr lang="hu-HU" b="1" dirty="0">
                <a:solidFill>
                  <a:schemeClr val="bg1"/>
                </a:solidFill>
              </a:rPr>
              <a:t>kabbalában </a:t>
            </a:r>
            <a:r>
              <a:rPr lang="hu-HU" b="1" dirty="0" smtClean="0">
                <a:solidFill>
                  <a:schemeClr val="bg1"/>
                </a:solidFill>
              </a:rPr>
              <a:t>Atya - Anya – Fiúnak, a </a:t>
            </a:r>
            <a:r>
              <a:rPr lang="hu-HU" b="1" dirty="0">
                <a:solidFill>
                  <a:schemeClr val="bg1"/>
                </a:solidFill>
              </a:rPr>
              <a:t>keleti tanítás szerint</a:t>
            </a:r>
            <a:r>
              <a:rPr lang="hu-HU" b="1" dirty="0"/>
              <a:t> a megnyilvánult világegyetem hetedik </a:t>
            </a:r>
            <a:r>
              <a:rPr lang="hu-HU" b="1" dirty="0" smtClean="0"/>
              <a:t>princípiumának,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Atmá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Buddhi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Manasznak</a:t>
            </a:r>
            <a:r>
              <a:rPr lang="hu-HU" b="1" dirty="0" smtClean="0">
                <a:solidFill>
                  <a:schemeClr val="bg1"/>
                </a:solidFill>
              </a:rPr>
              <a:t>(Szellem</a:t>
            </a:r>
            <a:r>
              <a:rPr lang="hu-HU" b="1" dirty="0">
                <a:solidFill>
                  <a:schemeClr val="bg1"/>
                </a:solidFill>
              </a:rPr>
              <a:t>, Lélek, Értelem</a:t>
            </a:r>
            <a:r>
              <a:rPr lang="hu-HU" b="1" dirty="0" smtClean="0">
                <a:solidFill>
                  <a:schemeClr val="bg1"/>
                </a:solidFill>
              </a:rPr>
              <a:t>) hívják.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Ez </a:t>
            </a:r>
            <a:r>
              <a:rPr lang="hu-HU" b="1" dirty="0">
                <a:solidFill>
                  <a:schemeClr val="bg1"/>
                </a:solidFill>
              </a:rPr>
              <a:t>a hármasság szétágazik, és </a:t>
            </a:r>
            <a:r>
              <a:rPr lang="hu-HU" b="1" dirty="0" smtClean="0">
                <a:solidFill>
                  <a:schemeClr val="bg1"/>
                </a:solidFill>
              </a:rPr>
              <a:t>hét </a:t>
            </a:r>
            <a:r>
              <a:rPr lang="hu-HU" b="1" dirty="0">
                <a:solidFill>
                  <a:schemeClr val="bg1"/>
                </a:solidFill>
              </a:rPr>
              <a:t>kozmikus és hét emberi princípiumra </a:t>
            </a:r>
            <a:r>
              <a:rPr lang="hu-HU" b="1" dirty="0" smtClean="0">
                <a:solidFill>
                  <a:schemeClr val="bg1"/>
                </a:solidFill>
              </a:rPr>
              <a:t>oszlik.</a:t>
            </a:r>
          </a:p>
          <a:p>
            <a:r>
              <a:rPr lang="hu-HU" b="1" dirty="0" smtClean="0"/>
              <a:t>A </a:t>
            </a:r>
            <a:r>
              <a:rPr lang="hu-HU" b="1" dirty="0" smtClean="0">
                <a:solidFill>
                  <a:schemeClr val="bg1"/>
                </a:solidFill>
              </a:rPr>
              <a:t>kabbalában </a:t>
            </a:r>
            <a:r>
              <a:rPr lang="hu-HU" b="1" dirty="0">
                <a:solidFill>
                  <a:schemeClr val="bg1"/>
                </a:solidFill>
              </a:rPr>
              <a:t>ez a Hármasság,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Szentháromság, </a:t>
            </a:r>
            <a:r>
              <a:rPr lang="hu-HU" b="1" dirty="0" smtClean="0">
                <a:solidFill>
                  <a:schemeClr val="bg1"/>
                </a:solidFill>
              </a:rPr>
              <a:t>az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okkultistáknál </a:t>
            </a:r>
            <a:r>
              <a:rPr lang="hu-HU" b="1" dirty="0">
                <a:solidFill>
                  <a:schemeClr val="bg1"/>
                </a:solidFill>
              </a:rPr>
              <a:t>pedig a </a:t>
            </a:r>
            <a:r>
              <a:rPr lang="hu-HU" b="1" dirty="0" smtClean="0">
                <a:solidFill>
                  <a:schemeClr val="bg1"/>
                </a:solidFill>
              </a:rPr>
              <a:t>hím - nő </a:t>
            </a:r>
            <a:r>
              <a:rPr lang="hu-HU" b="1" dirty="0" err="1">
                <a:solidFill>
                  <a:schemeClr val="bg1"/>
                </a:solidFill>
              </a:rPr>
              <a:t>Jehovah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Jah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Havah</a:t>
            </a:r>
            <a:r>
              <a:rPr lang="hu-HU" b="1" dirty="0" smtClean="0">
                <a:solidFill>
                  <a:schemeClr val="bg1"/>
                </a:solidFill>
              </a:rPr>
              <a:t>./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51729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86409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misztikusok, filozófusok</a:t>
            </a:r>
            <a:r>
              <a:rPr lang="hu-HU" b="1" dirty="0">
                <a:solidFill>
                  <a:schemeClr val="bg1"/>
                </a:solidFill>
              </a:rPr>
              <a:t>, a keleti és a nyugati panteisták a világkeletkezés előtti Hármasságukat a tiszta isteni absztrakcióban </a:t>
            </a:r>
            <a:r>
              <a:rPr lang="hu-HU" b="1" dirty="0"/>
              <a:t>foglalják </a:t>
            </a:r>
            <a:r>
              <a:rPr lang="hu-HU" b="1" dirty="0" smtClean="0"/>
              <a:t>egységbe, az </a:t>
            </a:r>
            <a:r>
              <a:rPr lang="hu-HU" b="1" dirty="0"/>
              <a:t>ortodoxok emberi alakba öltöztetik.</a:t>
            </a:r>
            <a:r>
              <a:rPr lang="hu-HU" dirty="0"/>
              <a:t> </a:t>
            </a:r>
            <a:endParaRPr lang="hu-HU" dirty="0" smtClean="0"/>
          </a:p>
          <a:p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Hármasság tagjai az  </a:t>
            </a:r>
            <a:r>
              <a:rPr lang="hu-HU" b="1" dirty="0">
                <a:solidFill>
                  <a:schemeClr val="bg1"/>
                </a:solidFill>
              </a:rPr>
              <a:t>alkotás, a fenntartás és a rombolás </a:t>
            </a:r>
            <a:r>
              <a:rPr lang="hu-HU" b="1" dirty="0"/>
              <a:t>tisztán metafizikai, elvont tulajdonságai, </a:t>
            </a:r>
            <a:r>
              <a:rPr lang="hu-HU" b="1" dirty="0" smtClean="0"/>
              <a:t>a </a:t>
            </a:r>
            <a:r>
              <a:rPr lang="hu-HU" b="1" dirty="0" smtClean="0">
                <a:solidFill>
                  <a:schemeClr val="bg1"/>
                </a:solidFill>
              </a:rPr>
              <a:t>három személyiség az egyetlen isten (</a:t>
            </a:r>
            <a:r>
              <a:rPr lang="hu-HU" b="1" dirty="0" err="1" smtClean="0">
                <a:solidFill>
                  <a:schemeClr val="bg1"/>
                </a:solidFill>
              </a:rPr>
              <a:t>Achyuta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  <a:r>
              <a:rPr lang="hu-HU" b="1" dirty="0" smtClean="0"/>
              <a:t> </a:t>
            </a:r>
            <a:r>
              <a:rPr lang="hu-HU" b="1" dirty="0"/>
              <a:t>ami </a:t>
            </a:r>
            <a:r>
              <a:rPr lang="hu-HU" b="1" dirty="0" err="1"/>
              <a:t>Vishnu</a:t>
            </a:r>
            <a:r>
              <a:rPr lang="hu-HU" b="1" dirty="0"/>
              <a:t> egyik neve</a:t>
            </a:r>
            <a:r>
              <a:rPr lang="hu-HU" b="1" dirty="0" smtClean="0"/>
              <a:t>.) </a:t>
            </a:r>
            <a:r>
              <a:rPr lang="hu-HU" b="1" dirty="0" err="1" smtClean="0">
                <a:solidFill>
                  <a:schemeClr val="bg1"/>
                </a:solidFill>
              </a:rPr>
              <a:t>Avasthája</a:t>
            </a:r>
            <a:r>
              <a:rPr lang="hu-HU" b="1" dirty="0">
                <a:solidFill>
                  <a:schemeClr val="bg1"/>
                </a:solidFill>
              </a:rPr>
              <a:t>,</a:t>
            </a:r>
            <a:r>
              <a:rPr lang="hu-HU" b="1" dirty="0"/>
              <a:t> </a:t>
            </a:r>
            <a:r>
              <a:rPr lang="hu-HU" b="1" dirty="0" smtClean="0"/>
              <a:t>ami </a:t>
            </a:r>
            <a:r>
              <a:rPr lang="hu-HU" b="1" dirty="0"/>
              <a:t>nem múlik el a teremtett </a:t>
            </a:r>
            <a:r>
              <a:rPr lang="hu-HU" b="1" dirty="0" smtClean="0"/>
              <a:t>dolgokkal.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ortodox </a:t>
            </a:r>
            <a:r>
              <a:rPr lang="hu-HU" b="1" dirty="0" smtClean="0">
                <a:solidFill>
                  <a:schemeClr val="bg1"/>
                </a:solidFill>
              </a:rPr>
              <a:t>kereszténység a </a:t>
            </a:r>
            <a:r>
              <a:rPr lang="hu-HU" b="1" dirty="0">
                <a:solidFill>
                  <a:schemeClr val="bg1"/>
                </a:solidFill>
              </a:rPr>
              <a:t>személyes teremtő Istenségét felosztja a Szentháromság három személyére, és nem ismer el magasabb Istenséget. </a:t>
            </a:r>
            <a:r>
              <a:rPr lang="hu-HU" b="1" dirty="0"/>
              <a:t>Ez a magasabb Istenség az okkultizmusban az elvont </a:t>
            </a:r>
            <a:r>
              <a:rPr lang="hu-HU" b="1" dirty="0" smtClean="0"/>
              <a:t>háromszög.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32452524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33265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teremtő </a:t>
            </a:r>
            <a:r>
              <a:rPr lang="hu-HU" b="1" dirty="0" smtClean="0">
                <a:solidFill>
                  <a:schemeClr val="bg1"/>
                </a:solidFill>
              </a:rPr>
              <a:t>isten, </a:t>
            </a:r>
            <a:r>
              <a:rPr lang="hu-HU" b="1" dirty="0">
                <a:solidFill>
                  <a:schemeClr val="bg1"/>
                </a:solidFill>
              </a:rPr>
              <a:t>vagy az istenek </a:t>
            </a:r>
            <a:r>
              <a:rPr lang="hu-HU" b="1" dirty="0" smtClean="0">
                <a:solidFill>
                  <a:schemeClr val="bg1"/>
                </a:solidFill>
              </a:rPr>
              <a:t>összessége </a:t>
            </a:r>
            <a:r>
              <a:rPr lang="hu-HU" b="1" dirty="0">
                <a:solidFill>
                  <a:schemeClr val="bg1"/>
                </a:solidFill>
              </a:rPr>
              <a:t>a keleti </a:t>
            </a:r>
            <a:r>
              <a:rPr lang="hu-HU" b="1" dirty="0" smtClean="0">
                <a:solidFill>
                  <a:schemeClr val="bg1"/>
                </a:solidFill>
              </a:rPr>
              <a:t>filozófia szerint </a:t>
            </a:r>
            <a:r>
              <a:rPr lang="hu-HU" b="1" dirty="0" err="1" smtClean="0">
                <a:solidFill>
                  <a:schemeClr val="bg1"/>
                </a:solidFill>
              </a:rPr>
              <a:t>Bhrántidarshanatah</a:t>
            </a:r>
            <a:r>
              <a:rPr lang="hu-HU" b="1" dirty="0" smtClean="0">
                <a:solidFill>
                  <a:schemeClr val="bg1"/>
                </a:solidFill>
              </a:rPr>
              <a:t> - hamis látszatok. </a:t>
            </a:r>
          </a:p>
          <a:p>
            <a:endParaRPr lang="hu-HU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</a:t>
            </a:r>
            <a:r>
              <a:rPr lang="hu-HU" b="1" dirty="0" smtClean="0"/>
              <a:t>szimbolizmus </a:t>
            </a:r>
            <a:r>
              <a:rPr lang="hu-HU" b="1" dirty="0">
                <a:solidFill>
                  <a:schemeClr val="bg1"/>
                </a:solidFill>
              </a:rPr>
              <a:t>a Világegyetemet egy teljes körként ábrázolja a gyökérponttal a közepén. </a:t>
            </a:r>
            <a:r>
              <a:rPr lang="hu-HU" b="1" dirty="0"/>
              <a:t>Ez a jel egyetemes volt, </a:t>
            </a:r>
            <a:r>
              <a:rPr lang="hu-HU" b="1" dirty="0" smtClean="0"/>
              <a:t>megtalálható a </a:t>
            </a:r>
            <a:r>
              <a:rPr lang="hu-HU" b="1" i="1" dirty="0" smtClean="0"/>
              <a:t>kabbalában</a:t>
            </a:r>
            <a:r>
              <a:rPr lang="hu-HU" b="1" dirty="0" smtClean="0"/>
              <a:t> </a:t>
            </a:r>
            <a:r>
              <a:rPr lang="hu-HU" b="1" dirty="0"/>
              <a:t>is</a:t>
            </a:r>
            <a:r>
              <a:rPr lang="hu-HU" b="1" dirty="0" smtClean="0"/>
              <a:t>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Brahmant</a:t>
            </a:r>
            <a:r>
              <a:rPr lang="hu-HU" b="1" dirty="0" smtClean="0"/>
              <a:t> </a:t>
            </a:r>
            <a:r>
              <a:rPr lang="hu-HU" b="1" dirty="0"/>
              <a:t>(a semlegest) </a:t>
            </a:r>
            <a:r>
              <a:rPr lang="hu-HU" b="1" dirty="0" err="1" smtClean="0">
                <a:solidFill>
                  <a:schemeClr val="bg1"/>
                </a:solidFill>
              </a:rPr>
              <a:t>Kálahamsanak</a:t>
            </a:r>
            <a:r>
              <a:rPr lang="hu-HU" b="1" dirty="0" smtClean="0"/>
              <a:t> </a:t>
            </a:r>
            <a:r>
              <a:rPr lang="hu-HU" b="1" dirty="0"/>
              <a:t>nevezik, ami a nyugati orientalisták magyarázata szerint, </a:t>
            </a:r>
            <a:r>
              <a:rPr lang="hu-HU" b="1" dirty="0">
                <a:solidFill>
                  <a:schemeClr val="bg1"/>
                </a:solidFill>
              </a:rPr>
              <a:t>az Örökkévaló </a:t>
            </a:r>
            <a:r>
              <a:rPr lang="hu-HU" b="1" dirty="0" smtClean="0">
                <a:solidFill>
                  <a:schemeClr val="bg1"/>
                </a:solidFill>
              </a:rPr>
              <a:t>Hattyú </a:t>
            </a:r>
            <a:r>
              <a:rPr lang="hu-HU" b="1" dirty="0">
                <a:solidFill>
                  <a:schemeClr val="bg1"/>
                </a:solidFill>
              </a:rPr>
              <a:t>vagy </a:t>
            </a:r>
            <a:r>
              <a:rPr lang="hu-HU" b="1" dirty="0" smtClean="0">
                <a:solidFill>
                  <a:schemeClr val="bg1"/>
                </a:solidFill>
              </a:rPr>
              <a:t>liba. </a:t>
            </a:r>
            <a:r>
              <a:rPr lang="hu-HU" b="1" dirty="0" smtClean="0"/>
              <a:t>Így </a:t>
            </a:r>
            <a:r>
              <a:rPr lang="hu-HU" b="1" dirty="0"/>
              <a:t>nevezik </a:t>
            </a:r>
            <a:r>
              <a:rPr lang="hu-HU" b="1" dirty="0" smtClean="0"/>
              <a:t>Brahmát, </a:t>
            </a:r>
            <a:r>
              <a:rPr lang="hu-HU" b="1" dirty="0"/>
              <a:t>a Teremtőt is. </a:t>
            </a:r>
            <a:endParaRPr lang="hu-H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Brahman </a:t>
            </a:r>
            <a:r>
              <a:rPr lang="hu-HU" b="1" dirty="0"/>
              <a:t>(a </a:t>
            </a:r>
            <a:r>
              <a:rPr lang="hu-HU" b="1" dirty="0" smtClean="0"/>
              <a:t>semleges)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Hamsa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váhana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/>
              <a:t>(amely a hattyút használja hordozójául</a:t>
            </a:r>
            <a:r>
              <a:rPr lang="hu-HU" b="1" dirty="0" smtClean="0"/>
              <a:t>), vagyis </a:t>
            </a:r>
            <a:r>
              <a:rPr lang="hu-HU" b="1" dirty="0" err="1" smtClean="0"/>
              <a:t>Hamsa</a:t>
            </a:r>
            <a:r>
              <a:rPr lang="hu-HU" b="1" dirty="0" smtClean="0"/>
              <a:t> </a:t>
            </a:r>
            <a:r>
              <a:rPr lang="hu-HU" b="1" dirty="0"/>
              <a:t>és </a:t>
            </a:r>
            <a:r>
              <a:rPr lang="hu-HU" b="1" dirty="0" smtClean="0"/>
              <a:t>A - </a:t>
            </a:r>
            <a:r>
              <a:rPr lang="hu-HU" b="1" dirty="0" err="1" smtClean="0"/>
              <a:t>hamsa</a:t>
            </a:r>
            <a:r>
              <a:rPr lang="hu-HU" b="1" dirty="0"/>
              <a:t>, </a:t>
            </a:r>
            <a:r>
              <a:rPr lang="hu-HU" b="1" dirty="0" smtClean="0">
                <a:solidFill>
                  <a:schemeClr val="bg1"/>
                </a:solidFill>
              </a:rPr>
              <a:t>míg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teremtő, az igazi </a:t>
            </a:r>
            <a:r>
              <a:rPr lang="hu-HU" b="1" dirty="0" err="1" smtClean="0">
                <a:solidFill>
                  <a:schemeClr val="bg1"/>
                </a:solidFill>
              </a:rPr>
              <a:t>Kálahamsa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és a </a:t>
            </a:r>
            <a:r>
              <a:rPr lang="hu-HU" b="1" dirty="0" err="1">
                <a:solidFill>
                  <a:schemeClr val="bg1"/>
                </a:solidFill>
              </a:rPr>
              <a:t>Parabrahman</a:t>
            </a:r>
            <a:r>
              <a:rPr lang="hu-HU" b="1" dirty="0">
                <a:solidFill>
                  <a:schemeClr val="bg1"/>
                </a:solidFill>
              </a:rPr>
              <a:t> kifejezéseket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nyugati tanítványok jobban </a:t>
            </a:r>
            <a:r>
              <a:rPr lang="hu-HU" b="1" dirty="0" smtClean="0">
                <a:solidFill>
                  <a:schemeClr val="bg1"/>
                </a:solidFill>
              </a:rPr>
              <a:t>ismerik.  </a:t>
            </a:r>
            <a:r>
              <a:rPr lang="hu-HU" b="1" dirty="0" smtClean="0"/>
              <a:t>Mindkét kifejezés a Titkos Tanítás egy</a:t>
            </a:r>
            <a:r>
              <a:rPr lang="hu-HU" b="1" dirty="0"/>
              <a:t>, három és hét magánhangzójú </a:t>
            </a:r>
            <a:r>
              <a:rPr lang="hu-HU" b="1" dirty="0" smtClean="0"/>
              <a:t>kifejezésekkel</a:t>
            </a:r>
            <a:r>
              <a:rPr lang="hu-HU" b="1" dirty="0"/>
              <a:t>, amelyek az EGY </a:t>
            </a:r>
            <a:r>
              <a:rPr lang="hu-HU" b="1" dirty="0" err="1" smtClean="0"/>
              <a:t>MINDENt</a:t>
            </a:r>
            <a:r>
              <a:rPr lang="hu-HU" b="1" dirty="0" smtClean="0"/>
              <a:t> </a:t>
            </a:r>
            <a:r>
              <a:rPr lang="hu-HU" b="1" dirty="0"/>
              <a:t>és az Egy </a:t>
            </a:r>
            <a:r>
              <a:rPr lang="hu-HU" b="1" dirty="0" smtClean="0"/>
              <a:t>Mindent </a:t>
            </a:r>
            <a:r>
              <a:rPr lang="hu-HU" b="1" dirty="0"/>
              <a:t>a </a:t>
            </a:r>
            <a:r>
              <a:rPr lang="hu-HU" b="1" dirty="0" err="1" smtClean="0"/>
              <a:t>mindenbent</a:t>
            </a:r>
            <a:r>
              <a:rPr lang="hu-HU" b="1" dirty="0" smtClean="0"/>
              <a:t> </a:t>
            </a:r>
            <a:r>
              <a:rPr lang="hu-HU" b="1" dirty="0"/>
              <a:t>jelentik.</a:t>
            </a:r>
          </a:p>
        </p:txBody>
      </p:sp>
    </p:spTree>
    <p:extLst>
      <p:ext uri="{BB962C8B-B14F-4D97-AF65-F5344CB8AC3E}">
        <p14:creationId xmlns="" xmlns:p14="http://schemas.microsoft.com/office/powerpoint/2010/main" val="58528137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54868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hu-HU" sz="2400" b="1" dirty="0" smtClean="0">
                <a:solidFill>
                  <a:schemeClr val="bg1"/>
                </a:solidFill>
              </a:rPr>
              <a:t>Tartalmi összefoglalás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Minden </a:t>
            </a:r>
            <a:r>
              <a:rPr lang="hu-HU" sz="2400" b="1" dirty="0">
                <a:solidFill>
                  <a:schemeClr val="bg1"/>
                </a:solidFill>
              </a:rPr>
              <a:t>lélek azonos az Egyetemes Felső </a:t>
            </a:r>
            <a:r>
              <a:rPr lang="hu-HU" sz="2400" b="1" dirty="0" smtClean="0">
                <a:solidFill>
                  <a:schemeClr val="bg1"/>
                </a:solidFill>
              </a:rPr>
              <a:t>Lélekkel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err="1" smtClean="0">
                <a:solidFill>
                  <a:schemeClr val="bg1"/>
                </a:solidFill>
              </a:rPr>
              <a:t>Pralaya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err="1" smtClean="0">
                <a:solidFill>
                  <a:schemeClr val="bg1"/>
                </a:solidFill>
              </a:rPr>
              <a:t>Manvantara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Brahman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Brahma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237386950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70C0"/>
                </a:solidFill>
              </a:rPr>
              <a:t>A Titkos Tanítások főbb gondolatai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8369303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9769" y="332656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hu-HU" sz="2400" b="1" dirty="0" smtClean="0">
                <a:solidFill>
                  <a:srgbClr val="FFFF00"/>
                </a:solidFill>
              </a:rPr>
              <a:t> I. A </a:t>
            </a:r>
            <a:r>
              <a:rPr lang="hu-HU" sz="2400" b="1" dirty="0">
                <a:solidFill>
                  <a:srgbClr val="FFFF00"/>
                </a:solidFill>
              </a:rPr>
              <a:t>Titkos Tanítás </a:t>
            </a:r>
            <a:r>
              <a:rPr lang="hu-HU" sz="2400" b="1" dirty="0" smtClean="0">
                <a:solidFill>
                  <a:srgbClr val="FFFF00"/>
                </a:solidFill>
              </a:rPr>
              <a:t>korszakokra vonatkozó kozmogóniája</a:t>
            </a:r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a legkidolgozottabb rendszer.</a:t>
            </a:r>
          </a:p>
          <a:p>
            <a:pPr algn="ctr"/>
            <a:endParaRPr lang="hu-HU" sz="12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Geometriai </a:t>
            </a:r>
            <a:r>
              <a:rPr lang="hu-HU" b="1" dirty="0">
                <a:solidFill>
                  <a:schemeClr val="bg1"/>
                </a:solidFill>
              </a:rPr>
              <a:t>jelképekkel és jelekkel </a:t>
            </a:r>
            <a:r>
              <a:rPr lang="hu-HU" b="1" dirty="0" smtClean="0">
                <a:solidFill>
                  <a:schemeClr val="bg1"/>
                </a:solidFill>
              </a:rPr>
              <a:t>lapokra </a:t>
            </a:r>
            <a:r>
              <a:rPr lang="hu-HU" b="1" dirty="0">
                <a:solidFill>
                  <a:schemeClr val="bg1"/>
                </a:solidFill>
              </a:rPr>
              <a:t>feljegyezték </a:t>
            </a:r>
            <a:r>
              <a:rPr lang="hu-HU" b="1" dirty="0"/>
              <a:t>mindazokat </a:t>
            </a:r>
            <a:r>
              <a:rPr lang="hu-HU" b="1" dirty="0">
                <a:solidFill>
                  <a:schemeClr val="bg1"/>
                </a:solidFill>
              </a:rPr>
              <a:t>a tényeket, amelyek elrendezésével, </a:t>
            </a:r>
            <a:r>
              <a:rPr lang="hu-HU" b="1" dirty="0"/>
              <a:t>leírásával és magyarázatával a fejlődési folyamat </a:t>
            </a:r>
            <a:r>
              <a:rPr lang="hu-HU" b="1" dirty="0" smtClean="0"/>
              <a:t>sorozatában </a:t>
            </a:r>
            <a:r>
              <a:rPr lang="hu-HU" b="1" dirty="0">
                <a:solidFill>
                  <a:schemeClr val="bg1"/>
                </a:solidFill>
              </a:rPr>
              <a:t>a beavatott látnokok és próféták számtalan nemzedéke foglalkozott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12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kérdéses rendszer </a:t>
            </a:r>
            <a:r>
              <a:rPr lang="hu-HU" b="1" dirty="0" smtClean="0">
                <a:solidFill>
                  <a:schemeClr val="bg1"/>
                </a:solidFill>
              </a:rPr>
              <a:t>látnokok </a:t>
            </a:r>
            <a:r>
              <a:rPr lang="hu-HU" b="1" dirty="0">
                <a:solidFill>
                  <a:schemeClr val="bg1"/>
                </a:solidFill>
              </a:rPr>
              <a:t>ezernyi nemzedékének folyamatos feljegyzése,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     akik </a:t>
            </a:r>
            <a:r>
              <a:rPr lang="hu-HU" b="1" dirty="0"/>
              <a:t>saját tapasztalataikkal tették próbára és igazolták azokat a hagyományokat, 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amelyeket </a:t>
            </a:r>
            <a:r>
              <a:rPr lang="hu-HU" b="1" dirty="0">
                <a:solidFill>
                  <a:schemeClr val="bg1"/>
                </a:solidFill>
              </a:rPr>
              <a:t>az egyik korai faj a</a:t>
            </a:r>
            <a:r>
              <a:rPr lang="hu-HU" b="1" i="1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másiknak szóban adott tovább, </a:t>
            </a:r>
            <a:r>
              <a:rPr lang="hu-HU" b="1" dirty="0"/>
              <a:t>valamint azokat </a:t>
            </a:r>
            <a:r>
              <a:rPr lang="hu-HU" b="1" dirty="0" smtClean="0"/>
              <a:t>a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tanításokat</a:t>
            </a:r>
            <a:r>
              <a:rPr lang="hu-HU" b="1" dirty="0"/>
              <a:t>, amelyeket </a:t>
            </a:r>
            <a:r>
              <a:rPr lang="hu-HU" b="1" dirty="0">
                <a:solidFill>
                  <a:schemeClr val="bg1"/>
                </a:solidFill>
              </a:rPr>
              <a:t>az emberiség gyermekkorát felügyelő magasabb </a:t>
            </a:r>
            <a:r>
              <a:rPr lang="hu-HU" b="1" dirty="0" smtClean="0">
                <a:solidFill>
                  <a:schemeClr val="bg1"/>
                </a:solidFill>
              </a:rPr>
              <a:t>lények </a:t>
            </a: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adtak</a:t>
            </a:r>
            <a:r>
              <a:rPr lang="hu-HU" b="1" dirty="0">
                <a:solidFill>
                  <a:schemeClr val="bg1"/>
                </a:solidFill>
              </a:rPr>
              <a:t>. Ők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ötödik fajnak a </a:t>
            </a:r>
            <a:r>
              <a:rPr lang="hu-HU" b="1" dirty="0" smtClean="0">
                <a:solidFill>
                  <a:schemeClr val="bg1"/>
                </a:solidFill>
              </a:rPr>
              <a:t>Bölcs Emberei, akik </a:t>
            </a:r>
            <a:r>
              <a:rPr lang="hu-HU" b="1" dirty="0">
                <a:solidFill>
                  <a:schemeClr val="bg1"/>
                </a:solidFill>
              </a:rPr>
              <a:t>a legutóbbi kataklizma és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kontinens - vándorlások </a:t>
            </a:r>
            <a:r>
              <a:rPr lang="hu-HU" b="1" dirty="0">
                <a:solidFill>
                  <a:schemeClr val="bg1"/>
                </a:solidFill>
              </a:rPr>
              <a:t>után </a:t>
            </a:r>
            <a:r>
              <a:rPr lang="hu-HU" b="1" dirty="0" smtClean="0">
                <a:solidFill>
                  <a:schemeClr val="bg1"/>
                </a:solidFill>
              </a:rPr>
              <a:t>életüket </a:t>
            </a:r>
            <a:r>
              <a:rPr lang="hu-HU" b="1" dirty="0">
                <a:solidFill>
                  <a:schemeClr val="bg1"/>
                </a:solidFill>
              </a:rPr>
              <a:t>tanulással és nem tanítással töltötték.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természet minden területén </a:t>
            </a:r>
            <a:r>
              <a:rPr lang="hu-HU" b="1" dirty="0">
                <a:solidFill>
                  <a:schemeClr val="bg1"/>
                </a:solidFill>
              </a:rPr>
              <a:t>ellenőrizték, kipróbálták és igazolták a régi hagyományokat a nagy </a:t>
            </a:r>
            <a:r>
              <a:rPr lang="hu-HU" b="1" dirty="0" err="1">
                <a:solidFill>
                  <a:schemeClr val="bg1"/>
                </a:solidFill>
              </a:rPr>
              <a:t>adeptusok</a:t>
            </a:r>
            <a:r>
              <a:rPr lang="hu-HU" b="1" dirty="0">
                <a:solidFill>
                  <a:schemeClr val="bg1"/>
                </a:solidFill>
              </a:rPr>
              <a:t> független látomásaival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lehető legmagasabb szintre fejlesztették </a:t>
            </a:r>
            <a:r>
              <a:rPr lang="hu-HU" b="1" dirty="0" smtClean="0"/>
              <a:t>fizikai</a:t>
            </a:r>
            <a:r>
              <a:rPr lang="hu-HU" b="1" dirty="0"/>
              <a:t>, mentális, pszichikai és szellemi szervezetüket.  </a:t>
            </a:r>
            <a:r>
              <a:rPr lang="hu-HU" b="1" dirty="0">
                <a:solidFill>
                  <a:schemeClr val="bg1"/>
                </a:solidFill>
              </a:rPr>
              <a:t>Egyetlen </a:t>
            </a:r>
            <a:r>
              <a:rPr lang="hu-HU" b="1" dirty="0" err="1">
                <a:solidFill>
                  <a:schemeClr val="bg1"/>
                </a:solidFill>
              </a:rPr>
              <a:t>adeptus</a:t>
            </a:r>
            <a:r>
              <a:rPr lang="hu-HU" b="1" dirty="0">
                <a:solidFill>
                  <a:schemeClr val="bg1"/>
                </a:solidFill>
              </a:rPr>
              <a:t> látomását sem fogadták el addig, amíg azt más </a:t>
            </a:r>
            <a:r>
              <a:rPr lang="hu-HU" b="1" dirty="0" err="1">
                <a:solidFill>
                  <a:schemeClr val="bg1"/>
                </a:solidFill>
              </a:rPr>
              <a:t>adeptusok</a:t>
            </a:r>
            <a:r>
              <a:rPr lang="hu-HU" b="1" dirty="0"/>
              <a:t> </a:t>
            </a:r>
            <a:r>
              <a:rPr lang="hu-HU" b="1" dirty="0" smtClean="0"/>
              <a:t>- </a:t>
            </a:r>
            <a:r>
              <a:rPr lang="hu-HU" b="1" dirty="0"/>
              <a:t>független bizonyítéknak tekinthető </a:t>
            </a:r>
            <a:r>
              <a:rPr lang="hu-HU" b="1" dirty="0" smtClean="0"/>
              <a:t>- </a:t>
            </a:r>
            <a:r>
              <a:rPr lang="hu-HU" b="1" dirty="0">
                <a:solidFill>
                  <a:schemeClr val="bg1"/>
                </a:solidFill>
              </a:rPr>
              <a:t>látomásaival és az évszázadok tapasztalataival össze nem </a:t>
            </a:r>
            <a:r>
              <a:rPr lang="hu-HU" b="1" dirty="0" smtClean="0">
                <a:solidFill>
                  <a:schemeClr val="bg1"/>
                </a:solidFill>
              </a:rPr>
              <a:t>vetették.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0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2149" y="332656"/>
            <a:ext cx="82809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II. Alaptörvény</a:t>
            </a:r>
            <a:r>
              <a:rPr lang="hu-HU" sz="2400" b="1" dirty="0">
                <a:solidFill>
                  <a:srgbClr val="FFFF00"/>
                </a:solidFill>
              </a:rPr>
              <a:t>, a központ, </a:t>
            </a:r>
            <a:r>
              <a:rPr lang="hu-HU" sz="2400" b="1" dirty="0" smtClean="0">
                <a:solidFill>
                  <a:srgbClr val="FFFF00"/>
                </a:solidFill>
              </a:rPr>
              <a:t>az </a:t>
            </a:r>
            <a:r>
              <a:rPr lang="hu-HU" sz="2400" b="1" dirty="0">
                <a:solidFill>
                  <a:srgbClr val="FFFF00"/>
                </a:solidFill>
              </a:rPr>
              <a:t>Egy Homogén Isteni SZUBSZTANCIA-PRINCÍPIUM, az Egy Alapvető </a:t>
            </a:r>
            <a:r>
              <a:rPr lang="hu-HU" sz="2400" b="1" dirty="0" smtClean="0">
                <a:solidFill>
                  <a:srgbClr val="FFFF00"/>
                </a:solidFill>
              </a:rPr>
              <a:t>Ok.</a:t>
            </a:r>
          </a:p>
          <a:p>
            <a:pPr algn="ctr"/>
            <a:endParaRPr lang="hu-HU" sz="1200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Ezt Szubsztancia - princípium - </a:t>
            </a:r>
            <a:r>
              <a:rPr lang="hu-HU" b="1" dirty="0" err="1" smtClean="0">
                <a:solidFill>
                  <a:schemeClr val="bg1"/>
                </a:solidFill>
              </a:rPr>
              <a:t>nak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nevezik, </a:t>
            </a:r>
            <a:r>
              <a:rPr lang="hu-HU" b="1" dirty="0"/>
              <a:t>mert </a:t>
            </a:r>
            <a:r>
              <a:rPr lang="hu-HU" b="1" dirty="0">
                <a:solidFill>
                  <a:schemeClr val="bg1"/>
                </a:solidFill>
              </a:rPr>
              <a:t>a megnyilvánult világegyetem síkján </a:t>
            </a:r>
            <a:r>
              <a:rPr lang="hu-HU" b="1" dirty="0" smtClean="0">
                <a:solidFill>
                  <a:schemeClr val="bg1"/>
                </a:solidFill>
              </a:rPr>
              <a:t>szubsztanciává </a:t>
            </a:r>
            <a:r>
              <a:rPr lang="hu-HU" b="1" dirty="0">
                <a:solidFill>
                  <a:schemeClr val="bg1"/>
                </a:solidFill>
              </a:rPr>
              <a:t>válik, egy illúzióvá, </a:t>
            </a:r>
            <a:r>
              <a:rPr lang="hu-HU" b="1" dirty="0"/>
              <a:t>miközben </a:t>
            </a:r>
            <a:r>
              <a:rPr lang="hu-HU" b="1" dirty="0">
                <a:solidFill>
                  <a:schemeClr val="bg1"/>
                </a:solidFill>
              </a:rPr>
              <a:t>megmarad </a:t>
            </a:r>
            <a:r>
              <a:rPr lang="hu-HU" b="1" dirty="0" smtClean="0">
                <a:solidFill>
                  <a:schemeClr val="bg1"/>
                </a:solidFill>
              </a:rPr>
              <a:t>princípiumnak </a:t>
            </a: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a kezdet - </a:t>
            </a:r>
            <a:r>
              <a:rPr lang="hu-HU" b="1" dirty="0">
                <a:solidFill>
                  <a:schemeClr val="bg1"/>
                </a:solidFill>
              </a:rPr>
              <a:t>és </a:t>
            </a:r>
            <a:r>
              <a:rPr lang="hu-HU" b="1" dirty="0" smtClean="0">
                <a:solidFill>
                  <a:schemeClr val="bg1"/>
                </a:solidFill>
              </a:rPr>
              <a:t>vég nélküli</a:t>
            </a:r>
            <a:r>
              <a:rPr lang="hu-HU" b="1" dirty="0">
                <a:solidFill>
                  <a:schemeClr val="bg1"/>
                </a:solidFill>
              </a:rPr>
              <a:t>, absztrakt, látható és láthatatlan </a:t>
            </a:r>
            <a:r>
              <a:rPr lang="hu-HU" b="1" dirty="0" smtClean="0">
                <a:solidFill>
                  <a:schemeClr val="bg1"/>
                </a:solidFill>
              </a:rPr>
              <a:t>Térben.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Mindenütt </a:t>
            </a:r>
            <a:r>
              <a:rPr lang="hu-HU" b="1" dirty="0">
                <a:solidFill>
                  <a:schemeClr val="bg1"/>
                </a:solidFill>
              </a:rPr>
              <a:t>jelenlévő </a:t>
            </a:r>
            <a:r>
              <a:rPr lang="hu-HU" b="1" dirty="0" smtClean="0">
                <a:solidFill>
                  <a:schemeClr val="bg1"/>
                </a:solidFill>
              </a:rPr>
              <a:t>személytelen </a:t>
            </a:r>
            <a:r>
              <a:rPr lang="hu-HU" b="1" dirty="0">
                <a:solidFill>
                  <a:schemeClr val="bg1"/>
                </a:solidFill>
              </a:rPr>
              <a:t>Valóság, </a:t>
            </a:r>
            <a:r>
              <a:rPr lang="hu-HU" b="1" dirty="0" smtClean="0"/>
              <a:t>mert </a:t>
            </a:r>
            <a:r>
              <a:rPr lang="hu-HU" b="1" dirty="0"/>
              <a:t>magában foglal mindent. </a:t>
            </a:r>
            <a:r>
              <a:rPr lang="hu-HU" b="1" dirty="0">
                <a:solidFill>
                  <a:schemeClr val="bg1"/>
                </a:solidFill>
              </a:rPr>
              <a:t>Személytelensége jelenti a rendszer alapvető eszméjét.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</a:t>
            </a:r>
            <a:r>
              <a:rPr lang="hu-HU" b="1" dirty="0" smtClean="0"/>
              <a:t>Megtalálható </a:t>
            </a:r>
            <a:r>
              <a:rPr lang="hu-HU" b="1" dirty="0"/>
              <a:t>a világegyetem minden </a:t>
            </a:r>
            <a:r>
              <a:rPr lang="hu-HU" b="1" dirty="0" smtClean="0"/>
              <a:t>atomjában.</a:t>
            </a:r>
            <a:endParaRPr lang="hu-HU" b="1" dirty="0"/>
          </a:p>
          <a:p>
            <a:endParaRPr lang="hu-HU" sz="1200" b="1" dirty="0" smtClean="0"/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III. </a:t>
            </a:r>
            <a:r>
              <a:rPr lang="hu-HU" sz="2400" b="1" dirty="0">
                <a:solidFill>
                  <a:srgbClr val="FFFF00"/>
                </a:solidFill>
              </a:rPr>
              <a:t>A világegyetem ezen ismeretlen Abszolút </a:t>
            </a:r>
            <a:r>
              <a:rPr lang="hu-HU" sz="2400" b="1" dirty="0" smtClean="0">
                <a:solidFill>
                  <a:srgbClr val="FFFF00"/>
                </a:solidFill>
              </a:rPr>
              <a:t>Lényeg</a:t>
            </a:r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periodikus </a:t>
            </a:r>
            <a:r>
              <a:rPr lang="hu-HU" sz="2400" b="1" dirty="0" smtClean="0">
                <a:solidFill>
                  <a:srgbClr val="FFFF00"/>
                </a:solidFill>
              </a:rPr>
              <a:t>megnyilvánulása.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nem </a:t>
            </a:r>
            <a:r>
              <a:rPr lang="hu-HU" b="1" dirty="0">
                <a:solidFill>
                  <a:schemeClr val="bg1"/>
                </a:solidFill>
              </a:rPr>
              <a:t>azonosítható semmilyen emberi ésszel felfogható „létezéssel</a:t>
            </a:r>
            <a:r>
              <a:rPr lang="hu-HU" b="1" dirty="0" smtClean="0">
                <a:solidFill>
                  <a:schemeClr val="bg1"/>
                </a:solidFill>
              </a:rPr>
              <a:t>”, </a:t>
            </a:r>
            <a:r>
              <a:rPr lang="hu-HU" b="1" dirty="0" smtClean="0"/>
              <a:t>nem Szellem</a:t>
            </a:r>
            <a:r>
              <a:rPr lang="hu-HU" b="1" dirty="0"/>
              <a:t>, </a:t>
            </a:r>
            <a:r>
              <a:rPr lang="hu-HU" b="1" dirty="0" smtClean="0"/>
              <a:t>nem </a:t>
            </a:r>
            <a:r>
              <a:rPr lang="hu-HU" b="1" dirty="0"/>
              <a:t>Anyag, hanem </a:t>
            </a:r>
            <a:r>
              <a:rPr lang="hu-HU" b="1" dirty="0">
                <a:solidFill>
                  <a:schemeClr val="bg1"/>
                </a:solidFill>
              </a:rPr>
              <a:t>mindkettő.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Parabrahman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és </a:t>
            </a:r>
            <a:r>
              <a:rPr lang="hu-HU" b="1" dirty="0" err="1" smtClean="0">
                <a:solidFill>
                  <a:schemeClr val="bg1"/>
                </a:solidFill>
              </a:rPr>
              <a:t>Múlaprakriti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Egy, mégis Kettő a Megnyilvánult egyetemes elképzelésében, </a:t>
            </a:r>
            <a:r>
              <a:rPr lang="hu-HU" b="1" dirty="0"/>
              <a:t>még az Egy Logosz, az első „Megnyilvánulás” elképzelésében is,</a:t>
            </a: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tárgyiasult szempontból nézve </a:t>
            </a:r>
            <a:r>
              <a:rPr lang="hu-HU" b="1" dirty="0" err="1" smtClean="0">
                <a:solidFill>
                  <a:schemeClr val="bg1"/>
                </a:solidFill>
              </a:rPr>
              <a:t>Múlaprakritinek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/>
              <a:t>és nem </a:t>
            </a:r>
            <a:r>
              <a:rPr lang="hu-HU" b="1" dirty="0" err="1"/>
              <a:t>Parabrahmannak</a:t>
            </a:r>
            <a:r>
              <a:rPr lang="hu-HU" b="1" dirty="0"/>
              <a:t> </a:t>
            </a:r>
            <a:r>
              <a:rPr lang="hu-HU" b="1" dirty="0">
                <a:solidFill>
                  <a:schemeClr val="bg1"/>
                </a:solidFill>
              </a:rPr>
              <a:t>látszik,</a:t>
            </a:r>
            <a:r>
              <a:rPr lang="hu-HU" b="1" dirty="0"/>
              <a:t> fátylának, nem pedig </a:t>
            </a:r>
            <a:r>
              <a:rPr lang="hu-HU" b="1" dirty="0">
                <a:solidFill>
                  <a:schemeClr val="bg1"/>
                </a:solidFill>
              </a:rPr>
              <a:t>a mögötte rejtőző Egy Valóságnak, amely feltétlen és abszolút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7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0899" y="404664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Ősrobbanás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Fogalmak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A mű jellege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Szimbólumok magyarázata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A három istenség funkciója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A Stanzák pontjai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A Stanzák rövid tartalmi összefoglalója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 A Stanzák értelmezése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A Titkos Tanítás három alapvető tétele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A Titkos Tanítások főbb gondolatai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Megállapítások a Titkos </a:t>
            </a:r>
            <a:r>
              <a:rPr lang="hu-HU" sz="2400" b="1" dirty="0" smtClean="0">
                <a:solidFill>
                  <a:schemeClr val="bg1"/>
                </a:solidFill>
              </a:rPr>
              <a:t>Tanításokról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5956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ozófiai anyagok\Fehér Testvériség előadás\Előadás sorbarendezett képei\27.-A Nap és a Bolygó Hierarchiá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"/>
            <a:ext cx="4860031" cy="6900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90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76672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IV. </a:t>
            </a:r>
            <a:r>
              <a:rPr lang="hu-HU" sz="2400" b="1" dirty="0">
                <a:solidFill>
                  <a:srgbClr val="FFFF00"/>
                </a:solidFill>
              </a:rPr>
              <a:t>A világegyetemet mindennel, ami benne van, </a:t>
            </a:r>
            <a:r>
              <a:rPr lang="hu-HU" sz="2400" b="1" dirty="0" err="1" smtClean="0">
                <a:solidFill>
                  <a:srgbClr val="FFFF00"/>
                </a:solidFill>
              </a:rPr>
              <a:t>Máyának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nevezik, mert minden benne levő </a:t>
            </a:r>
            <a:r>
              <a:rPr lang="hu-HU" sz="2400" b="1" dirty="0" smtClean="0">
                <a:solidFill>
                  <a:srgbClr val="FFFF00"/>
                </a:solidFill>
              </a:rPr>
              <a:t>mulandó.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világegyetem valóságos </a:t>
            </a:r>
            <a:r>
              <a:rPr lang="hu-HU" b="1" dirty="0">
                <a:solidFill>
                  <a:schemeClr val="bg1"/>
                </a:solidFill>
              </a:rPr>
              <a:t>a benne lévő tudatos lények számára, akik ugyanúgy nem valódiak, mint maga a világegyetem.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b="1" dirty="0">
              <a:solidFill>
                <a:schemeClr val="bg1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V.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A világegyetemben minden tudatos</a:t>
            </a:r>
            <a:r>
              <a:rPr lang="hu-HU" sz="24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a </a:t>
            </a:r>
            <a:r>
              <a:rPr lang="hu-HU" sz="2400" b="1" dirty="0">
                <a:solidFill>
                  <a:srgbClr val="FFFF00"/>
                </a:solidFill>
              </a:rPr>
              <a:t>saját érzékelésének megfelelő </a:t>
            </a:r>
            <a:r>
              <a:rPr lang="hu-HU" sz="2400" b="1" dirty="0" smtClean="0">
                <a:solidFill>
                  <a:srgbClr val="FFFF00"/>
                </a:solidFill>
              </a:rPr>
              <a:t>síkon</a:t>
            </a:r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a saját típusának megfelelő tudattal van felruházva</a:t>
            </a:r>
            <a:r>
              <a:rPr lang="hu-HU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hu-HU" sz="1200" dirty="0" smtClean="0"/>
              <a:t> </a:t>
            </a:r>
            <a:endParaRPr lang="hu-H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Az okkult filozófia</a:t>
            </a:r>
            <a:r>
              <a:rPr lang="hu-HU" dirty="0"/>
              <a:t> </a:t>
            </a:r>
            <a:r>
              <a:rPr lang="hu-HU" b="1" dirty="0"/>
              <a:t>számára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lényegi </a:t>
            </a:r>
            <a:r>
              <a:rPr lang="hu-HU" b="1" dirty="0">
                <a:solidFill>
                  <a:schemeClr val="bg1"/>
                </a:solidFill>
              </a:rPr>
              <a:t>esszenciák sokkal valóságosabbak, mint tárgyiasult hasonmásaik.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1475692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68288" y="476672"/>
            <a:ext cx="85689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VI.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A világegyetem belülről kifelé működik, és vezetését is így kapja. Mint fenn, úgy lent, mint a mennyben, úgy a földön is</a:t>
            </a:r>
            <a:r>
              <a:rPr lang="hu-HU" sz="24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hu-HU" sz="1200" b="1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Minden külső mozgást 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belső érzés vagy érzelem, akarat, gondolat hoz létre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endParaRPr lang="hu-HU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kozmoszt érző lények hierarchiáinak szinte végtelen sora vezeti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Mindegyiknek </a:t>
            </a:r>
            <a:r>
              <a:rPr lang="hu-HU" b="1" dirty="0">
                <a:solidFill>
                  <a:schemeClr val="bg1"/>
                </a:solidFill>
              </a:rPr>
              <a:t>megvan a küldetése,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ők a </a:t>
            </a:r>
            <a:r>
              <a:rPr lang="hu-HU" b="1" dirty="0" err="1">
                <a:solidFill>
                  <a:schemeClr val="bg1"/>
                </a:solidFill>
              </a:rPr>
              <a:t>karmikus</a:t>
            </a:r>
            <a:r>
              <a:rPr lang="hu-HU" b="1" dirty="0">
                <a:solidFill>
                  <a:schemeClr val="bg1"/>
                </a:solidFill>
              </a:rPr>
              <a:t> és kozmikus törvények közvetítői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endParaRPr lang="hu-HU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 </a:t>
            </a:r>
            <a:r>
              <a:rPr lang="hu-HU" b="1" dirty="0">
                <a:solidFill>
                  <a:schemeClr val="bg1"/>
                </a:solidFill>
              </a:rPr>
              <a:t>lények mindegyike vagy már volt ember, vagy azzá készül válni.</a:t>
            </a:r>
          </a:p>
          <a:p>
            <a:r>
              <a:rPr lang="hu-HU" b="1" dirty="0" smtClean="0"/>
              <a:t>     Amikor </a:t>
            </a:r>
            <a:r>
              <a:rPr lang="hu-HU" b="1" dirty="0"/>
              <a:t>tökéletesedettek, magasabb szféráikban erkölcsileg különböznek a földi 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emberektől</a:t>
            </a:r>
            <a:r>
              <a:rPr lang="hu-HU" b="1" dirty="0"/>
              <a:t>, mert hiányzik belőlük a személyiség érzete és az emberi érzelmi 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természet</a:t>
            </a:r>
            <a:r>
              <a:rPr lang="hu-HU" b="1" dirty="0"/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116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1065" y="404664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„tökéletessé váltak” megszabadultak </a:t>
            </a:r>
            <a:r>
              <a:rPr lang="hu-HU" b="1" dirty="0" smtClean="0">
                <a:solidFill>
                  <a:schemeClr val="bg1"/>
                </a:solidFill>
              </a:rPr>
              <a:t>az érzésektől mert:</a:t>
            </a:r>
          </a:p>
          <a:p>
            <a:pPr marL="285750" indent="-285750"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nincs </a:t>
            </a:r>
            <a:r>
              <a:rPr lang="hu-HU" b="1" dirty="0">
                <a:solidFill>
                  <a:schemeClr val="bg1"/>
                </a:solidFill>
              </a:rPr>
              <a:t>többé húsból való testük, ami a lélekre </a:t>
            </a:r>
            <a:r>
              <a:rPr lang="hu-HU" b="1" dirty="0" err="1" smtClean="0">
                <a:solidFill>
                  <a:schemeClr val="bg1"/>
                </a:solidFill>
              </a:rPr>
              <a:t>tompítólag</a:t>
            </a:r>
            <a:r>
              <a:rPr lang="hu-HU" b="1" dirty="0" smtClean="0">
                <a:solidFill>
                  <a:schemeClr val="bg1"/>
                </a:solidFill>
              </a:rPr>
              <a:t> hat,</a:t>
            </a:r>
          </a:p>
          <a:p>
            <a:pPr marL="285750" indent="-285750"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tiszta szellemi elemnek nincs gátja és szabadabb, őket </a:t>
            </a:r>
            <a:r>
              <a:rPr lang="hu-HU" b="1" dirty="0" err="1" smtClean="0">
                <a:solidFill>
                  <a:schemeClr val="bg1"/>
                </a:solidFill>
              </a:rPr>
              <a:t>máyá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kevésbé </a:t>
            </a:r>
            <a:r>
              <a:rPr lang="hu-HU" b="1" dirty="0" smtClean="0">
                <a:solidFill>
                  <a:schemeClr val="bg1"/>
                </a:solidFill>
              </a:rPr>
              <a:t>befolyásolja.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kezdeti </a:t>
            </a:r>
            <a:r>
              <a:rPr lang="hu-HU" b="1" dirty="0" err="1" smtClean="0">
                <a:solidFill>
                  <a:schemeClr val="bg1"/>
                </a:solidFill>
              </a:rPr>
              <a:t>Monádoknak</a:t>
            </a:r>
            <a:r>
              <a:rPr lang="hu-HU" b="1" dirty="0" smtClean="0"/>
              <a:t> </a:t>
            </a:r>
            <a:r>
              <a:rPr lang="hu-HU" b="1" dirty="0"/>
              <a:t>korábban még </a:t>
            </a:r>
            <a:r>
              <a:rPr lang="hu-HU" b="1" dirty="0" smtClean="0">
                <a:solidFill>
                  <a:schemeClr val="bg1"/>
                </a:solidFill>
              </a:rPr>
              <a:t>nem </a:t>
            </a:r>
            <a:r>
              <a:rPr lang="hu-HU" b="1" dirty="0">
                <a:solidFill>
                  <a:schemeClr val="bg1"/>
                </a:solidFill>
              </a:rPr>
              <a:t>volt fizikai testük, </a:t>
            </a:r>
            <a:r>
              <a:rPr lang="hu-HU" b="1" dirty="0" smtClean="0">
                <a:solidFill>
                  <a:schemeClr val="bg1"/>
                </a:solidFill>
              </a:rPr>
              <a:t>és ezért </a:t>
            </a:r>
            <a:r>
              <a:rPr lang="hu-HU" b="1" dirty="0" smtClean="0"/>
              <a:t>személyiség-érzetük </a:t>
            </a:r>
            <a:r>
              <a:rPr lang="hu-HU" b="1" dirty="0"/>
              <a:t>vagy </a:t>
            </a:r>
            <a:r>
              <a:rPr lang="hu-HU" b="1" dirty="0" smtClean="0"/>
              <a:t>Énségük</a:t>
            </a:r>
            <a:r>
              <a:rPr lang="hu-HU" b="1" dirty="0"/>
              <a:t>.</a:t>
            </a:r>
            <a:r>
              <a:rPr lang="hu-HU" dirty="0"/>
              <a:t> </a:t>
            </a:r>
            <a:endParaRPr lang="hu-HU" dirty="0" smtClean="0"/>
          </a:p>
          <a:p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Nincsenek </a:t>
            </a:r>
            <a:r>
              <a:rPr lang="hu-HU" b="1" dirty="0"/>
              <a:t>tudatában olyan </a:t>
            </a:r>
            <a:r>
              <a:rPr lang="hu-HU" b="1" dirty="0">
                <a:solidFill>
                  <a:schemeClr val="bg1"/>
                </a:solidFill>
              </a:rPr>
              <a:t>határozott különváltságnak, mint az emberek és a dolgok a földön.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individualitás saját hierarchiájuk, nem pedig az egyedek jellemzője, </a:t>
            </a:r>
            <a:r>
              <a:rPr lang="hu-HU" b="1" dirty="0"/>
              <a:t>és ezek a jellemzők csak azon síkok szintjeivel változnak, amelyekhez ezek a hierarchiák tartoznak.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Minél </a:t>
            </a:r>
            <a:r>
              <a:rPr lang="hu-HU" b="1" dirty="0">
                <a:solidFill>
                  <a:schemeClr val="bg1"/>
                </a:solidFill>
              </a:rPr>
              <a:t>közelebb van a homogenitás és az Egy Isteni régiójához, annál tisztább és kevésbé hangsúlyos az adott egyéniség a hierarchiában.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</a:t>
            </a:r>
            <a:r>
              <a:rPr lang="hu-HU" b="1" dirty="0" smtClean="0"/>
              <a:t>Minden </a:t>
            </a:r>
            <a:r>
              <a:rPr lang="hu-HU" b="1" dirty="0"/>
              <a:t>tekintetben végesek, kivéve a magasabb princípiumaikat, az egyetemes isteni lángot visszatükröző </a:t>
            </a:r>
            <a:r>
              <a:rPr lang="hu-HU" b="1" dirty="0" smtClean="0"/>
              <a:t>szikrákat.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37422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81369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Ők „Élő Lények”,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Abszolút Életből az illúzió kozmikus képernyőjére kivetített </a:t>
            </a:r>
            <a:r>
              <a:rPr lang="hu-HU" b="1" dirty="0" smtClean="0">
                <a:solidFill>
                  <a:schemeClr val="bg1"/>
                </a:solidFill>
              </a:rPr>
              <a:t>áramlatok.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angyalok felsőbbrendű </a:t>
            </a:r>
            <a:r>
              <a:rPr lang="hu-HU" b="1" dirty="0" smtClean="0">
                <a:solidFill>
                  <a:schemeClr val="bg1"/>
                </a:solidFill>
              </a:rPr>
              <a:t>emberek.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Nem szolgáló, nem védelmező </a:t>
            </a:r>
            <a:r>
              <a:rPr lang="hu-HU" b="1" dirty="0"/>
              <a:t>angyalok, </a:t>
            </a:r>
            <a:r>
              <a:rPr lang="hu-HU" b="1" dirty="0" smtClean="0"/>
              <a:t>nem </a:t>
            </a:r>
            <a:r>
              <a:rPr lang="hu-HU" b="1" dirty="0"/>
              <a:t>a „Legmagasabb Hírnökei”, </a:t>
            </a:r>
            <a:endParaRPr lang="hu-HU" b="1" dirty="0" smtClean="0"/>
          </a:p>
          <a:p>
            <a:r>
              <a:rPr lang="hu-HU" b="1" dirty="0" smtClean="0"/>
              <a:t>     nem emberi képzelet </a:t>
            </a:r>
            <a:r>
              <a:rPr lang="hu-HU" b="1" dirty="0"/>
              <a:t>által teremtett Isten </a:t>
            </a:r>
            <a:r>
              <a:rPr lang="hu-HU" b="1" dirty="0" smtClean="0"/>
              <a:t>haragjának küldöttei. Nem kell 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védelmükért folyamodni, </a:t>
            </a:r>
            <a:r>
              <a:rPr lang="hu-HU" b="1" dirty="0"/>
              <a:t>mert </a:t>
            </a:r>
            <a:r>
              <a:rPr lang="hu-HU" b="1" dirty="0">
                <a:solidFill>
                  <a:schemeClr val="bg1"/>
                </a:solidFill>
              </a:rPr>
              <a:t>ők is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karmikus</a:t>
            </a:r>
            <a:r>
              <a:rPr lang="hu-HU" b="1" dirty="0">
                <a:solidFill>
                  <a:schemeClr val="bg1"/>
                </a:solidFill>
              </a:rPr>
              <a:t> és kozmikus törvény szolgálói és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teremtményei.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ember </a:t>
            </a:r>
            <a:r>
              <a:rPr lang="hu-HU" b="1" dirty="0"/>
              <a:t>mindezen égi hierarchiák esszenciáinak elegye, </a:t>
            </a:r>
            <a:r>
              <a:rPr lang="hu-HU" b="1" dirty="0">
                <a:solidFill>
                  <a:schemeClr val="bg1"/>
                </a:solidFill>
              </a:rPr>
              <a:t>elérheti azt, hogy emberként bizonyos értelemben magasabbra fejlődjön, mint bármely hierarchia vagy osztály, vagy akár ezek keverékénél is </a:t>
            </a:r>
            <a:r>
              <a:rPr lang="hu-HU" b="1" dirty="0" smtClean="0">
                <a:solidFill>
                  <a:schemeClr val="bg1"/>
                </a:solidFill>
              </a:rPr>
              <a:t>magasabbra.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ember nem tudja a Dévák</a:t>
            </a:r>
            <a:r>
              <a:rPr lang="hu-HU" b="1" i="1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jóindulatát elnyerni, és nem is parancsolhat </a:t>
            </a:r>
            <a:r>
              <a:rPr lang="hu-HU" b="1" dirty="0" smtClean="0">
                <a:solidFill>
                  <a:schemeClr val="bg1"/>
                </a:solidFill>
              </a:rPr>
              <a:t>nekik.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b="1" dirty="0" smtClean="0"/>
              <a:t>     De</a:t>
            </a:r>
            <a:r>
              <a:rPr lang="hu-HU" dirty="0" smtClean="0"/>
              <a:t> </a:t>
            </a:r>
            <a:r>
              <a:rPr lang="hu-HU" b="1" dirty="0"/>
              <a:t>akár már földi élete folyamán is lehet „egy közülünk</a:t>
            </a:r>
            <a:r>
              <a:rPr lang="hu-HU" b="1" dirty="0" smtClean="0"/>
              <a:t>”, eljutva </a:t>
            </a:r>
            <a:r>
              <a:rPr lang="hu-HU" b="1" dirty="0"/>
              <a:t>ahhoz a </a:t>
            </a:r>
            <a:r>
              <a:rPr lang="hu-HU" b="1" dirty="0" smtClean="0"/>
              <a:t>teljes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tudáshoz</a:t>
            </a:r>
            <a:r>
              <a:rPr lang="hu-HU" b="1" dirty="0"/>
              <a:t>, hogy a felsőbb </a:t>
            </a:r>
            <a:r>
              <a:rPr lang="hu-HU" b="1" dirty="0" smtClean="0"/>
              <a:t>Énje </a:t>
            </a:r>
            <a:r>
              <a:rPr lang="hu-HU" b="1" dirty="0"/>
              <a:t>nem elkülönült az egy abszolút </a:t>
            </a:r>
            <a:r>
              <a:rPr lang="hu-HU" b="1" dirty="0" smtClean="0"/>
              <a:t>Éntől.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szellem-anyag elsődleges fejlődésének és valódi lényegének helyes megértése </a:t>
            </a:r>
            <a:r>
              <a:rPr lang="hu-HU" b="1" dirty="0"/>
              <a:t>az, amire az okkult kozmogónia tanulmányozójának </a:t>
            </a:r>
            <a:r>
              <a:rPr lang="hu-HU" b="1" dirty="0" smtClean="0"/>
              <a:t>törekednie kell.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0947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145549"/>
            <a:ext cx="835292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Minden szellem </a:t>
            </a:r>
            <a:r>
              <a:rPr lang="hu-HU" b="1" dirty="0">
                <a:solidFill>
                  <a:schemeClr val="bg1"/>
                </a:solidFill>
              </a:rPr>
              <a:t>vagy egy testétől megvált vagy egy jövőbeli </a:t>
            </a:r>
            <a:r>
              <a:rPr lang="hu-HU" b="1" dirty="0" smtClean="0">
                <a:solidFill>
                  <a:schemeClr val="bg1"/>
                </a:solidFill>
              </a:rPr>
              <a:t>ember, </a:t>
            </a:r>
          </a:p>
          <a:p>
            <a:pPr marL="285750" indent="-285750"/>
            <a:r>
              <a:rPr lang="hu-HU" b="1" dirty="0" smtClean="0"/>
              <a:t>      az  </a:t>
            </a:r>
            <a:r>
              <a:rPr lang="hu-HU" b="1" dirty="0" smtClean="0">
                <a:solidFill>
                  <a:schemeClr val="bg1"/>
                </a:solidFill>
              </a:rPr>
              <a:t>Arkangyaltól </a:t>
            </a:r>
            <a:r>
              <a:rPr lang="hu-HU" b="1" dirty="0">
                <a:solidFill>
                  <a:schemeClr val="bg1"/>
                </a:solidFill>
              </a:rPr>
              <a:t>(</a:t>
            </a:r>
            <a:r>
              <a:rPr lang="hu-HU" b="1" dirty="0" err="1" smtClean="0">
                <a:solidFill>
                  <a:schemeClr val="bg1"/>
                </a:solidFill>
              </a:rPr>
              <a:t>Dhyan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Chohan</a:t>
            </a:r>
            <a:r>
              <a:rPr lang="hu-HU" b="1" dirty="0">
                <a:solidFill>
                  <a:schemeClr val="bg1"/>
                </a:solidFill>
              </a:rPr>
              <a:t>) kezdve </a:t>
            </a:r>
            <a:r>
              <a:rPr lang="hu-HU" b="1" dirty="0"/>
              <a:t>a legutolsó </a:t>
            </a:r>
            <a:r>
              <a:rPr lang="hu-HU" b="1" dirty="0">
                <a:solidFill>
                  <a:schemeClr val="bg1"/>
                </a:solidFill>
              </a:rPr>
              <a:t>tudatos Építőig </a:t>
            </a:r>
            <a:r>
              <a:rPr lang="hu-HU" b="1" dirty="0"/>
              <a:t>(a szellemi lények </a:t>
            </a:r>
            <a:r>
              <a:rPr lang="hu-HU" b="1" dirty="0" smtClean="0"/>
              <a:t> alsóbbrendű </a:t>
            </a:r>
            <a:r>
              <a:rPr lang="hu-HU" b="1" dirty="0"/>
              <a:t>osztálya) mindannyian emberek, akik korszakokkal korábban, más </a:t>
            </a:r>
            <a:r>
              <a:rPr lang="hu-HU" b="1" dirty="0" err="1" smtClean="0"/>
              <a:t>manvantarákban</a:t>
            </a:r>
            <a:r>
              <a:rPr lang="hu-HU" b="1" dirty="0" smtClean="0"/>
              <a:t> </a:t>
            </a:r>
            <a:r>
              <a:rPr lang="hu-HU" b="1" dirty="0"/>
              <a:t>ezen vagy más bolygókon éltek,</a:t>
            </a:r>
            <a:r>
              <a:rPr lang="hu-HU" dirty="0"/>
              <a:t> </a:t>
            </a:r>
            <a:r>
              <a:rPr lang="hu-HU" b="1" dirty="0"/>
              <a:t>úgy</a:t>
            </a:r>
            <a:r>
              <a:rPr lang="hu-HU" dirty="0"/>
              <a:t> </a:t>
            </a:r>
            <a:r>
              <a:rPr lang="hu-HU" b="1" dirty="0">
                <a:solidFill>
                  <a:schemeClr val="bg1"/>
                </a:solidFill>
              </a:rPr>
              <a:t>az alsóbb, félig értelmes és </a:t>
            </a:r>
            <a:r>
              <a:rPr lang="hu-HU" b="1" dirty="0" smtClean="0">
                <a:solidFill>
                  <a:schemeClr val="bg1"/>
                </a:solidFill>
              </a:rPr>
              <a:t> nem - értelmes </a:t>
            </a:r>
            <a:r>
              <a:rPr lang="hu-HU" b="1" dirty="0" err="1">
                <a:solidFill>
                  <a:schemeClr val="bg1"/>
                </a:solidFill>
              </a:rPr>
              <a:t>elementálok</a:t>
            </a:r>
            <a:r>
              <a:rPr lang="hu-HU" b="1" dirty="0"/>
              <a:t> mind jövőbeli emberek</a:t>
            </a:r>
            <a:r>
              <a:rPr lang="hu-HU" b="1" dirty="0" smtClean="0"/>
              <a:t>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Egy </a:t>
            </a:r>
            <a:r>
              <a:rPr lang="hu-HU" b="1" dirty="0">
                <a:solidFill>
                  <a:schemeClr val="bg1"/>
                </a:solidFill>
              </a:rPr>
              <a:t>szellem rendelkezik értelemmel, </a:t>
            </a:r>
            <a:r>
              <a:rPr lang="hu-HU" b="1" dirty="0" smtClean="0">
                <a:solidFill>
                  <a:schemeClr val="bg1"/>
                </a:solidFill>
              </a:rPr>
              <a:t>amit </a:t>
            </a:r>
            <a:r>
              <a:rPr lang="hu-HU" b="1" dirty="0">
                <a:solidFill>
                  <a:schemeClr val="bg1"/>
                </a:solidFill>
              </a:rPr>
              <a:t>az emberi ciklus folyamán </a:t>
            </a:r>
            <a:r>
              <a:rPr lang="hu-HU" b="1" dirty="0" smtClean="0">
                <a:solidFill>
                  <a:schemeClr val="bg1"/>
                </a:solidFill>
              </a:rPr>
              <a:t>szerezett </a:t>
            </a:r>
            <a:r>
              <a:rPr lang="hu-HU" b="1" dirty="0">
                <a:solidFill>
                  <a:schemeClr val="bg1"/>
                </a:solidFill>
              </a:rPr>
              <a:t>meg.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     Egy </a:t>
            </a:r>
            <a:r>
              <a:rPr lang="hu-HU" b="1" dirty="0"/>
              <a:t>oszthatatlan és abszolút mindentudás és értelem van a világegyetemben,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b="1" dirty="0" smtClean="0"/>
              <a:t>     amit </a:t>
            </a:r>
            <a:r>
              <a:rPr lang="hu-HU" b="1" dirty="0"/>
              <a:t>az emberek Térnek </a:t>
            </a:r>
            <a:r>
              <a:rPr lang="hu-HU" b="1" dirty="0" smtClean="0"/>
              <a:t>neveznek.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Tükröződésének </a:t>
            </a:r>
            <a:r>
              <a:rPr lang="hu-HU" b="1" dirty="0"/>
              <a:t>első elkülönülése azonban a megnyilvánult világban tisztán szellemi, </a:t>
            </a:r>
            <a:r>
              <a:rPr lang="hu-HU" b="1" dirty="0">
                <a:solidFill>
                  <a:schemeClr val="bg1"/>
                </a:solidFill>
              </a:rPr>
              <a:t>a benne létrehozott lények pedig nem rendelkeznek emberi </a:t>
            </a:r>
            <a:r>
              <a:rPr lang="hu-HU" b="1" dirty="0" smtClean="0">
                <a:solidFill>
                  <a:schemeClr val="bg1"/>
                </a:solidFill>
              </a:rPr>
              <a:t>tudattal, mielőtt </a:t>
            </a:r>
            <a:r>
              <a:rPr lang="hu-HU" b="1" dirty="0">
                <a:solidFill>
                  <a:schemeClr val="bg1"/>
                </a:solidFill>
              </a:rPr>
              <a:t>ilyet személyesen és egyénileg meg nem </a:t>
            </a:r>
            <a:r>
              <a:rPr lang="hu-HU" b="1" dirty="0" smtClean="0">
                <a:solidFill>
                  <a:schemeClr val="bg1"/>
                </a:solidFill>
              </a:rPr>
              <a:t>szereztek</a:t>
            </a:r>
            <a:r>
              <a:rPr lang="hu-HU" b="1" dirty="0">
                <a:solidFill>
                  <a:schemeClr val="bg1"/>
                </a:solidFill>
              </a:rPr>
              <a:t>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természet egész rendje egy magasabb élet felé </a:t>
            </a:r>
            <a:r>
              <a:rPr lang="hu-HU" b="1" dirty="0" smtClean="0">
                <a:solidFill>
                  <a:schemeClr val="bg1"/>
                </a:solidFill>
              </a:rPr>
              <a:t> halad.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megváltoztathatatlan törvények, amelyek kigyomlálják a gyenge és satnya fajokat, hogy helyet csináljanak az erőseknek, </a:t>
            </a:r>
            <a:r>
              <a:rPr lang="hu-HU" b="1" dirty="0"/>
              <a:t>és amelyek biztosítják </a:t>
            </a:r>
            <a:r>
              <a:rPr lang="hu-HU" b="1" dirty="0" smtClean="0"/>
              <a:t>a </a:t>
            </a:r>
            <a:r>
              <a:rPr lang="hu-HU" b="1" dirty="0"/>
              <a:t>legalkalmasabb </a:t>
            </a:r>
            <a:r>
              <a:rPr lang="hu-HU" b="1" dirty="0" smtClean="0"/>
              <a:t>túlélését, </a:t>
            </a:r>
            <a:r>
              <a:rPr lang="hu-HU" b="1" dirty="0"/>
              <a:t>bár közvetlen működésükben rendkívül kegyetlenek, mind a nagy cél irányába dolgoznak</a:t>
            </a:r>
            <a:r>
              <a:rPr lang="hu-HU" b="1" dirty="0" smtClean="0"/>
              <a:t>.</a:t>
            </a:r>
          </a:p>
          <a:p>
            <a:r>
              <a:rPr lang="hu-HU" sz="1200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legalkalmasabbak túlélik a </a:t>
            </a:r>
            <a:r>
              <a:rPr lang="hu-HU" b="1" dirty="0">
                <a:solidFill>
                  <a:schemeClr val="bg1"/>
                </a:solidFill>
              </a:rPr>
              <a:t>létért való küzdelmet, </a:t>
            </a:r>
            <a:r>
              <a:rPr lang="hu-HU" b="1" dirty="0" smtClean="0"/>
              <a:t>ez </a:t>
            </a:r>
            <a:r>
              <a:rPr lang="hu-HU" b="1" dirty="0"/>
              <a:t>mutatja, hogy </a:t>
            </a:r>
            <a:r>
              <a:rPr lang="hu-HU" b="1" dirty="0" smtClean="0"/>
              <a:t>a tudattalan természetnek fél - intelligens </a:t>
            </a:r>
            <a:r>
              <a:rPr lang="hu-HU" b="1" dirty="0"/>
              <a:t>lények (</a:t>
            </a:r>
            <a:r>
              <a:rPr lang="hu-HU" b="1" dirty="0" err="1"/>
              <a:t>elementálok</a:t>
            </a:r>
            <a:r>
              <a:rPr lang="hu-HU" b="1" dirty="0"/>
              <a:t>) </a:t>
            </a:r>
            <a:r>
              <a:rPr lang="hu-HU" b="1" dirty="0" smtClean="0"/>
              <a:t>erőinek együttese, </a:t>
            </a:r>
          </a:p>
          <a:p>
            <a:pPr marL="285750" indent="-285750"/>
            <a:r>
              <a:rPr lang="hu-HU" b="1" dirty="0" smtClean="0"/>
              <a:t>      amiket </a:t>
            </a:r>
            <a:r>
              <a:rPr lang="hu-HU" b="1" dirty="0"/>
              <a:t>viszont magasrendű bolygói szellemek (</a:t>
            </a:r>
            <a:r>
              <a:rPr lang="hu-HU" b="1" dirty="0" err="1"/>
              <a:t>Dhyân</a:t>
            </a:r>
            <a:r>
              <a:rPr lang="hu-HU" b="1" dirty="0"/>
              <a:t> </a:t>
            </a:r>
            <a:r>
              <a:rPr lang="hu-HU" b="1" dirty="0" err="1"/>
              <a:t>Chohanok</a:t>
            </a:r>
            <a:r>
              <a:rPr lang="hu-HU" b="1" dirty="0"/>
              <a:t>) irányítanak, </a:t>
            </a:r>
            <a:endParaRPr lang="hu-HU" b="1" dirty="0" smtClean="0"/>
          </a:p>
          <a:p>
            <a:pPr marL="285750" indent="-285750"/>
            <a:r>
              <a:rPr lang="hu-HU" b="1" dirty="0" smtClean="0"/>
              <a:t>      akik összessége </a:t>
            </a:r>
            <a:r>
              <a:rPr lang="hu-HU" b="1" dirty="0"/>
              <a:t>képezi a Megnyilvánulatlan Logosz Megnyilvánult Igéjét, és ugyanakkor a Világegyetem Elméjét és annak </a:t>
            </a:r>
            <a:r>
              <a:rPr lang="hu-HU" b="1" dirty="0" smtClean="0"/>
              <a:t>Törvényét </a:t>
            </a:r>
            <a:r>
              <a:rPr lang="hu-HU" b="1" dirty="0"/>
              <a:t>alkotja</a:t>
            </a:r>
            <a:r>
              <a:rPr lang="hu-HU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244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hu-HU" sz="2400" b="1" dirty="0" smtClean="0">
                <a:solidFill>
                  <a:schemeClr val="bg1"/>
                </a:solidFill>
              </a:rPr>
              <a:t>Tartalmi összefoglalás</a:t>
            </a:r>
          </a:p>
          <a:p>
            <a:pPr marL="285750" indent="-285750"/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A lények egyedisége és homogenitása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Angyalok és emberek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Fajok szerepe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45611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85749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70C0"/>
                </a:solidFill>
              </a:rPr>
              <a:t>Megállapítások a Titkos Tanításokról</a:t>
            </a:r>
            <a:endParaRPr lang="hu-H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200" dirty="0"/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FF00"/>
                </a:solidFill>
              </a:rPr>
              <a:t>A </a:t>
            </a:r>
            <a:r>
              <a:rPr lang="hu-HU" b="1" dirty="0">
                <a:solidFill>
                  <a:srgbClr val="FFFF00"/>
                </a:solidFill>
              </a:rPr>
              <a:t>Titkos Tanítás nem tanít ateizmust, </a:t>
            </a:r>
            <a:r>
              <a:rPr lang="hu-HU" b="1" dirty="0"/>
              <a:t>kivéve azt, ami a szanszkrit </a:t>
            </a:r>
            <a:r>
              <a:rPr lang="hu-HU" b="1" dirty="0" err="1"/>
              <a:t>nástika</a:t>
            </a:r>
            <a:r>
              <a:rPr lang="hu-HU" b="1" dirty="0"/>
              <a:t> szó mögött meghúzódik, ami a bálványok elutasítását jelenti, beleértve minden </a:t>
            </a:r>
            <a:r>
              <a:rPr lang="hu-HU" b="1" dirty="0" err="1"/>
              <a:t>antropomorfikus</a:t>
            </a:r>
            <a:r>
              <a:rPr lang="hu-HU" b="1" dirty="0"/>
              <a:t> Istent</a:t>
            </a:r>
            <a:r>
              <a:rPr lang="hu-HU" b="1" dirty="0" smtClean="0"/>
              <a:t>.</a:t>
            </a:r>
          </a:p>
          <a:p>
            <a:r>
              <a:rPr lang="hu-HU" sz="1200" dirty="0" smtClean="0"/>
              <a:t> </a:t>
            </a:r>
            <a:endParaRPr lang="hu-HU" sz="1200" dirty="0"/>
          </a:p>
          <a:p>
            <a:pPr marL="342900" indent="-342900">
              <a:buAutoNum type="arabicPeriod" startAt="2"/>
            </a:pPr>
            <a:r>
              <a:rPr lang="hu-HU" b="1" dirty="0" smtClean="0">
                <a:solidFill>
                  <a:srgbClr val="FFFF00"/>
                </a:solidFill>
              </a:rPr>
              <a:t>A </a:t>
            </a:r>
            <a:r>
              <a:rPr lang="hu-HU" b="1" dirty="0">
                <a:solidFill>
                  <a:srgbClr val="FFFF00"/>
                </a:solidFill>
              </a:rPr>
              <a:t>Titkos Tanítás elfogad egy Logoszt vagy a világegyetem közös „Teremtőjét”, egy </a:t>
            </a:r>
            <a:endParaRPr lang="hu-HU" b="1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hu-HU" b="1" dirty="0" smtClean="0">
                <a:solidFill>
                  <a:srgbClr val="FFFF00"/>
                </a:solidFill>
              </a:rPr>
              <a:t>      </a:t>
            </a:r>
            <a:r>
              <a:rPr lang="hu-HU" b="1" dirty="0" err="1" smtClean="0">
                <a:solidFill>
                  <a:srgbClr val="FFFF00"/>
                </a:solidFill>
              </a:rPr>
              <a:t>Demiurgoszt</a:t>
            </a:r>
            <a:r>
              <a:rPr lang="hu-HU" b="1" dirty="0">
                <a:solidFill>
                  <a:srgbClr val="FFFF00"/>
                </a:solidFill>
              </a:rPr>
              <a:t>, </a:t>
            </a:r>
            <a:r>
              <a:rPr lang="hu-HU" b="1" dirty="0"/>
              <a:t>egy építészt,</a:t>
            </a:r>
            <a:r>
              <a:rPr lang="hu-HU" dirty="0"/>
              <a:t> </a:t>
            </a:r>
            <a:r>
              <a:rPr lang="hu-HU" b="1" dirty="0"/>
              <a:t>pedig ez az építész soha nem érintette meg egyetlen kövét sem, hanem elkészítette a tervet, és minden kétkezi munkát a kőművesekre hagyott</a:t>
            </a:r>
            <a:r>
              <a:rPr lang="hu-HU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tervet a világegyetem kigondolása jelentette, az építőmunkát pedig értelmes hatalmak és erők seregeire bízta. </a:t>
            </a:r>
            <a:endParaRPr lang="hu-HU" b="1" dirty="0" smtClean="0"/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Demiurgosz</a:t>
            </a:r>
            <a:r>
              <a:rPr lang="hu-HU" b="1" dirty="0">
                <a:solidFill>
                  <a:schemeClr val="bg1"/>
                </a:solidFill>
              </a:rPr>
              <a:t> nem személyes Istenség </a:t>
            </a:r>
            <a:r>
              <a:rPr lang="hu-HU" dirty="0" smtClean="0"/>
              <a:t> - </a:t>
            </a:r>
            <a:r>
              <a:rPr lang="hu-HU" b="1" dirty="0"/>
              <a:t>vagyis</a:t>
            </a:r>
            <a:r>
              <a:rPr lang="hu-HU" dirty="0"/>
              <a:t> </a:t>
            </a:r>
            <a:r>
              <a:rPr lang="hu-HU" b="1" dirty="0"/>
              <a:t>valamilyen tökéletlen, kozmoszon kívüli Isten </a:t>
            </a:r>
            <a:r>
              <a:rPr lang="hu-HU" b="1" dirty="0" smtClean="0"/>
              <a:t>-, </a:t>
            </a:r>
            <a:r>
              <a:rPr lang="hu-HU" b="1" dirty="0">
                <a:solidFill>
                  <a:schemeClr val="bg1"/>
                </a:solidFill>
              </a:rPr>
              <a:t>hanem a </a:t>
            </a:r>
            <a:r>
              <a:rPr lang="hu-HU" b="1" dirty="0" err="1">
                <a:solidFill>
                  <a:schemeClr val="bg1"/>
                </a:solidFill>
              </a:rPr>
              <a:t>Dhyán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Chohánok</a:t>
            </a:r>
            <a:r>
              <a:rPr lang="hu-HU" b="1" dirty="0">
                <a:solidFill>
                  <a:schemeClr val="bg1"/>
                </a:solidFill>
              </a:rPr>
              <a:t> és más erők összessége.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50038133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3. </a:t>
            </a:r>
            <a:r>
              <a:rPr lang="hu-HU" b="1" dirty="0">
                <a:solidFill>
                  <a:srgbClr val="FFFF00"/>
                </a:solidFill>
              </a:rPr>
              <a:t>A </a:t>
            </a:r>
            <a:r>
              <a:rPr lang="hu-HU" b="1" dirty="0" err="1" smtClean="0">
                <a:solidFill>
                  <a:srgbClr val="FFFF00"/>
                </a:solidFill>
              </a:rPr>
              <a:t>Dhyán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Chohanok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jellegükben </a:t>
            </a:r>
            <a:r>
              <a:rPr lang="hu-HU" b="1" dirty="0" smtClean="0">
                <a:solidFill>
                  <a:srgbClr val="FFFF00"/>
                </a:solidFill>
              </a:rPr>
              <a:t>kettősek mert: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-    az </a:t>
            </a:r>
            <a:r>
              <a:rPr lang="hu-HU" b="1" dirty="0">
                <a:solidFill>
                  <a:schemeClr val="bg1"/>
                </a:solidFill>
              </a:rPr>
              <a:t>anyagban rejlő, értelem nélküli nyers </a:t>
            </a:r>
            <a:r>
              <a:rPr lang="hu-HU" b="1" dirty="0" smtClean="0">
                <a:solidFill>
                  <a:schemeClr val="bg1"/>
                </a:solidFill>
              </a:rPr>
              <a:t>energiából</a:t>
            </a:r>
          </a:p>
          <a:p>
            <a:pPr marL="285750" indent="-285750"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és </a:t>
            </a:r>
            <a:r>
              <a:rPr lang="hu-HU" b="1" dirty="0">
                <a:solidFill>
                  <a:schemeClr val="bg1"/>
                </a:solidFill>
              </a:rPr>
              <a:t>ezt az energiát irányító és vezető értelmes Lélekből, vagy kozmikus Tudatból álló lények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Ez </a:t>
            </a:r>
            <a:r>
              <a:rPr lang="hu-HU" b="1" dirty="0"/>
              <a:t>utóbbi a </a:t>
            </a:r>
            <a:r>
              <a:rPr lang="hu-HU" b="1" dirty="0" err="1" smtClean="0"/>
              <a:t>Dhyán</a:t>
            </a:r>
            <a:r>
              <a:rPr lang="hu-HU" b="1" dirty="0" smtClean="0"/>
              <a:t> </a:t>
            </a:r>
            <a:r>
              <a:rPr lang="hu-HU" b="1" dirty="0" err="1" smtClean="0"/>
              <a:t>Chohani</a:t>
            </a:r>
            <a:r>
              <a:rPr lang="hu-HU" b="1" dirty="0" smtClean="0"/>
              <a:t> </a:t>
            </a:r>
            <a:r>
              <a:rPr lang="hu-HU" b="1" dirty="0"/>
              <a:t>gondolat, ami az Egyetemes Elme gondolatalkotását tükrözi vissza.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Mindez a </a:t>
            </a:r>
            <a:r>
              <a:rPr lang="hu-HU" b="1" dirty="0"/>
              <a:t>Földön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manvantarai</a:t>
            </a:r>
            <a:r>
              <a:rPr lang="hu-HU" b="1" dirty="0">
                <a:solidFill>
                  <a:schemeClr val="bg1"/>
                </a:solidFill>
              </a:rPr>
              <a:t> periódusok alatt a fizikai megnyilvánulások és erkölcsi hatások véget nem érő sorozatát hozza létre, és az egész a karma alárendeltje.</a:t>
            </a:r>
            <a:r>
              <a:rPr lang="hu-HU" b="1" dirty="0"/>
              <a:t> </a:t>
            </a:r>
            <a:r>
              <a:rPr lang="hu-HU" b="1" dirty="0" smtClean="0"/>
              <a:t>A </a:t>
            </a:r>
            <a:r>
              <a:rPr lang="hu-HU" b="1" dirty="0"/>
              <a:t>folyamat nem mindig tökéletes, </a:t>
            </a:r>
            <a:r>
              <a:rPr lang="hu-HU" b="1" dirty="0" smtClean="0"/>
              <a:t>ezért </a:t>
            </a:r>
            <a:r>
              <a:rPr lang="hu-HU" b="1" dirty="0"/>
              <a:t>sem az együttes sereg (</a:t>
            </a:r>
            <a:r>
              <a:rPr lang="hu-HU" b="1" dirty="0" err="1"/>
              <a:t>Demiurgosz</a:t>
            </a:r>
            <a:r>
              <a:rPr lang="hu-HU" b="1" dirty="0"/>
              <a:t>), de semmilyen egyénileg működő hatalom sem helyes tárgya az isteni tiszteletnek vagy imádatnak.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Ők </a:t>
            </a:r>
            <a:r>
              <a:rPr lang="hu-HU" b="1" dirty="0"/>
              <a:t>jogosult az emberiség </a:t>
            </a:r>
            <a:r>
              <a:rPr lang="hu-HU" b="1" dirty="0" smtClean="0"/>
              <a:t>tiszteletére</a:t>
            </a:r>
            <a:r>
              <a:rPr lang="hu-HU" b="1" dirty="0"/>
              <a:t>, </a:t>
            </a:r>
            <a:r>
              <a:rPr lang="hu-HU" b="1" dirty="0" smtClean="0"/>
              <a:t>és embernek </a:t>
            </a:r>
            <a:r>
              <a:rPr lang="hu-HU" b="1" dirty="0"/>
              <a:t>pedig mindig törekednie </a:t>
            </a:r>
            <a:r>
              <a:rPr lang="hu-HU" b="1" dirty="0" smtClean="0"/>
              <a:t>kell, </a:t>
            </a:r>
            <a:r>
              <a:rPr lang="hu-HU" b="1" dirty="0"/>
              <a:t>hogy segítse az isteni ideák </a:t>
            </a:r>
            <a:r>
              <a:rPr lang="hu-HU" b="1" dirty="0" smtClean="0"/>
              <a:t>fejlődését</a:t>
            </a:r>
            <a:r>
              <a:rPr lang="hu-HU" dirty="0" smtClean="0"/>
              <a:t>.</a:t>
            </a:r>
          </a:p>
          <a:p>
            <a:r>
              <a:rPr lang="hu-HU" sz="1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Csak</a:t>
            </a:r>
            <a:r>
              <a:rPr lang="hu-HU" b="1" dirty="0" smtClean="0"/>
              <a:t> </a:t>
            </a:r>
            <a:r>
              <a:rPr lang="hu-HU" b="1" dirty="0"/>
              <a:t>az örökké megismerhetetlen </a:t>
            </a:r>
            <a:r>
              <a:rPr lang="hu-HU" b="1" dirty="0" err="1" smtClean="0">
                <a:solidFill>
                  <a:schemeClr val="bg1"/>
                </a:solidFill>
              </a:rPr>
              <a:t>Kárana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  <a:r>
              <a:rPr lang="hu-HU" b="1" dirty="0" smtClean="0"/>
              <a:t> a minden </a:t>
            </a:r>
            <a:r>
              <a:rPr lang="hu-HU" b="1" dirty="0"/>
              <a:t>ok </a:t>
            </a:r>
            <a:r>
              <a:rPr lang="hu-HU" b="1" dirty="0" err="1"/>
              <a:t>Oknélküli</a:t>
            </a:r>
            <a:r>
              <a:rPr lang="hu-HU" b="1" dirty="0"/>
              <a:t> </a:t>
            </a:r>
            <a:r>
              <a:rPr lang="hu-HU" b="1" dirty="0" err="1" smtClean="0"/>
              <a:t>Ok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érdemel isteni tisztelet.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rgbClr val="C00000"/>
                </a:solidFill>
              </a:rPr>
              <a:t>„És amikor imádkozol, ne légy olyan, mint a képmutatók, menj be belső szobádba, és ajtódat bezárva, imádkozzál Atyádhoz, aki titkon van</a:t>
            </a:r>
            <a:r>
              <a:rPr lang="hu-HU" b="1" dirty="0" smtClean="0">
                <a:solidFill>
                  <a:srgbClr val="C00000"/>
                </a:solidFill>
              </a:rPr>
              <a:t>.” </a:t>
            </a:r>
            <a:r>
              <a:rPr lang="hu-HU" b="1" dirty="0">
                <a:solidFill>
                  <a:srgbClr val="C00000"/>
                </a:solidFill>
              </a:rPr>
              <a:t>Atyánk bennünk van „titkon”, hetedik princípiumunk, lélek-észlelésünk „belső szobájában”. „Isten és a mennyek országa” bennünk van – mondja Jézus – nem rajtunk kívül</a:t>
            </a:r>
            <a:r>
              <a:rPr lang="hu-HU" b="1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5804826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4. Az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anyag örök. </a:t>
            </a:r>
            <a:endParaRPr lang="hu-HU" b="1" dirty="0" smtClean="0">
              <a:solidFill>
                <a:srgbClr val="FFFF00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Ez </a:t>
            </a:r>
            <a:r>
              <a:rPr lang="hu-HU" b="1" dirty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Upádhi</a:t>
            </a:r>
            <a:r>
              <a:rPr lang="hu-HU" b="1" dirty="0">
                <a:solidFill>
                  <a:schemeClr val="bg1"/>
                </a:solidFill>
              </a:rPr>
              <a:t>,</a:t>
            </a:r>
            <a:r>
              <a:rPr lang="hu-HU" b="1" i="1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vagy fizikai alap </a:t>
            </a:r>
            <a:r>
              <a:rPr lang="hu-HU" b="1" dirty="0"/>
              <a:t>az Egy Végtelen Egyetemes Elme számára, hogy fogalomalkotásait ezen építse fel.</a:t>
            </a:r>
            <a:r>
              <a:rPr lang="hu-HU" dirty="0"/>
              <a:t> </a:t>
            </a:r>
            <a:r>
              <a:rPr lang="hu-HU" b="1" dirty="0" smtClean="0"/>
              <a:t>A </a:t>
            </a:r>
            <a:r>
              <a:rPr lang="hu-HU" b="1" dirty="0"/>
              <a:t>természetben nincs szervetlen vagy „holt”</a:t>
            </a:r>
            <a:r>
              <a:rPr lang="hu-HU" b="1" i="1" dirty="0"/>
              <a:t> </a:t>
            </a:r>
            <a:r>
              <a:rPr lang="hu-HU" b="1" dirty="0" smtClean="0"/>
              <a:t>anyag.</a:t>
            </a:r>
          </a:p>
          <a:p>
            <a:endParaRPr lang="hu-HU" sz="1200" b="1" dirty="0" smtClean="0"/>
          </a:p>
          <a:p>
            <a:r>
              <a:rPr lang="hu-HU" b="1" dirty="0" smtClean="0"/>
              <a:t>A </a:t>
            </a:r>
            <a:r>
              <a:rPr lang="hu-HU" b="1" dirty="0"/>
              <a:t>Háromszorosan Nagy Hermész így mondta: </a:t>
            </a:r>
            <a:endParaRPr lang="hu-HU" b="1" dirty="0" smtClean="0"/>
          </a:p>
          <a:p>
            <a:endParaRPr lang="hu-HU" sz="1200" dirty="0"/>
          </a:p>
          <a:p>
            <a:r>
              <a:rPr lang="hu-HU" b="1" dirty="0" smtClean="0">
                <a:solidFill>
                  <a:srgbClr val="C00000"/>
                </a:solidFill>
              </a:rPr>
              <a:t>„Ó </a:t>
            </a:r>
            <a:r>
              <a:rPr lang="hu-HU" b="1" dirty="0">
                <a:solidFill>
                  <a:srgbClr val="C00000"/>
                </a:solidFill>
              </a:rPr>
              <a:t>fiam, az anyag válik valamivé, régebben volt, mert az anyag a valamivé válás hordozója. A valamivé válás a magától létező és a jövőbe látó Isten tevékenységi módja. 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smtClean="0">
                <a:solidFill>
                  <a:srgbClr val="C00000"/>
                </a:solidFill>
              </a:rPr>
              <a:t>A </a:t>
            </a:r>
            <a:r>
              <a:rPr lang="hu-HU" b="1" dirty="0">
                <a:solidFill>
                  <a:srgbClr val="C00000"/>
                </a:solidFill>
              </a:rPr>
              <a:t>még meg nem fogant anyagnak nem volt formája, azzá akkor válik, amikor működésbe </a:t>
            </a:r>
            <a:r>
              <a:rPr lang="hu-HU" b="1" dirty="0" smtClean="0">
                <a:solidFill>
                  <a:srgbClr val="C00000"/>
                </a:solidFill>
              </a:rPr>
              <a:t>hozzák. „</a:t>
            </a:r>
          </a:p>
          <a:p>
            <a:endParaRPr lang="hu-H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76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Teozófiai anyagok\Fehér Testvériség előadás\Előadás sorbarendezett képei\27.-A Nap és a Bolygó Hierarchiája másolata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58147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04664"/>
            <a:ext cx="85689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5. A világegyetem abból a tervből fejlődött ki , amit </a:t>
            </a:r>
            <a:r>
              <a:rPr lang="hu-HU" b="1" dirty="0" err="1" smtClean="0">
                <a:solidFill>
                  <a:srgbClr val="FFFF00"/>
                </a:solidFill>
              </a:rPr>
              <a:t>Parabrahmannak</a:t>
            </a:r>
            <a:r>
              <a:rPr lang="hu-HU" b="1" dirty="0" smtClean="0">
                <a:solidFill>
                  <a:srgbClr val="FFFF00"/>
                </a:solidFill>
              </a:rPr>
              <a:t> neveznek.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</a:p>
          <a:p>
            <a:endParaRPr lang="hu-HU" sz="1200" dirty="0" smtClean="0">
              <a:solidFill>
                <a:srgbClr val="0066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aktív erő,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nagy lélegzet örök </a:t>
            </a:r>
            <a:r>
              <a:rPr lang="hu-HU" b="1" dirty="0" smtClean="0">
                <a:solidFill>
                  <a:schemeClr val="bg1"/>
                </a:solidFill>
              </a:rPr>
              <a:t>mozgása </a:t>
            </a:r>
            <a:r>
              <a:rPr lang="hu-HU" b="1" dirty="0">
                <a:solidFill>
                  <a:schemeClr val="bg1"/>
                </a:solidFill>
              </a:rPr>
              <a:t>minden </a:t>
            </a:r>
            <a:r>
              <a:rPr lang="hu-HU" b="1" dirty="0" smtClean="0">
                <a:solidFill>
                  <a:schemeClr val="bg1"/>
                </a:solidFill>
              </a:rPr>
              <a:t>periódus kezdetén felébreszti </a:t>
            </a:r>
            <a:r>
              <a:rPr lang="hu-HU" b="1" dirty="0">
                <a:solidFill>
                  <a:schemeClr val="bg1"/>
                </a:solidFill>
              </a:rPr>
              <a:t>a Kozmoszt a két ellentétes erő </a:t>
            </a:r>
            <a:r>
              <a:rPr lang="hu-HU" b="1" dirty="0" smtClean="0">
                <a:solidFill>
                  <a:schemeClr val="bg1"/>
                </a:solidFill>
              </a:rPr>
              <a:t>segítségével, a </a:t>
            </a:r>
            <a:r>
              <a:rPr lang="hu-HU" b="1" dirty="0">
                <a:solidFill>
                  <a:schemeClr val="bg1"/>
                </a:solidFill>
              </a:rPr>
              <a:t>centripetális és a centrifugális erőkkel, amelyek </a:t>
            </a:r>
            <a:r>
              <a:rPr lang="hu-HU" b="1" dirty="0" smtClean="0">
                <a:solidFill>
                  <a:schemeClr val="bg1"/>
                </a:solidFill>
              </a:rPr>
              <a:t>hím - </a:t>
            </a:r>
            <a:r>
              <a:rPr lang="hu-HU" b="1" dirty="0">
                <a:solidFill>
                  <a:schemeClr val="bg1"/>
                </a:solidFill>
              </a:rPr>
              <a:t>és nőneműek, pozitívak és negatívak, fizikaiak és </a:t>
            </a:r>
            <a:r>
              <a:rPr lang="hu-HU" b="1" dirty="0" smtClean="0">
                <a:solidFill>
                  <a:schemeClr val="bg1"/>
                </a:solidFill>
              </a:rPr>
              <a:t>szellemiek.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 Kozmosz </a:t>
            </a:r>
            <a:r>
              <a:rPr lang="hu-HU" b="1" dirty="0">
                <a:solidFill>
                  <a:schemeClr val="bg1"/>
                </a:solidFill>
              </a:rPr>
              <a:t>az Örök Eszményi síkjáról a véges </a:t>
            </a:r>
            <a:r>
              <a:rPr lang="hu-HU" b="1" dirty="0" smtClean="0">
                <a:solidFill>
                  <a:schemeClr val="bg1"/>
                </a:solidFill>
              </a:rPr>
              <a:t>megnyilvánulásba kerül át, </a:t>
            </a: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</a:t>
            </a:r>
            <a:r>
              <a:rPr lang="hu-HU" b="1" dirty="0" smtClean="0"/>
              <a:t>vagyis </a:t>
            </a:r>
            <a:r>
              <a:rPr lang="hu-HU" b="1" dirty="0"/>
              <a:t>a </a:t>
            </a:r>
            <a:r>
              <a:rPr lang="hu-HU" b="1" dirty="0" smtClean="0"/>
              <a:t>lényegiség síkjáról </a:t>
            </a:r>
            <a:r>
              <a:rPr lang="hu-HU" b="1" dirty="0"/>
              <a:t>a </a:t>
            </a:r>
            <a:r>
              <a:rPr lang="hu-HU" b="1" dirty="0" smtClean="0"/>
              <a:t>jelenségek síkjára. 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Minden</a:t>
            </a:r>
            <a:r>
              <a:rPr lang="hu-HU" b="1" dirty="0">
                <a:solidFill>
                  <a:schemeClr val="bg1"/>
                </a:solidFill>
              </a:rPr>
              <a:t>, ami van, volt és lesz, örökké VAN, </a:t>
            </a:r>
            <a:r>
              <a:rPr lang="hu-HU" b="1" dirty="0" smtClean="0">
                <a:solidFill>
                  <a:schemeClr val="bg1"/>
                </a:solidFill>
              </a:rPr>
              <a:t>az örök </a:t>
            </a:r>
            <a:r>
              <a:rPr lang="hu-HU" b="1" dirty="0">
                <a:solidFill>
                  <a:schemeClr val="bg1"/>
                </a:solidFill>
              </a:rPr>
              <a:t>eszményi </a:t>
            </a:r>
            <a:r>
              <a:rPr lang="hu-HU" b="1" dirty="0" smtClean="0">
                <a:solidFill>
                  <a:schemeClr val="bg1"/>
                </a:solidFill>
              </a:rPr>
              <a:t>formák, </a:t>
            </a:r>
            <a:r>
              <a:rPr lang="hu-HU" b="1" dirty="0" smtClean="0"/>
              <a:t>amelyek tárgyiasultságukban mulandók csak.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Semmi sem tárgyiasulhat a természetben, az ember tudatában, képzeletében aminek ne lenne </a:t>
            </a:r>
            <a:r>
              <a:rPr lang="hu-HU" b="1" dirty="0">
                <a:solidFill>
                  <a:schemeClr val="bg1"/>
                </a:solidFill>
              </a:rPr>
              <a:t>ősképe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tárgyiasulatlan síkon.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ember, </a:t>
            </a:r>
            <a:r>
              <a:rPr lang="hu-HU" b="1" dirty="0" smtClean="0">
                <a:solidFill>
                  <a:schemeClr val="bg1"/>
                </a:solidFill>
              </a:rPr>
              <a:t>az állat, a </a:t>
            </a:r>
            <a:r>
              <a:rPr lang="hu-HU" b="1" dirty="0">
                <a:solidFill>
                  <a:schemeClr val="bg1"/>
                </a:solidFill>
              </a:rPr>
              <a:t>növény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mi </a:t>
            </a:r>
            <a:r>
              <a:rPr lang="hu-HU" b="1" dirty="0" smtClean="0">
                <a:solidFill>
                  <a:schemeClr val="bg1"/>
                </a:solidFill>
              </a:rPr>
              <a:t>síkunk kezdett tárgyiasulni </a:t>
            </a:r>
            <a:r>
              <a:rPr lang="hu-HU" b="1" dirty="0" smtClean="0"/>
              <a:t>a </a:t>
            </a:r>
            <a:r>
              <a:rPr lang="hu-HU" b="1" dirty="0"/>
              <a:t>legfinomabb és az érzéken felüli esszenciából a legdurvább megjelenési formájába belülről kifelé terjedni.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mi emberi formáink asztrális vagy </a:t>
            </a:r>
            <a:r>
              <a:rPr lang="hu-HU" b="1" dirty="0" err="1">
                <a:solidFill>
                  <a:schemeClr val="bg1"/>
                </a:solidFill>
              </a:rPr>
              <a:t>éterikus</a:t>
            </a:r>
            <a:r>
              <a:rPr lang="hu-HU" b="1" dirty="0">
                <a:solidFill>
                  <a:schemeClr val="bg1"/>
                </a:solidFill>
              </a:rPr>
              <a:t> prototípusokként léteztek az Örökkévalóságban.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Szellemi Lények vagy </a:t>
            </a:r>
            <a:r>
              <a:rPr lang="hu-HU" b="1" dirty="0" smtClean="0">
                <a:solidFill>
                  <a:schemeClr val="bg1"/>
                </a:solidFill>
              </a:rPr>
              <a:t>Istenek feladata volt a növényi, állati, és emberi formák asztrális , </a:t>
            </a:r>
            <a:r>
              <a:rPr lang="hu-HU" b="1" dirty="0" err="1" smtClean="0">
                <a:solidFill>
                  <a:schemeClr val="bg1"/>
                </a:solidFill>
              </a:rPr>
              <a:t>éterikus</a:t>
            </a:r>
            <a:r>
              <a:rPr lang="hu-HU" b="1" dirty="0" smtClean="0">
                <a:solidFill>
                  <a:schemeClr val="bg1"/>
                </a:solidFill>
              </a:rPr>
              <a:t> prototípusait a </a:t>
            </a:r>
            <a:r>
              <a:rPr lang="hu-HU" b="1" dirty="0">
                <a:solidFill>
                  <a:schemeClr val="bg1"/>
                </a:solidFill>
              </a:rPr>
              <a:t>tárgyiasult létezésbe </a:t>
            </a:r>
            <a:r>
              <a:rPr lang="hu-HU" b="1" dirty="0" smtClean="0">
                <a:solidFill>
                  <a:schemeClr val="bg1"/>
                </a:solidFill>
              </a:rPr>
              <a:t> hozni, </a:t>
            </a:r>
            <a:r>
              <a:rPr lang="hu-HU" b="1" dirty="0" smtClean="0"/>
              <a:t>és e </a:t>
            </a:r>
            <a:r>
              <a:rPr lang="hu-HU" b="1" dirty="0"/>
              <a:t>minták alapján a </a:t>
            </a:r>
            <a:r>
              <a:rPr lang="hu-HU" b="1" dirty="0">
                <a:solidFill>
                  <a:schemeClr val="bg1"/>
                </a:solidFill>
              </a:rPr>
              <a:t>saját esszenciájukból </a:t>
            </a:r>
            <a:r>
              <a:rPr lang="hu-HU" b="1" dirty="0" smtClean="0">
                <a:solidFill>
                  <a:schemeClr val="bg1"/>
                </a:solidFill>
              </a:rPr>
              <a:t>kifejleszteni a </a:t>
            </a:r>
            <a:r>
              <a:rPr lang="hu-HU" b="1" dirty="0">
                <a:solidFill>
                  <a:schemeClr val="bg1"/>
                </a:solidFill>
              </a:rPr>
              <a:t>jövendő </a:t>
            </a:r>
            <a:r>
              <a:rPr lang="hu-HU" b="1" dirty="0" smtClean="0">
                <a:solidFill>
                  <a:schemeClr val="bg1"/>
                </a:solidFill>
              </a:rPr>
              <a:t>Én - </a:t>
            </a:r>
            <a:r>
              <a:rPr lang="hu-HU" b="1" dirty="0" err="1" smtClean="0">
                <a:solidFill>
                  <a:schemeClr val="bg1"/>
                </a:solidFill>
              </a:rPr>
              <a:t>ek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protoplazmikus</a:t>
            </a:r>
            <a:r>
              <a:rPr lang="hu-HU" b="1" dirty="0">
                <a:solidFill>
                  <a:schemeClr val="bg1"/>
                </a:solidFill>
              </a:rPr>
              <a:t> formáit.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endParaRPr lang="hu-H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29501149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6064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Amikor </a:t>
            </a:r>
            <a:r>
              <a:rPr lang="hu-HU" b="1" dirty="0"/>
              <a:t>ez </a:t>
            </a:r>
            <a:r>
              <a:rPr lang="hu-HU" b="1" dirty="0">
                <a:solidFill>
                  <a:schemeClr val="bg1"/>
                </a:solidFill>
              </a:rPr>
              <a:t>az emberi </a:t>
            </a:r>
            <a:r>
              <a:rPr lang="hu-HU" b="1" dirty="0" err="1" smtClean="0">
                <a:solidFill>
                  <a:schemeClr val="bg1"/>
                </a:solidFill>
              </a:rPr>
              <a:t>upádhi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vagy alapminta elkészült, a természeti földi erők elkezdtek ezeken a fokozottan érzékeny formákon dolgozni, amelyek a sajátjukon kívül tartalmazták e bolygó minden múltbeli növényi és jövőbeli állati formáinak elemeit.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Az ember külső burka, mielőtt az emberi alkatot magára öltötte, áthaladt minden növényi és állati testformán.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9205052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214290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Tartalmi  összefoglalás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hu-HU" sz="2400" b="1" dirty="0" smtClean="0">
                <a:solidFill>
                  <a:schemeClr val="bg1"/>
                </a:solidFill>
              </a:rPr>
              <a:t>1.  A Titkos Tanítások nem tanítanak ateizmust.</a:t>
            </a:r>
          </a:p>
          <a:p>
            <a:pPr marL="342900" indent="-342900">
              <a:buAutoNum type="arabicPeriod" startAt="2"/>
            </a:pPr>
            <a:r>
              <a:rPr lang="hu-HU" sz="2400" b="1" dirty="0" smtClean="0">
                <a:solidFill>
                  <a:schemeClr val="bg1"/>
                </a:solidFill>
              </a:rPr>
              <a:t>A Titkos Tanítások elfogadnak egy Logoszt vagy a világegyetem közös „Teremtőjét”, egy </a:t>
            </a:r>
            <a:r>
              <a:rPr lang="hu-HU" sz="2400" b="1" dirty="0" err="1" smtClean="0">
                <a:solidFill>
                  <a:schemeClr val="bg1"/>
                </a:solidFill>
              </a:rPr>
              <a:t>Demiurgoszt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 startAt="2"/>
            </a:pPr>
            <a:r>
              <a:rPr lang="hu-HU" sz="2400" b="1" dirty="0" smtClean="0">
                <a:solidFill>
                  <a:schemeClr val="bg1"/>
                </a:solidFill>
              </a:rPr>
              <a:t>A Titkos Tanítások  szerint a </a:t>
            </a:r>
            <a:r>
              <a:rPr lang="hu-HU" sz="2400" b="1" dirty="0" err="1" smtClean="0">
                <a:solidFill>
                  <a:schemeClr val="bg1"/>
                </a:solidFill>
              </a:rPr>
              <a:t>Dhyán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Chohanok</a:t>
            </a:r>
            <a:r>
              <a:rPr lang="hu-HU" sz="2400" b="1" dirty="0" smtClean="0">
                <a:solidFill>
                  <a:schemeClr val="bg1"/>
                </a:solidFill>
              </a:rPr>
              <a:t> kettős jellegűek.</a:t>
            </a:r>
          </a:p>
          <a:p>
            <a:pPr marL="342900" indent="-342900">
              <a:buFontTx/>
              <a:buAutoNum type="arabicPeriod" startAt="2"/>
            </a:pPr>
            <a:r>
              <a:rPr lang="hu-HU" sz="2400" b="1" dirty="0" smtClean="0">
                <a:solidFill>
                  <a:schemeClr val="bg1"/>
                </a:solidFill>
              </a:rPr>
              <a:t>A Titkos Tanítások  szerint az</a:t>
            </a:r>
            <a:r>
              <a:rPr lang="hu-HU" sz="2400" b="1" i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anyag örök.</a:t>
            </a:r>
          </a:p>
          <a:p>
            <a:pPr marL="342900" indent="-342900">
              <a:buFontTx/>
              <a:buAutoNum type="arabicPeriod" startAt="2"/>
            </a:pPr>
            <a:r>
              <a:rPr lang="hu-HU" sz="2400" b="1" dirty="0" smtClean="0">
                <a:solidFill>
                  <a:schemeClr val="bg1"/>
                </a:solidFill>
              </a:rPr>
              <a:t>A Titkos Tanítások  szerint a világegyetem abból a tervből fejlődött ki , amit </a:t>
            </a:r>
            <a:r>
              <a:rPr lang="hu-HU" sz="2400" b="1" dirty="0" err="1" smtClean="0">
                <a:solidFill>
                  <a:schemeClr val="bg1"/>
                </a:solidFill>
              </a:rPr>
              <a:t>Parabrahmannak</a:t>
            </a:r>
            <a:r>
              <a:rPr lang="hu-HU" sz="2400" b="1" dirty="0" smtClean="0">
                <a:solidFill>
                  <a:schemeClr val="bg1"/>
                </a:solidFill>
              </a:rPr>
              <a:t> neveznek.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8762966"/>
              </p:ext>
            </p:extLst>
          </p:nvPr>
        </p:nvGraphicFramePr>
        <p:xfrm>
          <a:off x="0" y="-1"/>
          <a:ext cx="9144000" cy="6354137"/>
        </p:xfrm>
        <a:graphic>
          <a:graphicData uri="http://schemas.openxmlformats.org/presentationml/2006/ole">
            <p:oleObj spid="_x0000_s1035" name="Document" r:id="rId3" imgW="10427570" imgH="7247058" progId="Word.Document.8">
              <p:embed/>
            </p:oleObj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41326" y="637949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A </a:t>
            </a:r>
            <a:r>
              <a:rPr lang="hu-HU" b="1" dirty="0" err="1" smtClean="0">
                <a:solidFill>
                  <a:srgbClr val="0070C0"/>
                </a:solidFill>
              </a:rPr>
              <a:t>Nidána</a:t>
            </a:r>
            <a:r>
              <a:rPr lang="hu-HU" b="1" dirty="0" smtClean="0">
                <a:solidFill>
                  <a:srgbClr val="0070C0"/>
                </a:solidFill>
              </a:rPr>
              <a:t> szakaszai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5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28709546"/>
              </p:ext>
            </p:extLst>
          </p:nvPr>
        </p:nvGraphicFramePr>
        <p:xfrm>
          <a:off x="6498" y="-1"/>
          <a:ext cx="9137501" cy="6412281"/>
        </p:xfrm>
        <a:graphic>
          <a:graphicData uri="http://schemas.openxmlformats.org/presentationml/2006/ole">
            <p:oleObj spid="_x0000_s2058" name="Dokumentum" r:id="rId3" imgW="10218097" imgH="7170206" progId="Word.Document.12">
              <p:embed/>
            </p:oleObj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27584" y="642804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A  </a:t>
            </a:r>
            <a:r>
              <a:rPr lang="hu-HU" b="1" dirty="0" err="1" smtClean="0">
                <a:solidFill>
                  <a:srgbClr val="0070C0"/>
                </a:solidFill>
              </a:rPr>
              <a:t>Szamszara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812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Teozófiai anyagok\Fehér Testvériség előadás\Előadás sorbarendezett képei\27.-A Nap és a Bolygó Hierarchiája másol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05"/>
            <a:ext cx="7365962" cy="684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066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99695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70C0"/>
                </a:solidFill>
              </a:rPr>
              <a:t>A mű jellege</a:t>
            </a:r>
            <a:endParaRPr lang="hu-H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569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764704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A Titkos Tanítás a bolygórendszer kialakulását taglalja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A mű nem teljes, csak  az eredeti tanítás kivonatait tartalmazza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A Titkos Tanítás, a Védák, az </a:t>
            </a:r>
            <a:r>
              <a:rPr lang="hu-HU" sz="2400" b="1" dirty="0" err="1" smtClean="0">
                <a:solidFill>
                  <a:schemeClr val="bg1"/>
                </a:solidFill>
              </a:rPr>
              <a:t>Upanishadok</a:t>
            </a:r>
            <a:r>
              <a:rPr lang="hu-HU" sz="2400" b="1" dirty="0" smtClean="0">
                <a:solidFill>
                  <a:schemeClr val="bg1"/>
                </a:solidFill>
              </a:rPr>
              <a:t> összefüggései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err="1" smtClean="0">
                <a:solidFill>
                  <a:schemeClr val="bg1"/>
                </a:solidFill>
              </a:rPr>
              <a:t>Gautama</a:t>
            </a:r>
            <a:r>
              <a:rPr lang="hu-HU" sz="2400" b="1" dirty="0" smtClean="0">
                <a:solidFill>
                  <a:schemeClr val="bg1"/>
                </a:solidFill>
              </a:rPr>
              <a:t> Buddha szerepe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Fordítás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3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52420" y="188640"/>
            <a:ext cx="77153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Stanzák elsősorban </a:t>
            </a:r>
            <a:r>
              <a:rPr lang="hu-HU" b="1" dirty="0">
                <a:solidFill>
                  <a:schemeClr val="bg1"/>
                </a:solidFill>
              </a:rPr>
              <a:t>a saját bolygórendszerünk kozmogóniáját tárgyalják, és azt, ami körülötte látható egy </a:t>
            </a:r>
            <a:r>
              <a:rPr lang="hu-HU" b="1" dirty="0" smtClean="0">
                <a:solidFill>
                  <a:schemeClr val="bg1"/>
                </a:solidFill>
              </a:rPr>
              <a:t>Nap - </a:t>
            </a:r>
            <a:r>
              <a:rPr lang="hu-HU" b="1" dirty="0" err="1" smtClean="0">
                <a:solidFill>
                  <a:schemeClr val="bg1"/>
                </a:solidFill>
              </a:rPr>
              <a:t>Pralaya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után.</a:t>
            </a:r>
            <a:r>
              <a:rPr lang="hu-HU" dirty="0">
                <a:solidFill>
                  <a:schemeClr val="bg1"/>
                </a:solidFill>
              </a:rPr>
              <a:t> </a:t>
            </a:r>
            <a:endParaRPr lang="hu-H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hét Stanza </a:t>
            </a:r>
            <a:r>
              <a:rPr lang="hu-HU" b="1" dirty="0">
                <a:solidFill>
                  <a:schemeClr val="bg1"/>
                </a:solidFill>
              </a:rPr>
              <a:t>a fejlődés azon hét időszakát írja le, </a:t>
            </a:r>
            <a:r>
              <a:rPr lang="hu-HU" b="1" dirty="0"/>
              <a:t>amelyekről a </a:t>
            </a:r>
            <a:r>
              <a:rPr lang="hu-HU" b="1" dirty="0" err="1">
                <a:solidFill>
                  <a:schemeClr val="bg1"/>
                </a:solidFill>
              </a:rPr>
              <a:t>Puránák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     hét </a:t>
            </a:r>
            <a:r>
              <a:rPr lang="hu-HU" b="1" dirty="0">
                <a:solidFill>
                  <a:schemeClr val="bg1"/>
                </a:solidFill>
              </a:rPr>
              <a:t>teremtésként, a Biblia pedig a teremtés napjaiként </a:t>
            </a:r>
            <a:r>
              <a:rPr lang="hu-HU" b="1" dirty="0"/>
              <a:t>tesz említést.</a:t>
            </a:r>
            <a:endParaRPr lang="hu-HU" dirty="0"/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</a:t>
            </a:r>
            <a:r>
              <a:rPr lang="hu-HU" b="1" dirty="0">
                <a:solidFill>
                  <a:schemeClr val="bg1"/>
                </a:solidFill>
              </a:rPr>
              <a:t>kozmikus fejlődés </a:t>
            </a:r>
            <a:r>
              <a:rPr lang="hu-HU" b="1" dirty="0"/>
              <a:t>történetét </a:t>
            </a:r>
            <a:r>
              <a:rPr lang="hu-HU" b="1" dirty="0">
                <a:solidFill>
                  <a:schemeClr val="bg1"/>
                </a:solidFill>
              </a:rPr>
              <a:t>a Stanzák csak kivonatosan, elvontan </a:t>
            </a:r>
            <a:r>
              <a:rPr lang="hu-HU" b="1" dirty="0"/>
              <a:t>követik nyomon. </a:t>
            </a:r>
            <a:endParaRPr lang="hu-H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Stanzák egy elvont formulát mutatnak be, amelyet a szükséges változtatásokkal minden fejlődésre - a Földünkre, a bolygóláncokra, Naprendszerre, stb. – alkalmazhatunk,  egyre magasabb szintekre emelkedve.</a:t>
            </a:r>
          </a:p>
          <a:p>
            <a:endParaRPr lang="hu-H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Az Egyetemes kozmosz fejlődésére vonatkozó titkos tanítások nem ismertethetők,</a:t>
            </a:r>
            <a:r>
              <a:rPr lang="hu-HU" b="1" dirty="0"/>
              <a:t> mert </a:t>
            </a:r>
            <a:r>
              <a:rPr lang="hu-HU" b="1" dirty="0">
                <a:solidFill>
                  <a:schemeClr val="bg1"/>
                </a:solidFill>
              </a:rPr>
              <a:t>még a legfejlettebb elmék sem tudnák megérteni ebben a korszakban,</a:t>
            </a:r>
            <a:r>
              <a:rPr lang="hu-HU" b="1" dirty="0"/>
              <a:t> és úgy</a:t>
            </a:r>
            <a:r>
              <a:rPr lang="hu-HU" b="1" i="1" dirty="0"/>
              <a:t> </a:t>
            </a:r>
            <a:r>
              <a:rPr lang="hu-HU" b="1" dirty="0"/>
              <a:t>tűnik, még </a:t>
            </a:r>
            <a:r>
              <a:rPr lang="hu-HU" b="1" dirty="0">
                <a:solidFill>
                  <a:schemeClr val="bg1"/>
                </a:solidFill>
              </a:rPr>
              <a:t>a legnagyobbak között is nagyon kevés az olyan beavatott, akinek megengedett, hogy erről a témáról elmélkedjen.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Tanítók nyíltan elmondják, hogy </a:t>
            </a:r>
            <a:r>
              <a:rPr lang="hu-HU" b="1" dirty="0">
                <a:solidFill>
                  <a:schemeClr val="bg1"/>
                </a:solidFill>
              </a:rPr>
              <a:t>még a legmagasabb </a:t>
            </a:r>
            <a:r>
              <a:rPr lang="hu-HU" b="1" dirty="0" err="1" smtClean="0">
                <a:solidFill>
                  <a:schemeClr val="bg1"/>
                </a:solidFill>
              </a:rPr>
              <a:t>Dhyan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Chohanok</a:t>
            </a:r>
            <a:r>
              <a:rPr lang="hu-HU" b="1" dirty="0">
                <a:solidFill>
                  <a:schemeClr val="bg1"/>
                </a:solidFill>
              </a:rPr>
              <a:t> sem hatoltak be soha azokon a határokon túlterjedő titkokba, amelyek a naprendszerek milliárdjait elválasztják az úgynevezett Központi Naptól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endParaRPr lang="hu-HU" sz="1200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Amit </a:t>
            </a:r>
            <a:r>
              <a:rPr lang="hu-HU" b="1" dirty="0"/>
              <a:t>itt átadunk, csak </a:t>
            </a:r>
            <a:r>
              <a:rPr lang="hu-HU" b="1" dirty="0">
                <a:solidFill>
                  <a:schemeClr val="bg1"/>
                </a:solidFill>
              </a:rPr>
              <a:t>a mi látható világegyetemünkre vonatkozik,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egy Éjjele után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0141" y="476672"/>
            <a:ext cx="84249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>
                <a:solidFill>
                  <a:schemeClr val="bg1"/>
                </a:solidFill>
              </a:rPr>
              <a:t>szanszkrit nyelven kívül </a:t>
            </a:r>
            <a:r>
              <a:rPr lang="hu-HU" b="1" dirty="0" smtClean="0"/>
              <a:t>- </a:t>
            </a:r>
            <a:r>
              <a:rPr lang="hu-HU" b="1" dirty="0"/>
              <a:t>amely az Istenek nyelve </a:t>
            </a:r>
            <a:r>
              <a:rPr lang="hu-HU" b="1" dirty="0" smtClean="0"/>
              <a:t>- </a:t>
            </a:r>
            <a:r>
              <a:rPr lang="hu-HU" b="1" dirty="0">
                <a:solidFill>
                  <a:schemeClr val="bg1"/>
                </a:solidFill>
              </a:rPr>
              <a:t>nincs olyan </a:t>
            </a:r>
            <a:r>
              <a:rPr lang="hu-HU" b="1" dirty="0"/>
              <a:t>emberi </a:t>
            </a:r>
            <a:r>
              <a:rPr lang="hu-HU" b="1" dirty="0">
                <a:solidFill>
                  <a:schemeClr val="bg1"/>
                </a:solidFill>
              </a:rPr>
              <a:t>nyelv,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     amely alkalmas lenne a </a:t>
            </a:r>
            <a:r>
              <a:rPr lang="hu-HU" b="1" dirty="0" err="1" smtClean="0">
                <a:solidFill>
                  <a:schemeClr val="bg1"/>
                </a:solidFill>
              </a:rPr>
              <a:t>Dzyan</a:t>
            </a:r>
            <a:r>
              <a:rPr lang="hu-HU" b="1" dirty="0" smtClean="0">
                <a:solidFill>
                  <a:schemeClr val="bg1"/>
                </a:solidFill>
              </a:rPr>
              <a:t> könyvének leírására.</a:t>
            </a:r>
          </a:p>
          <a:p>
            <a:r>
              <a:rPr lang="hu-HU" sz="12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könyv tartalmát nem tanítják egyetlen kultúrában sem.</a:t>
            </a:r>
          </a:p>
          <a:p>
            <a:r>
              <a:rPr lang="hu-HU" b="1" dirty="0" smtClean="0"/>
              <a:t>     Nem </a:t>
            </a:r>
            <a:r>
              <a:rPr lang="hu-HU" b="1" dirty="0"/>
              <a:t>tanítják </a:t>
            </a:r>
            <a:r>
              <a:rPr lang="hu-HU" b="1" dirty="0">
                <a:solidFill>
                  <a:schemeClr val="bg1"/>
                </a:solidFill>
              </a:rPr>
              <a:t>a hindu filozófia hat </a:t>
            </a:r>
            <a:r>
              <a:rPr lang="hu-HU" b="1" dirty="0" smtClean="0">
                <a:solidFill>
                  <a:schemeClr val="bg1"/>
                </a:solidFill>
              </a:rPr>
              <a:t>iskolájában, </a:t>
            </a:r>
            <a:r>
              <a:rPr lang="hu-HU" b="1" dirty="0" smtClean="0"/>
              <a:t>mert </a:t>
            </a:r>
            <a:r>
              <a:rPr lang="hu-HU" b="1" dirty="0" smtClean="0">
                <a:solidFill>
                  <a:schemeClr val="bg1"/>
                </a:solidFill>
              </a:rPr>
              <a:t>a tanok a hat iskola</a:t>
            </a: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szintéziséhez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hetedikhez tartoznak,</a:t>
            </a:r>
            <a:r>
              <a:rPr lang="hu-HU" b="1" dirty="0"/>
              <a:t> ami az okkult tanítás.</a:t>
            </a:r>
            <a:r>
              <a:rPr lang="hu-HU" dirty="0"/>
              <a:t> </a:t>
            </a:r>
            <a:endParaRPr lang="hu-HU" dirty="0" smtClean="0"/>
          </a:p>
          <a:p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Vedánta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/>
              <a:t>könyvei </a:t>
            </a:r>
            <a:r>
              <a:rPr lang="hu-HU" b="1" dirty="0" smtClean="0"/>
              <a:t>csak </a:t>
            </a:r>
            <a:r>
              <a:rPr lang="hu-HU" b="1" dirty="0">
                <a:solidFill>
                  <a:schemeClr val="bg1"/>
                </a:solidFill>
              </a:rPr>
              <a:t>e </a:t>
            </a:r>
            <a:r>
              <a:rPr lang="hu-HU" b="1" dirty="0" err="1">
                <a:solidFill>
                  <a:schemeClr val="bg1"/>
                </a:solidFill>
              </a:rPr>
              <a:t>világkozmogónia</a:t>
            </a:r>
            <a:r>
              <a:rPr lang="hu-HU" b="1" dirty="0">
                <a:solidFill>
                  <a:schemeClr val="bg1"/>
                </a:solidFill>
              </a:rPr>
              <a:t> metafizikai aspektusát </a:t>
            </a:r>
            <a:r>
              <a:rPr lang="hu-HU" b="1" dirty="0"/>
              <a:t>hirdetik ki.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Upanishadokhoz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- </a:t>
            </a:r>
            <a:r>
              <a:rPr lang="hu-HU" b="1" dirty="0"/>
              <a:t>az </a:t>
            </a:r>
            <a:r>
              <a:rPr lang="hu-HU" b="1" dirty="0" err="1" smtClean="0"/>
              <a:t>Upa</a:t>
            </a:r>
            <a:r>
              <a:rPr lang="hu-HU" b="1" dirty="0" smtClean="0"/>
              <a:t> - ni - </a:t>
            </a:r>
            <a:r>
              <a:rPr lang="hu-HU" b="1" dirty="0" err="1" smtClean="0"/>
              <a:t>shad</a:t>
            </a:r>
            <a:r>
              <a:rPr lang="hu-HU" b="1" dirty="0" smtClean="0"/>
              <a:t> </a:t>
            </a:r>
            <a:r>
              <a:rPr lang="hu-HU" b="1" dirty="0"/>
              <a:t>összetett szó, aminek jelentése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tudatlanság legyőzése a titkos, szellemi tudás </a:t>
            </a:r>
            <a:r>
              <a:rPr lang="hu-HU" b="1" dirty="0" smtClean="0">
                <a:solidFill>
                  <a:schemeClr val="bg1"/>
                </a:solidFill>
              </a:rPr>
              <a:t>kinyilatkoztatásával</a:t>
            </a:r>
            <a:r>
              <a:rPr lang="hu-HU" b="1" dirty="0" smtClean="0"/>
              <a:t> - </a:t>
            </a:r>
            <a:r>
              <a:rPr lang="hu-HU" b="1" dirty="0"/>
              <a:t>a </a:t>
            </a:r>
            <a:r>
              <a:rPr lang="hu-HU" b="1" dirty="0">
                <a:solidFill>
                  <a:schemeClr val="bg1"/>
                </a:solidFill>
              </a:rPr>
              <a:t>tanulónak ma már rendelkeznie kell egy főkulccsal, hogy eljuthasson a teljes megértéséhez.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Az </a:t>
            </a:r>
            <a:r>
              <a:rPr lang="hu-HU" b="1" dirty="0" err="1">
                <a:solidFill>
                  <a:schemeClr val="bg1"/>
                </a:solidFill>
              </a:rPr>
              <a:t>Upanishad</a:t>
            </a:r>
            <a:r>
              <a:rPr lang="hu-HU" b="1" dirty="0"/>
              <a:t> nevet általában „ezoterikus tanításként” fordítják. </a:t>
            </a:r>
            <a:endParaRPr lang="hu-H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Ezek </a:t>
            </a:r>
            <a:r>
              <a:rPr lang="hu-HU" b="1" dirty="0"/>
              <a:t>az értekezések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Shruti</a:t>
            </a:r>
            <a:r>
              <a:rPr lang="hu-HU" b="1" dirty="0">
                <a:solidFill>
                  <a:schemeClr val="bg1"/>
                </a:solidFill>
              </a:rPr>
              <a:t> vagy </a:t>
            </a:r>
            <a:r>
              <a:rPr lang="hu-HU" b="1" dirty="0" smtClean="0">
                <a:solidFill>
                  <a:schemeClr val="bg1"/>
                </a:solidFill>
              </a:rPr>
              <a:t>kinyilatkoztatott </a:t>
            </a:r>
            <a:r>
              <a:rPr lang="hu-HU" b="1" dirty="0">
                <a:solidFill>
                  <a:schemeClr val="bg1"/>
                </a:solidFill>
              </a:rPr>
              <a:t>tudás, röviden a Kinyilatkoztatás részét képezik,</a:t>
            </a:r>
            <a:r>
              <a:rPr lang="hu-HU" b="1" dirty="0"/>
              <a:t> és általában a </a:t>
            </a:r>
            <a:r>
              <a:rPr lang="hu-HU" b="1" dirty="0">
                <a:solidFill>
                  <a:schemeClr val="bg1"/>
                </a:solidFill>
              </a:rPr>
              <a:t>Védák </a:t>
            </a:r>
            <a:r>
              <a:rPr lang="hu-HU" b="1" dirty="0" err="1" smtClean="0">
                <a:solidFill>
                  <a:schemeClr val="bg1"/>
                </a:solidFill>
              </a:rPr>
              <a:t>Bráhmana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részéhez vannak harmadik fejezetként hozzácsatolva.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Védáknak határozottan kettős jelentése van</a:t>
            </a:r>
            <a:r>
              <a:rPr lang="hu-HU" b="1" dirty="0" smtClean="0"/>
              <a:t>.</a:t>
            </a:r>
          </a:p>
          <a:p>
            <a:r>
              <a:rPr lang="hu-HU" sz="1200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/>
              <a:t>egyiket </a:t>
            </a:r>
            <a:r>
              <a:rPr lang="hu-HU" b="1" dirty="0">
                <a:solidFill>
                  <a:schemeClr val="bg1"/>
                </a:solidFill>
              </a:rPr>
              <a:t>a szó szerinti értelem fejezi ki, </a:t>
            </a:r>
            <a:r>
              <a:rPr lang="hu-HU" b="1" dirty="0"/>
              <a:t>a másikat </a:t>
            </a:r>
            <a:r>
              <a:rPr lang="hu-HU" b="1" dirty="0">
                <a:solidFill>
                  <a:schemeClr val="bg1"/>
                </a:solidFill>
              </a:rPr>
              <a:t>a versláb és a </a:t>
            </a:r>
            <a:r>
              <a:rPr lang="hu-HU" b="1" dirty="0" err="1">
                <a:solidFill>
                  <a:schemeClr val="bg1"/>
                </a:solidFill>
              </a:rPr>
              <a:t>svara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(</a:t>
            </a:r>
            <a:r>
              <a:rPr lang="hu-HU" b="1" dirty="0">
                <a:solidFill>
                  <a:schemeClr val="bg1"/>
                </a:solidFill>
              </a:rPr>
              <a:t>a hanglejtés) jelzi, amelyek a Védák életét </a:t>
            </a:r>
            <a:r>
              <a:rPr lang="hu-HU" b="1" dirty="0" smtClean="0">
                <a:solidFill>
                  <a:schemeClr val="bg1"/>
                </a:solidFill>
              </a:rPr>
              <a:t>jelentik.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/>
              <a:t>svara</a:t>
            </a:r>
            <a:r>
              <a:rPr lang="hu-HU" b="1" dirty="0"/>
              <a:t> és a fény közötti rejtélyes kapcsolat a legmélyebb titkok </a:t>
            </a:r>
            <a:r>
              <a:rPr lang="hu-HU" b="1" dirty="0" smtClean="0"/>
              <a:t>egyike.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2428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548680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Az orientalisták több mint </a:t>
            </a:r>
            <a:r>
              <a:rPr lang="hu-HU" b="1" dirty="0">
                <a:solidFill>
                  <a:schemeClr val="bg1"/>
                </a:solidFill>
              </a:rPr>
              <a:t>150 </a:t>
            </a:r>
            <a:r>
              <a:rPr lang="hu-HU" b="1" dirty="0" err="1" smtClean="0">
                <a:solidFill>
                  <a:schemeClr val="bg1"/>
                </a:solidFill>
              </a:rPr>
              <a:t>Upanishadot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sorolnak fel, </a:t>
            </a:r>
            <a:r>
              <a:rPr lang="hu-HU" b="1" dirty="0"/>
              <a:t>és úgy gondolják, </a:t>
            </a:r>
            <a:endParaRPr lang="hu-HU" b="1" dirty="0" smtClean="0"/>
          </a:p>
          <a:p>
            <a:pPr marL="285750" indent="-285750"/>
            <a:r>
              <a:rPr lang="hu-HU" b="1" dirty="0" smtClean="0"/>
              <a:t>      hogy </a:t>
            </a:r>
            <a:r>
              <a:rPr lang="hu-HU" b="1" dirty="0">
                <a:solidFill>
                  <a:schemeClr val="bg1"/>
                </a:solidFill>
              </a:rPr>
              <a:t>a legrégibbet valószínűleg kb. i.e. </a:t>
            </a:r>
            <a:r>
              <a:rPr lang="hu-HU" b="1" dirty="0" smtClean="0">
                <a:solidFill>
                  <a:schemeClr val="bg1"/>
                </a:solidFill>
              </a:rPr>
              <a:t>600 - </a:t>
            </a:r>
            <a:r>
              <a:rPr lang="hu-HU" b="1" dirty="0" err="1" smtClean="0">
                <a:solidFill>
                  <a:schemeClr val="bg1"/>
                </a:solidFill>
              </a:rPr>
              <a:t>ban</a:t>
            </a:r>
            <a:r>
              <a:rPr lang="hu-HU" b="1" dirty="0" smtClean="0">
                <a:solidFill>
                  <a:schemeClr val="bg1"/>
                </a:solidFill>
              </a:rPr>
              <a:t> írták.</a:t>
            </a:r>
          </a:p>
          <a:p>
            <a:r>
              <a:rPr lang="hu-HU" sz="1200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>
                <a:solidFill>
                  <a:schemeClr val="bg1"/>
                </a:solidFill>
              </a:rPr>
              <a:t>eredeti szövegek ötödénél is kevesebb maradt fenn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12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Upanishadok</a:t>
            </a:r>
            <a:r>
              <a:rPr lang="hu-HU" b="1" dirty="0" smtClean="0"/>
              <a:t>/a </a:t>
            </a:r>
            <a:r>
              <a:rPr lang="hu-HU" b="1" dirty="0"/>
              <a:t>Védák számára ugyanazok, mint a Kabbala a zsidó Biblia </a:t>
            </a:r>
            <a:r>
              <a:rPr lang="hu-HU" b="1" dirty="0" smtClean="0"/>
              <a:t>számára/, </a:t>
            </a:r>
            <a:r>
              <a:rPr lang="hu-HU" b="1" dirty="0" smtClean="0">
                <a:solidFill>
                  <a:schemeClr val="bg1"/>
                </a:solidFill>
              </a:rPr>
              <a:t>taglalják </a:t>
            </a:r>
            <a:r>
              <a:rPr lang="hu-HU" b="1" dirty="0">
                <a:solidFill>
                  <a:schemeClr val="bg1"/>
                </a:solidFill>
              </a:rPr>
              <a:t>a védikus szövegek titkos és misztikus jelentését.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Beszélnek </a:t>
            </a:r>
            <a:r>
              <a:rPr lang="hu-HU" b="1" dirty="0">
                <a:solidFill>
                  <a:schemeClr val="bg1"/>
                </a:solidFill>
              </a:rPr>
              <a:t>a világegyetem eredetéről, az Istenség természetéről, a szellemről 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a </a:t>
            </a:r>
            <a:r>
              <a:rPr lang="hu-HU" b="1" dirty="0">
                <a:solidFill>
                  <a:schemeClr val="bg1"/>
                </a:solidFill>
              </a:rPr>
              <a:t>lélekről, valamint az elme és az anyag </a:t>
            </a:r>
            <a:r>
              <a:rPr lang="hu-HU" b="1" dirty="0"/>
              <a:t>metafizikai </a:t>
            </a:r>
            <a:r>
              <a:rPr lang="hu-HU" b="1" dirty="0">
                <a:solidFill>
                  <a:schemeClr val="bg1"/>
                </a:solidFill>
              </a:rPr>
              <a:t>kapcsolatáról.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Tartalmazzák </a:t>
            </a:r>
            <a:r>
              <a:rPr lang="hu-HU" b="1" dirty="0"/>
              <a:t>minden emberi tudás kezdetét és </a:t>
            </a:r>
            <a:r>
              <a:rPr lang="hu-HU" b="1" dirty="0" smtClean="0"/>
              <a:t>végét.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Buddha </a:t>
            </a:r>
            <a:r>
              <a:rPr lang="hu-HU" b="1" dirty="0">
                <a:solidFill>
                  <a:schemeClr val="bg1"/>
                </a:solidFill>
              </a:rPr>
              <a:t>ideje óta többé semmit sem FEDNEK FEL </a:t>
            </a:r>
            <a:r>
              <a:rPr lang="hu-HU" b="1" dirty="0" smtClean="0">
                <a:solidFill>
                  <a:schemeClr val="bg1"/>
                </a:solidFill>
              </a:rPr>
              <a:t>belőle, </a:t>
            </a:r>
            <a:r>
              <a:rPr lang="hu-HU" b="1" dirty="0" smtClean="0"/>
              <a:t>annak ellenére, hogy látszólag </a:t>
            </a:r>
            <a:r>
              <a:rPr lang="hu-HU" b="1" dirty="0">
                <a:solidFill>
                  <a:schemeClr val="bg1"/>
                </a:solidFill>
              </a:rPr>
              <a:t>hozzákapcsolódnak a Szent </a:t>
            </a:r>
            <a:r>
              <a:rPr lang="hu-HU" b="1" dirty="0" err="1" smtClean="0">
                <a:solidFill>
                  <a:schemeClr val="bg1"/>
                </a:solidFill>
              </a:rPr>
              <a:t>Bráhmanai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könyvekhez,</a:t>
            </a:r>
            <a:r>
              <a:rPr lang="hu-HU" b="1" dirty="0"/>
              <a:t> </a:t>
            </a:r>
            <a:r>
              <a:rPr lang="hu-HU" b="1" dirty="0" smtClean="0"/>
              <a:t>amelyeket a </a:t>
            </a:r>
            <a:r>
              <a:rPr lang="hu-HU" b="1" dirty="0" err="1" smtClean="0"/>
              <a:t>mlechchhak</a:t>
            </a:r>
            <a:r>
              <a:rPr lang="hu-HU" b="1" dirty="0" smtClean="0"/>
              <a:t> (kaszton </a:t>
            </a:r>
            <a:r>
              <a:rPr lang="hu-HU" b="1" dirty="0"/>
              <a:t>kívüliek) és az európai </a:t>
            </a:r>
            <a:r>
              <a:rPr lang="hu-HU" b="1" dirty="0" smtClean="0"/>
              <a:t>orientalisták is tanulmányozhatnak.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16152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9991" y="332656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</a:t>
            </a:r>
            <a:r>
              <a:rPr lang="hu-HU" b="1" dirty="0" err="1" smtClean="0"/>
              <a:t>Upanisadok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ősi eredetét bizonyítja,</a:t>
            </a:r>
            <a:r>
              <a:rPr lang="hu-HU" b="1" dirty="0" smtClean="0"/>
              <a:t> hogy: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egyes </a:t>
            </a:r>
            <a:r>
              <a:rPr lang="hu-HU" b="1" dirty="0">
                <a:solidFill>
                  <a:schemeClr val="bg1"/>
                </a:solidFill>
              </a:rPr>
              <a:t>részeiket már akkor megírták, mielőtt a kasztrendszer </a:t>
            </a:r>
            <a:r>
              <a:rPr lang="hu-HU" b="1" dirty="0" smtClean="0">
                <a:solidFill>
                  <a:schemeClr val="bg1"/>
                </a:solidFill>
              </a:rPr>
              <a:t>zsarnoki </a:t>
            </a:r>
            <a:r>
              <a:rPr lang="hu-HU" b="1" dirty="0">
                <a:solidFill>
                  <a:schemeClr val="bg1"/>
                </a:solidFill>
              </a:rPr>
              <a:t>intézménnyé vált,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tartalmuk </a:t>
            </a:r>
            <a:r>
              <a:rPr lang="hu-HU" b="1" dirty="0"/>
              <a:t>felét kihagyták, miközben néhányukat átírták és lerövidítették. </a:t>
            </a:r>
            <a:endParaRPr lang="hu-HU" b="1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felsőbbrendű </a:t>
            </a:r>
            <a:r>
              <a:rPr lang="hu-HU" b="1" dirty="0">
                <a:solidFill>
                  <a:schemeClr val="bg1"/>
                </a:solidFill>
              </a:rPr>
              <a:t>Tudás nagy Tanítóit és a </a:t>
            </a:r>
            <a:r>
              <a:rPr lang="hu-HU" b="1" dirty="0" err="1" smtClean="0">
                <a:solidFill>
                  <a:schemeClr val="bg1"/>
                </a:solidFill>
              </a:rPr>
              <a:t>bráhminokat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mindig úgy mutatják be, mint akik a </a:t>
            </a:r>
            <a:r>
              <a:rPr lang="hu-HU" b="1" dirty="0" err="1">
                <a:solidFill>
                  <a:schemeClr val="bg1"/>
                </a:solidFill>
              </a:rPr>
              <a:t>kshatriya</a:t>
            </a:r>
            <a:r>
              <a:rPr lang="hu-HU" b="1" dirty="0">
                <a:solidFill>
                  <a:schemeClr val="bg1"/>
                </a:solidFill>
              </a:rPr>
              <a:t> (katonai kaszt) királyokhoz mennek, hogy tanítványaikká </a:t>
            </a:r>
            <a:r>
              <a:rPr lang="hu-HU" b="1" dirty="0" smtClean="0">
                <a:solidFill>
                  <a:schemeClr val="bg1"/>
                </a:solidFill>
              </a:rPr>
              <a:t>váljanak.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Upanishadokból</a:t>
            </a:r>
            <a:r>
              <a:rPr lang="hu-HU" b="1" dirty="0" smtClean="0">
                <a:solidFill>
                  <a:schemeClr val="bg1"/>
                </a:solidFill>
              </a:rPr>
              <a:t> gondolatszabadság árad, </a:t>
            </a:r>
            <a:r>
              <a:rPr lang="hu-HU" b="1" dirty="0"/>
              <a:t>amely, magukat a </a:t>
            </a:r>
            <a:r>
              <a:rPr lang="hu-HU" b="1" dirty="0" err="1" smtClean="0"/>
              <a:t>Rig</a:t>
            </a:r>
            <a:r>
              <a:rPr lang="hu-HU" b="1" dirty="0" smtClean="0"/>
              <a:t> - Véda </a:t>
            </a:r>
            <a:r>
              <a:rPr lang="hu-HU" b="1" dirty="0"/>
              <a:t>himnuszait kivéve minden más korábbi műben </a:t>
            </a:r>
            <a:r>
              <a:rPr lang="hu-HU" b="1" dirty="0" smtClean="0"/>
              <a:t>ismeretlen.</a:t>
            </a:r>
          </a:p>
          <a:p>
            <a:r>
              <a:rPr lang="hu-HU" sz="1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második tényt egy olyan hagyomány magyaráz meg, amelyet az egyik, Buddha életéről szóló kézirat rögzített. 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Ez </a:t>
            </a:r>
            <a:r>
              <a:rPr lang="hu-HU" b="1" dirty="0"/>
              <a:t>azt mondja, hogy </a:t>
            </a:r>
            <a:r>
              <a:rPr lang="hu-HU" b="1" dirty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Upanishadokat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eredetileg a </a:t>
            </a:r>
            <a:r>
              <a:rPr lang="hu-HU" b="1" dirty="0" err="1" smtClean="0">
                <a:solidFill>
                  <a:schemeClr val="bg1"/>
                </a:solidFill>
              </a:rPr>
              <a:t>Bráhmanajukhoz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függesztették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miután </a:t>
            </a:r>
            <a:r>
              <a:rPr lang="hu-HU" b="1" dirty="0">
                <a:solidFill>
                  <a:schemeClr val="bg1"/>
                </a:solidFill>
              </a:rPr>
              <a:t>elindítottak egy reformot, amely a </a:t>
            </a:r>
            <a:r>
              <a:rPr lang="hu-HU" b="1" dirty="0" err="1" smtClean="0">
                <a:solidFill>
                  <a:schemeClr val="bg1"/>
                </a:solidFill>
              </a:rPr>
              <a:t>bráhminok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jelenlegi kasztrendszerének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kizárólagosságához </a:t>
            </a:r>
            <a:r>
              <a:rPr lang="hu-HU" b="1" dirty="0">
                <a:solidFill>
                  <a:schemeClr val="bg1"/>
                </a:solidFill>
              </a:rPr>
              <a:t>vezetett</a:t>
            </a:r>
            <a:r>
              <a:rPr lang="hu-HU" b="1" dirty="0"/>
              <a:t> néhány évszázaddal a „kétszer születettek” Indiába 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történő </a:t>
            </a:r>
            <a:r>
              <a:rPr lang="hu-HU" b="1" dirty="0"/>
              <a:t>betörése után</a:t>
            </a:r>
            <a:r>
              <a:rPr lang="hu-HU" b="1" dirty="0" smtClean="0"/>
              <a:t>.</a:t>
            </a:r>
          </a:p>
          <a:p>
            <a:r>
              <a:rPr lang="hu-HU" sz="1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Abban </a:t>
            </a:r>
            <a:r>
              <a:rPr lang="hu-HU" b="1" dirty="0">
                <a:solidFill>
                  <a:schemeClr val="bg1"/>
                </a:solidFill>
              </a:rPr>
              <a:t>az időben az </a:t>
            </a:r>
            <a:r>
              <a:rPr lang="hu-HU" b="1" dirty="0" err="1" smtClean="0">
                <a:solidFill>
                  <a:schemeClr val="bg1"/>
                </a:solidFill>
              </a:rPr>
              <a:t>Upanishadok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teljesek voltak, és a </a:t>
            </a:r>
            <a:r>
              <a:rPr lang="hu-HU" b="1" dirty="0" err="1">
                <a:solidFill>
                  <a:schemeClr val="bg1"/>
                </a:solidFill>
              </a:rPr>
              <a:t>csélák</a:t>
            </a:r>
            <a:r>
              <a:rPr lang="hu-HU" b="1" dirty="0">
                <a:solidFill>
                  <a:schemeClr val="bg1"/>
                </a:solidFill>
              </a:rPr>
              <a:t> tanítására szolgáltak, </a:t>
            </a:r>
            <a:r>
              <a:rPr lang="hu-HU" b="1" dirty="0"/>
              <a:t>akiket a beavatásra készítettek fel</a:t>
            </a:r>
            <a:r>
              <a:rPr lang="hu-HU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7448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04664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Ez addig tartott, amíg a Védák és a </a:t>
            </a:r>
            <a:r>
              <a:rPr lang="hu-HU" b="1" dirty="0" err="1" smtClean="0"/>
              <a:t>Bráhmanák</a:t>
            </a:r>
            <a:r>
              <a:rPr lang="hu-HU" b="1" dirty="0" smtClean="0"/>
              <a:t> </a:t>
            </a:r>
            <a:r>
              <a:rPr lang="hu-HU" b="1" dirty="0" err="1"/>
              <a:t>a</a:t>
            </a:r>
            <a:r>
              <a:rPr lang="hu-HU" b="1" dirty="0"/>
              <a:t> templomi </a:t>
            </a:r>
            <a:r>
              <a:rPr lang="hu-HU" b="1" dirty="0" err="1" smtClean="0"/>
              <a:t>bráhminok</a:t>
            </a:r>
            <a:r>
              <a:rPr lang="hu-HU" b="1" dirty="0" smtClean="0"/>
              <a:t> </a:t>
            </a:r>
            <a:r>
              <a:rPr lang="hu-HU" b="1" dirty="0"/>
              <a:t>egyedüli és kizárólagos őrizetében maradtak, miközben a szent kaszton kívül senkinek nem volt joga azokat tanulmányozni, </a:t>
            </a:r>
            <a:r>
              <a:rPr lang="hu-HU" b="1" dirty="0" smtClean="0"/>
              <a:t>olvasni.</a:t>
            </a:r>
            <a:r>
              <a:rPr lang="hu-HU" dirty="0" smtClean="0"/>
              <a:t> </a:t>
            </a:r>
          </a:p>
          <a:p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Azután </a:t>
            </a:r>
            <a:r>
              <a:rPr lang="hu-HU" b="1" dirty="0"/>
              <a:t>jött </a:t>
            </a:r>
            <a:r>
              <a:rPr lang="hu-HU" b="1" dirty="0" err="1">
                <a:solidFill>
                  <a:schemeClr val="bg1"/>
                </a:solidFill>
              </a:rPr>
              <a:t>Gautama</a:t>
            </a:r>
            <a:r>
              <a:rPr lang="hu-HU" b="1" dirty="0">
                <a:solidFill>
                  <a:schemeClr val="bg1"/>
                </a:solidFill>
              </a:rPr>
              <a:t>,</a:t>
            </a:r>
            <a:r>
              <a:rPr lang="hu-HU" dirty="0"/>
              <a:t> </a:t>
            </a:r>
            <a:r>
              <a:rPr lang="hu-HU" b="1" dirty="0" err="1"/>
              <a:t>Kapilavastu</a:t>
            </a:r>
            <a:r>
              <a:rPr lang="hu-HU" b="1" dirty="0"/>
              <a:t> hercege. Miután megtanulta a </a:t>
            </a:r>
            <a:r>
              <a:rPr lang="hu-HU" b="1" dirty="0" err="1" smtClean="0"/>
              <a:t>Rahasyaban</a:t>
            </a:r>
            <a:r>
              <a:rPr lang="hu-HU" b="1" dirty="0" smtClean="0"/>
              <a:t> </a:t>
            </a:r>
            <a:r>
              <a:rPr lang="hu-HU" b="1" dirty="0"/>
              <a:t>vagy az </a:t>
            </a:r>
            <a:r>
              <a:rPr lang="hu-HU" b="1" dirty="0" err="1" smtClean="0"/>
              <a:t>Upnishadokban</a:t>
            </a:r>
            <a:r>
              <a:rPr lang="hu-HU" b="1" dirty="0" smtClean="0"/>
              <a:t> </a:t>
            </a:r>
            <a:r>
              <a:rPr lang="hu-HU" b="1" dirty="0"/>
              <a:t>található teljes </a:t>
            </a:r>
            <a:r>
              <a:rPr lang="hu-HU" b="1" dirty="0" err="1" smtClean="0"/>
              <a:t>bráhmini</a:t>
            </a:r>
            <a:r>
              <a:rPr lang="hu-HU" b="1" dirty="0" smtClean="0"/>
              <a:t> </a:t>
            </a:r>
            <a:r>
              <a:rPr lang="hu-HU" b="1" dirty="0"/>
              <a:t>bölcsességet, és azt találta, hogy a tanítások, ha egyáltalán különböznek is, csak kicsit térnek el az „Élet Tanítóinak” tanításaitól, akik a Himalája havas hegységeiben </a:t>
            </a:r>
            <a:r>
              <a:rPr lang="hu-HU" b="1" dirty="0" smtClean="0"/>
              <a:t>laknak</a:t>
            </a: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/„</a:t>
            </a:r>
            <a:r>
              <a:rPr lang="hu-HU" b="1" dirty="0">
                <a:solidFill>
                  <a:schemeClr val="bg1"/>
                </a:solidFill>
              </a:rPr>
              <a:t>a Bölcsesség Fiainak”, a „Tűzköd Fiainak” és a „Nap Fivéreinek” </a:t>
            </a:r>
            <a:r>
              <a:rPr lang="hu-HU" b="1" dirty="0" smtClean="0">
                <a:solidFill>
                  <a:schemeClr val="bg1"/>
                </a:solidFill>
              </a:rPr>
              <a:t> is nevezik őket. Pl. </a:t>
            </a:r>
            <a:r>
              <a:rPr lang="hu-HU" b="1" dirty="0" err="1">
                <a:solidFill>
                  <a:schemeClr val="bg1"/>
                </a:solidFill>
              </a:rPr>
              <a:t>Yu</a:t>
            </a:r>
            <a:r>
              <a:rPr lang="hu-HU" b="1" dirty="0">
                <a:solidFill>
                  <a:schemeClr val="bg1"/>
                </a:solidFill>
              </a:rPr>
              <a:t> császár, a „Nagy” </a:t>
            </a:r>
            <a:r>
              <a:rPr lang="hu-HU" b="1" dirty="0" smtClean="0">
                <a:solidFill>
                  <a:schemeClr val="bg1"/>
                </a:solidFill>
              </a:rPr>
              <a:t>(</a:t>
            </a:r>
            <a:r>
              <a:rPr lang="hu-HU" b="1" dirty="0">
                <a:solidFill>
                  <a:schemeClr val="bg1"/>
                </a:solidFill>
              </a:rPr>
              <a:t>i. e. 2207), egy kegyes misztikus és nagy </a:t>
            </a:r>
            <a:r>
              <a:rPr lang="hu-HU" b="1" dirty="0" err="1">
                <a:solidFill>
                  <a:schemeClr val="bg1"/>
                </a:solidFill>
              </a:rPr>
              <a:t>adeptus</a:t>
            </a:r>
            <a:r>
              <a:rPr lang="hu-HU" b="1" dirty="0">
                <a:solidFill>
                  <a:schemeClr val="bg1"/>
                </a:solidFill>
              </a:rPr>
              <a:t> volt, úgy mondják, a tudását „a Havas hegyek Nagy Tanítóitól” </a:t>
            </a:r>
            <a:r>
              <a:rPr lang="hu-HU" b="1" dirty="0" err="1" smtClean="0">
                <a:solidFill>
                  <a:schemeClr val="bg1"/>
                </a:solidFill>
              </a:rPr>
              <a:t>Sidzangban</a:t>
            </a:r>
            <a:r>
              <a:rPr lang="hu-HU" b="1" dirty="0" smtClean="0">
                <a:solidFill>
                  <a:schemeClr val="bg1"/>
                </a:solidFill>
              </a:rPr>
              <a:t>/Tibet/ </a:t>
            </a:r>
            <a:r>
              <a:rPr lang="hu-HU" b="1" dirty="0">
                <a:solidFill>
                  <a:schemeClr val="bg1"/>
                </a:solidFill>
              </a:rPr>
              <a:t>szerezte</a:t>
            </a:r>
            <a:r>
              <a:rPr lang="hu-HU" b="1" dirty="0" smtClean="0">
                <a:solidFill>
                  <a:schemeClr val="bg1"/>
                </a:solidFill>
              </a:rPr>
              <a:t>./.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bráhminok</a:t>
            </a:r>
            <a:r>
              <a:rPr lang="hu-HU" b="1" dirty="0" smtClean="0"/>
              <a:t> </a:t>
            </a:r>
            <a:r>
              <a:rPr lang="hu-HU" b="1" dirty="0"/>
              <a:t>tanítványa </a:t>
            </a:r>
            <a:r>
              <a:rPr lang="hu-HU" b="1" dirty="0">
                <a:solidFill>
                  <a:schemeClr val="bg1"/>
                </a:solidFill>
              </a:rPr>
              <a:t>felháborítónak érezte, hogy a Szent Bölcsességet,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 a </a:t>
            </a:r>
            <a:r>
              <a:rPr lang="hu-HU" b="1" dirty="0" err="1" smtClean="0">
                <a:solidFill>
                  <a:schemeClr val="bg1"/>
                </a:solidFill>
              </a:rPr>
              <a:t>bráhminokat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kivéve, mindenki elől </a:t>
            </a:r>
            <a:r>
              <a:rPr lang="hu-HU" b="1" dirty="0" smtClean="0">
                <a:solidFill>
                  <a:schemeClr val="bg1"/>
                </a:solidFill>
              </a:rPr>
              <a:t>elzárják</a:t>
            </a:r>
            <a:r>
              <a:rPr lang="hu-HU" b="1" dirty="0">
                <a:solidFill>
                  <a:schemeClr val="bg1"/>
                </a:solidFill>
              </a:rPr>
              <a:t>. 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Elhatározta</a:t>
            </a:r>
            <a:r>
              <a:rPr lang="hu-HU" b="1" dirty="0">
                <a:solidFill>
                  <a:schemeClr val="bg1"/>
                </a:solidFill>
              </a:rPr>
              <a:t>, hogy megváltja az egész világot a tanítások népszerűsítésével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12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bráhminok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megrövidítették az </a:t>
            </a:r>
            <a:r>
              <a:rPr lang="hu-HU" b="1" dirty="0" err="1" smtClean="0">
                <a:solidFill>
                  <a:schemeClr val="bg1"/>
                </a:solidFill>
              </a:rPr>
              <a:t>Upanishadok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szövegét, </a:t>
            </a:r>
            <a:r>
              <a:rPr lang="hu-HU" b="1" dirty="0" smtClean="0"/>
              <a:t>/A </a:t>
            </a:r>
            <a:r>
              <a:rPr lang="hu-HU" b="1" dirty="0"/>
              <a:t>szövegben egyetlen szót sem változtattak meg. </a:t>
            </a:r>
            <a:r>
              <a:rPr lang="hu-HU" b="1" dirty="0" smtClean="0">
                <a:solidFill>
                  <a:schemeClr val="bg1"/>
                </a:solidFill>
              </a:rPr>
              <a:t>Kivették </a:t>
            </a:r>
            <a:r>
              <a:rPr lang="hu-HU" b="1" dirty="0">
                <a:solidFill>
                  <a:schemeClr val="bg1"/>
                </a:solidFill>
              </a:rPr>
              <a:t>a kéziratokból a legfontosabb részeket, amelyek a Létezés Titkának végső szavát tartalmazták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  <a:r>
              <a:rPr lang="hu-HU" b="1" dirty="0" smtClean="0"/>
              <a:t>/</a:t>
            </a:r>
          </a:p>
          <a:p>
            <a:pPr marL="285750" indent="-285750"/>
            <a:r>
              <a:rPr lang="hu-HU" b="1" dirty="0" smtClean="0"/>
              <a:t>      amely </a:t>
            </a:r>
            <a:r>
              <a:rPr lang="hu-HU" b="1" dirty="0"/>
              <a:t>eredetileg háromszor annyi anyagot tartalmazott, mint a </a:t>
            </a:r>
            <a:r>
              <a:rPr lang="hu-HU" b="1" dirty="0" smtClean="0"/>
              <a:t>Védák </a:t>
            </a:r>
            <a:r>
              <a:rPr lang="hu-HU" b="1" dirty="0"/>
              <a:t>és a </a:t>
            </a:r>
            <a:r>
              <a:rPr lang="hu-HU" b="1" dirty="0" err="1" smtClean="0"/>
              <a:t>Bráhmanák</a:t>
            </a:r>
            <a:r>
              <a:rPr lang="hu-HU" b="1" dirty="0" smtClean="0"/>
              <a:t> együttesen.</a:t>
            </a:r>
          </a:p>
        </p:txBody>
      </p:sp>
    </p:spTree>
    <p:extLst>
      <p:ext uri="{BB962C8B-B14F-4D97-AF65-F5344CB8AC3E}">
        <p14:creationId xmlns="" xmlns:p14="http://schemas.microsoft.com/office/powerpoint/2010/main" val="39085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Az ősrobbanás 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87074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41910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bráhmini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titkos kód kulcsa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beavatottak kezében maradt, </a:t>
            </a:r>
            <a:r>
              <a:rPr lang="hu-HU" b="1" dirty="0"/>
              <a:t>így a </a:t>
            </a:r>
            <a:r>
              <a:rPr lang="hu-HU" b="1" dirty="0" err="1" smtClean="0"/>
              <a:t>bráhminok</a:t>
            </a:r>
            <a:r>
              <a:rPr lang="hu-HU" b="1" dirty="0" smtClean="0"/>
              <a:t> nyilvánosan </a:t>
            </a:r>
            <a:r>
              <a:rPr lang="hu-HU" b="1" dirty="0"/>
              <a:t>tagadhatták Buddha tanításának helyességét </a:t>
            </a:r>
            <a:r>
              <a:rPr lang="hu-HU" b="1" dirty="0" err="1" smtClean="0"/>
              <a:t>Upanishadjaikra</a:t>
            </a:r>
            <a:r>
              <a:rPr lang="hu-HU" b="1" dirty="0" smtClean="0"/>
              <a:t> hivatkozva. </a:t>
            </a:r>
          </a:p>
          <a:p>
            <a:endParaRPr lang="hu-H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Shrí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Shankaráchárya</a:t>
            </a:r>
            <a:r>
              <a:rPr lang="hu-HU" b="1" dirty="0">
                <a:solidFill>
                  <a:schemeClr val="bg1"/>
                </a:solidFill>
              </a:rPr>
              <a:t>,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sok </a:t>
            </a:r>
            <a:r>
              <a:rPr lang="hu-HU" b="1" dirty="0" err="1" smtClean="0">
                <a:solidFill>
                  <a:schemeClr val="bg1"/>
                </a:solidFill>
              </a:rPr>
              <a:t>Bháshyat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(magyarázatot) írt az </a:t>
            </a:r>
            <a:r>
              <a:rPr lang="hu-HU" b="1" dirty="0" err="1" smtClean="0">
                <a:solidFill>
                  <a:schemeClr val="bg1"/>
                </a:solidFill>
              </a:rPr>
              <a:t>Upanishadokhoz</a:t>
            </a:r>
            <a:r>
              <a:rPr lang="hu-HU" b="1" dirty="0">
                <a:solidFill>
                  <a:schemeClr val="bg1"/>
                </a:solidFill>
              </a:rPr>
              <a:t>.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hu-HU" b="1" dirty="0" smtClean="0"/>
              <a:t>     Eredeti </a:t>
            </a:r>
            <a:r>
              <a:rPr lang="hu-HU" b="1" dirty="0"/>
              <a:t>értekezései </a:t>
            </a:r>
            <a:r>
              <a:rPr lang="hu-HU" b="1" dirty="0" smtClean="0"/>
              <a:t> nem kerültek </a:t>
            </a:r>
            <a:r>
              <a:rPr lang="hu-HU" b="1" dirty="0"/>
              <a:t>a </a:t>
            </a:r>
            <a:r>
              <a:rPr lang="hu-HU" b="1" dirty="0" err="1"/>
              <a:t>filiszteusok</a:t>
            </a:r>
            <a:r>
              <a:rPr lang="hu-HU" b="1" dirty="0"/>
              <a:t> kezébe, mert túlságosan féltékenyen őrzik azokat a kolostoraikban (</a:t>
            </a:r>
            <a:r>
              <a:rPr lang="hu-HU" b="1" dirty="0" err="1" smtClean="0"/>
              <a:t>mathamok</a:t>
            </a:r>
            <a:r>
              <a:rPr lang="hu-HU" b="1" dirty="0"/>
              <a:t>). </a:t>
            </a:r>
            <a:r>
              <a:rPr lang="hu-HU" b="1" dirty="0" smtClean="0"/>
              <a:t>A </a:t>
            </a:r>
            <a:r>
              <a:rPr lang="hu-HU" b="1" dirty="0" err="1" smtClean="0"/>
              <a:t>bráhminok</a:t>
            </a:r>
            <a:r>
              <a:rPr lang="hu-HU" b="1" dirty="0" smtClean="0"/>
              <a:t> </a:t>
            </a:r>
            <a:r>
              <a:rPr lang="hu-HU" b="1" dirty="0"/>
              <a:t>ezoterikus tanítására vonatkozó </a:t>
            </a:r>
            <a:r>
              <a:rPr lang="hu-HU" b="1" dirty="0" err="1">
                <a:solidFill>
                  <a:schemeClr val="bg1"/>
                </a:solidFill>
              </a:rPr>
              <a:t>Shrí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Shankaráchárya</a:t>
            </a:r>
            <a:r>
              <a:rPr lang="hu-HU" b="1" dirty="0" err="1" smtClean="0"/>
              <a:t>tól</a:t>
            </a:r>
            <a:r>
              <a:rPr lang="hu-HU" b="1" dirty="0" smtClean="0"/>
              <a:t> származó </a:t>
            </a:r>
            <a:r>
              <a:rPr lang="hu-HU" b="1" dirty="0" err="1" smtClean="0"/>
              <a:t>Bháshyak</a:t>
            </a:r>
            <a:r>
              <a:rPr lang="hu-HU" b="1" dirty="0" smtClean="0"/>
              <a:t> </a:t>
            </a:r>
            <a:r>
              <a:rPr lang="hu-HU" b="1" dirty="0"/>
              <a:t>még korszakokig holt betűk maradnak a legtöbb hindu számára, a </a:t>
            </a:r>
            <a:r>
              <a:rPr lang="hu-HU" b="1" dirty="0" smtClean="0"/>
              <a:t>smártava </a:t>
            </a:r>
            <a:r>
              <a:rPr lang="hu-HU" b="1" dirty="0" err="1" smtClean="0"/>
              <a:t>bráhminok</a:t>
            </a:r>
            <a:r>
              <a:rPr lang="hu-HU" b="1" dirty="0" smtClean="0"/>
              <a:t> </a:t>
            </a:r>
            <a:r>
              <a:rPr lang="hu-HU" b="1" dirty="0"/>
              <a:t>kivételével.</a:t>
            </a:r>
            <a:r>
              <a:rPr lang="hu-HU" dirty="0"/>
              <a:t> </a:t>
            </a:r>
            <a:endParaRPr lang="hu-HU" dirty="0" smtClean="0"/>
          </a:p>
          <a:p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Ők </a:t>
            </a:r>
            <a:r>
              <a:rPr lang="hu-HU" b="1" dirty="0" smtClean="0"/>
              <a:t>alkotják a </a:t>
            </a:r>
            <a:r>
              <a:rPr lang="hu-HU" b="1" dirty="0" err="1" smtClean="0"/>
              <a:t>Shankaráchárya</a:t>
            </a:r>
            <a:r>
              <a:rPr lang="hu-HU" b="1" dirty="0" smtClean="0"/>
              <a:t> </a:t>
            </a:r>
            <a:r>
              <a:rPr lang="hu-HU" b="1" dirty="0"/>
              <a:t>által alapított </a:t>
            </a:r>
            <a:r>
              <a:rPr lang="hu-HU" b="1" dirty="0" smtClean="0"/>
              <a:t>közösséget Dél-Indiában</a:t>
            </a:r>
            <a:r>
              <a:rPr lang="hu-HU" b="1" dirty="0"/>
              <a:t>,</a:t>
            </a:r>
            <a:r>
              <a:rPr lang="hu-HU" dirty="0"/>
              <a:t> </a:t>
            </a:r>
            <a:r>
              <a:rPr lang="hu-HU" b="1" dirty="0" smtClean="0"/>
              <a:t>az </a:t>
            </a:r>
            <a:r>
              <a:rPr lang="hu-HU" b="1" dirty="0"/>
              <a:t>egyetlen, amely olyan tanítványokat nevel, akik </a:t>
            </a:r>
            <a:r>
              <a:rPr lang="hu-HU" b="1" dirty="0">
                <a:solidFill>
                  <a:schemeClr val="bg1"/>
                </a:solidFill>
              </a:rPr>
              <a:t>elegendő tudással rendelkeznek a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</a:t>
            </a:r>
            <a:r>
              <a:rPr lang="hu-HU" b="1" dirty="0" err="1" smtClean="0">
                <a:solidFill>
                  <a:schemeClr val="bg1"/>
                </a:solidFill>
              </a:rPr>
              <a:t>Bhâshyak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holt betűjének </a:t>
            </a:r>
            <a:r>
              <a:rPr lang="hu-HU" b="1" dirty="0" smtClean="0">
                <a:solidFill>
                  <a:schemeClr val="bg1"/>
                </a:solidFill>
              </a:rPr>
              <a:t>megértéséhez, </a:t>
            </a:r>
            <a:r>
              <a:rPr lang="hu-HU" b="1" dirty="0" smtClean="0"/>
              <a:t>mert csak </a:t>
            </a:r>
            <a:r>
              <a:rPr lang="hu-HU" b="1" dirty="0"/>
              <a:t>náluk állnak </a:t>
            </a:r>
            <a:r>
              <a:rPr lang="hu-HU" b="1" dirty="0" smtClean="0"/>
              <a:t>alkalmanként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valódi </a:t>
            </a:r>
            <a:r>
              <a:rPr lang="hu-HU" b="1" dirty="0"/>
              <a:t>beavatottak a </a:t>
            </a:r>
            <a:r>
              <a:rPr lang="hu-HU" b="1" dirty="0" err="1" smtClean="0"/>
              <a:t>mathamok</a:t>
            </a:r>
            <a:r>
              <a:rPr lang="hu-HU" b="1" dirty="0" smtClean="0"/>
              <a:t> élén.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0861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7089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0962" y="332656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</a:t>
            </a:r>
            <a:r>
              <a:rPr lang="hu-HU" b="1" dirty="0" smtClean="0"/>
              <a:t>Stanzákat </a:t>
            </a:r>
            <a:r>
              <a:rPr lang="hu-HU" b="1" dirty="0" smtClean="0">
                <a:solidFill>
                  <a:schemeClr val="bg1"/>
                </a:solidFill>
              </a:rPr>
              <a:t>modern alakban </a:t>
            </a:r>
            <a:r>
              <a:rPr lang="hu-HU" b="1" dirty="0" smtClean="0"/>
              <a:t>vannak közzé téve.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i="1" dirty="0" err="1"/>
              <a:t>Dzyan</a:t>
            </a:r>
            <a:r>
              <a:rPr lang="hu-HU" b="1" i="1" dirty="0"/>
              <a:t> Könyvéhez</a:t>
            </a:r>
            <a:r>
              <a:rPr lang="hu-HU" b="1" dirty="0"/>
              <a:t> írt </a:t>
            </a:r>
            <a:r>
              <a:rPr lang="hu-HU" b="1" dirty="0">
                <a:solidFill>
                  <a:schemeClr val="bg1"/>
                </a:solidFill>
              </a:rPr>
              <a:t>eredeti </a:t>
            </a:r>
            <a:r>
              <a:rPr lang="hu-HU" b="1" dirty="0" err="1">
                <a:solidFill>
                  <a:schemeClr val="bg1"/>
                </a:solidFill>
              </a:rPr>
              <a:t>szenzár</a:t>
            </a:r>
            <a:r>
              <a:rPr lang="hu-HU" b="1" dirty="0">
                <a:solidFill>
                  <a:schemeClr val="bg1"/>
                </a:solidFill>
              </a:rPr>
              <a:t> magyarázatok és jegyzetek kínai, tibeti és szanszkrit fordításaiból </a:t>
            </a:r>
            <a:r>
              <a:rPr lang="hu-HU" b="1" dirty="0" smtClean="0">
                <a:solidFill>
                  <a:schemeClr val="bg1"/>
                </a:solidFill>
              </a:rPr>
              <a:t>kivonat készült.</a:t>
            </a:r>
          </a:p>
          <a:p>
            <a:r>
              <a:rPr lang="hu-HU" sz="12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Csak </a:t>
            </a:r>
            <a:r>
              <a:rPr lang="hu-HU" b="1" dirty="0">
                <a:solidFill>
                  <a:schemeClr val="bg1"/>
                </a:solidFill>
              </a:rPr>
              <a:t>részleteket </a:t>
            </a:r>
            <a:r>
              <a:rPr lang="hu-HU" b="1" dirty="0" smtClean="0">
                <a:solidFill>
                  <a:schemeClr val="bg1"/>
                </a:solidFill>
              </a:rPr>
              <a:t>lettek közreadva </a:t>
            </a:r>
            <a:r>
              <a:rPr lang="hu-HU" b="1" dirty="0">
                <a:solidFill>
                  <a:schemeClr val="bg1"/>
                </a:solidFill>
              </a:rPr>
              <a:t>a hét </a:t>
            </a:r>
            <a:r>
              <a:rPr lang="hu-HU" b="1" dirty="0" smtClean="0">
                <a:solidFill>
                  <a:schemeClr val="bg1"/>
                </a:solidFill>
              </a:rPr>
              <a:t>Stanzából, </a:t>
            </a:r>
            <a:r>
              <a:rPr lang="hu-HU" b="1" dirty="0" smtClean="0"/>
              <a:t>mert a teljes mű közzé tétele esetén csak néhány </a:t>
            </a:r>
            <a:r>
              <a:rPr lang="hu-HU" b="1" dirty="0"/>
              <a:t>magasan képzett okkultista </a:t>
            </a:r>
            <a:r>
              <a:rPr lang="hu-HU" b="1" dirty="0" smtClean="0"/>
              <a:t>értené meg azokat.</a:t>
            </a:r>
          </a:p>
          <a:p>
            <a:r>
              <a:rPr lang="hu-HU" sz="1200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író sem értené meg a letiltott részeket.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szövegek </a:t>
            </a:r>
            <a:r>
              <a:rPr lang="hu-HU" b="1" dirty="0">
                <a:solidFill>
                  <a:schemeClr val="bg1"/>
                </a:solidFill>
              </a:rPr>
              <a:t>és a </a:t>
            </a:r>
            <a:r>
              <a:rPr lang="hu-HU" b="1" dirty="0" smtClean="0">
                <a:solidFill>
                  <a:schemeClr val="bg1"/>
                </a:solidFill>
              </a:rPr>
              <a:t>magyarázatok összefésülése megtörtént, </a:t>
            </a:r>
            <a:r>
              <a:rPr lang="hu-HU" b="1" dirty="0" smtClean="0"/>
              <a:t>szanszkrit </a:t>
            </a:r>
            <a:r>
              <a:rPr lang="hu-HU" b="1" dirty="0"/>
              <a:t>és tibeti tulajdonneveket </a:t>
            </a:r>
            <a:r>
              <a:rPr lang="hu-HU" b="1" dirty="0" smtClean="0"/>
              <a:t>használva az eredetiek helyett.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szanszkrit és tibeti kifejezések elfogadott  </a:t>
            </a:r>
            <a:r>
              <a:rPr lang="hu-HU" b="1" dirty="0"/>
              <a:t>szinonimák,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eredeti kifejezéseket csak a Mester és </a:t>
            </a:r>
            <a:r>
              <a:rPr lang="hu-HU" b="1" dirty="0" err="1">
                <a:solidFill>
                  <a:schemeClr val="bg1"/>
                </a:solidFill>
              </a:rPr>
              <a:t>csélái</a:t>
            </a:r>
            <a:r>
              <a:rPr lang="hu-HU" b="1" dirty="0">
                <a:solidFill>
                  <a:schemeClr val="bg1"/>
                </a:solidFill>
              </a:rPr>
              <a:t> (tanítványai</a:t>
            </a:r>
            <a:r>
              <a:rPr lang="hu-HU" b="1" dirty="0" smtClean="0">
                <a:solidFill>
                  <a:schemeClr val="bg1"/>
                </a:solidFill>
              </a:rPr>
              <a:t>) használják.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Eredeti nyelven </a:t>
            </a:r>
            <a:r>
              <a:rPr lang="hu-HU" b="1" dirty="0" smtClean="0"/>
              <a:t>a mai tanulmányozó számára  </a:t>
            </a:r>
            <a:r>
              <a:rPr lang="hu-HU" b="1" dirty="0" smtClean="0">
                <a:solidFill>
                  <a:schemeClr val="bg1"/>
                </a:solidFill>
              </a:rPr>
              <a:t>a szöveg értelmetlen </a:t>
            </a:r>
            <a:r>
              <a:rPr lang="hu-HU" b="1" dirty="0">
                <a:solidFill>
                  <a:schemeClr val="bg1"/>
                </a:solidFill>
              </a:rPr>
              <a:t>zagyvaságnak hangzana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endParaRPr lang="hu-HU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Kizárólag </a:t>
            </a:r>
            <a:r>
              <a:rPr lang="hu-HU" b="1" dirty="0">
                <a:solidFill>
                  <a:schemeClr val="bg1"/>
                </a:solidFill>
              </a:rPr>
              <a:t>a lefordíthatatlan </a:t>
            </a:r>
            <a:r>
              <a:rPr lang="hu-HU" b="1" dirty="0" smtClean="0">
                <a:solidFill>
                  <a:schemeClr val="bg1"/>
                </a:solidFill>
              </a:rPr>
              <a:t>kifejezések maradtak meg a szanszkrit nyelvi alakban,</a:t>
            </a:r>
          </a:p>
          <a:p>
            <a:r>
              <a:rPr lang="hu-HU" b="1" dirty="0" smtClean="0"/>
              <a:t>      amelyek az ötödik </a:t>
            </a:r>
            <a:r>
              <a:rPr lang="hu-HU" b="1" dirty="0"/>
              <a:t>gyökérfajhoz tartoznak. </a:t>
            </a:r>
            <a:endParaRPr lang="hu-HU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szanszkritot, ahogyan most ismerjük, nem beszélték az atlantisziak,</a:t>
            </a:r>
            <a:r>
              <a:rPr lang="hu-HU" b="1" dirty="0"/>
              <a:t> </a:t>
            </a:r>
            <a:r>
              <a:rPr lang="hu-HU" b="1" dirty="0">
                <a:solidFill>
                  <a:schemeClr val="bg1"/>
                </a:solidFill>
              </a:rPr>
              <a:t>és a legtöbb filozófiai kifejezést,</a:t>
            </a:r>
            <a:r>
              <a:rPr lang="hu-HU" b="1" dirty="0"/>
              <a:t> amelyet a </a:t>
            </a:r>
            <a:r>
              <a:rPr lang="hu-HU" b="1" dirty="0" err="1" smtClean="0"/>
              <a:t>mahábháratai</a:t>
            </a:r>
            <a:r>
              <a:rPr lang="hu-HU" b="1" dirty="0" smtClean="0"/>
              <a:t> </a:t>
            </a:r>
            <a:r>
              <a:rPr lang="hu-HU" b="1" dirty="0"/>
              <a:t>időszak utáni India rendszereiben használtak, </a:t>
            </a:r>
            <a:r>
              <a:rPr lang="hu-HU" b="1" dirty="0">
                <a:solidFill>
                  <a:schemeClr val="bg1"/>
                </a:solidFill>
              </a:rPr>
              <a:t>nem találjuk </a:t>
            </a:r>
            <a:r>
              <a:rPr lang="hu-HU" b="1" dirty="0" smtClean="0">
                <a:solidFill>
                  <a:schemeClr val="bg1"/>
                </a:solidFill>
              </a:rPr>
              <a:t>meg sem </a:t>
            </a:r>
            <a:r>
              <a:rPr lang="hu-HU" b="1" dirty="0">
                <a:solidFill>
                  <a:schemeClr val="bg1"/>
                </a:solidFill>
              </a:rPr>
              <a:t>a Védákban, </a:t>
            </a:r>
            <a:r>
              <a:rPr lang="hu-HU" b="1" dirty="0" smtClean="0">
                <a:solidFill>
                  <a:schemeClr val="bg1"/>
                </a:solidFill>
              </a:rPr>
              <a:t>sem </a:t>
            </a:r>
            <a:r>
              <a:rPr lang="hu-HU" b="1" dirty="0">
                <a:solidFill>
                  <a:schemeClr val="bg1"/>
                </a:solidFill>
              </a:rPr>
              <a:t>az eredeti </a:t>
            </a:r>
            <a:r>
              <a:rPr lang="hu-HU" b="1" dirty="0" smtClean="0">
                <a:solidFill>
                  <a:schemeClr val="bg1"/>
                </a:solidFill>
              </a:rPr>
              <a:t>Stanzákban.</a:t>
            </a:r>
            <a:endParaRPr lang="hu-HU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935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Szimbólumok magyarázata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038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Rövid magyarázatok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717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50004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85720" y="285728"/>
            <a:ext cx="84296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Fehér kör 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Kiáradás előtti világmindenség  </a:t>
            </a:r>
            <a:r>
              <a:rPr lang="hu-HU" b="1" dirty="0" smtClean="0"/>
              <a:t>- megnyilvánulatlan világmindenség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kör az isteni egység, </a:t>
            </a:r>
            <a:r>
              <a:rPr lang="hu-HU" b="1" dirty="0"/>
              <a:t>ahonnan minden ered, és ahova minden visszatér.</a:t>
            </a:r>
            <a:r>
              <a:rPr lang="hu-HU" dirty="0"/>
              <a:t> </a:t>
            </a:r>
            <a:endParaRPr lang="hu-HU" b="1" dirty="0" smtClean="0"/>
          </a:p>
          <a:p>
            <a:endParaRPr lang="hu-HU" sz="1200" b="1" dirty="0" smtClean="0"/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Fehér kör ponttal a közepén 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Pont: </a:t>
            </a:r>
            <a:r>
              <a:rPr lang="hu-HU" dirty="0" smtClean="0">
                <a:solidFill>
                  <a:schemeClr val="bg1"/>
                </a:solidFill>
              </a:rPr>
              <a:t>-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tér </a:t>
            </a:r>
            <a:r>
              <a:rPr lang="hu-HU" b="1" dirty="0">
                <a:solidFill>
                  <a:schemeClr val="bg1"/>
                </a:solidFill>
              </a:rPr>
              <a:t>és az örökkévalóság a </a:t>
            </a:r>
            <a:r>
              <a:rPr lang="hu-HU" b="1" dirty="0" err="1" smtClean="0">
                <a:solidFill>
                  <a:schemeClr val="bg1"/>
                </a:solidFill>
              </a:rPr>
              <a:t>pralayában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           </a:t>
            </a:r>
            <a:r>
              <a:rPr lang="hu-HU" b="1" dirty="0" smtClean="0">
                <a:solidFill>
                  <a:schemeClr val="bg1"/>
                </a:solidFill>
              </a:rPr>
              <a:t>-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világtojásban levő </a:t>
            </a:r>
            <a:r>
              <a:rPr lang="hu-HU" b="1" dirty="0">
                <a:solidFill>
                  <a:schemeClr val="bg1"/>
                </a:solidFill>
              </a:rPr>
              <a:t>csíra, amely </a:t>
            </a:r>
            <a:r>
              <a:rPr lang="hu-HU" b="1" dirty="0" smtClean="0">
                <a:solidFill>
                  <a:schemeClr val="bg1"/>
                </a:solidFill>
              </a:rPr>
              <a:t>világegyetemmé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smtClean="0"/>
              <a:t>mindenné</a:t>
            </a:r>
            <a:r>
              <a:rPr lang="hu-HU" b="1" dirty="0"/>
              <a:t>, </a:t>
            </a:r>
            <a:r>
              <a:rPr lang="hu-HU" b="1" dirty="0" smtClean="0"/>
              <a:t>határtalan</a:t>
            </a:r>
            <a:r>
              <a:rPr lang="hu-HU" b="1" dirty="0"/>
              <a:t>, </a:t>
            </a:r>
            <a:endParaRPr lang="hu-HU" b="1" dirty="0" smtClean="0"/>
          </a:p>
          <a:p>
            <a:r>
              <a:rPr lang="hu-HU" b="1" dirty="0" smtClean="0"/>
              <a:t>                  </a:t>
            </a:r>
            <a:r>
              <a:rPr lang="hu-HU" b="1" dirty="0"/>
              <a:t>periodikus kozmosszá </a:t>
            </a:r>
            <a:r>
              <a:rPr lang="hu-HU" b="1" dirty="0" smtClean="0"/>
              <a:t>válik majd.</a:t>
            </a:r>
            <a:r>
              <a:rPr lang="hu-HU" dirty="0" smtClean="0"/>
              <a:t> </a:t>
            </a:r>
          </a:p>
          <a:p>
            <a:r>
              <a:rPr lang="hu-HU" sz="1200" dirty="0" smtClean="0"/>
              <a:t> </a:t>
            </a:r>
            <a:endParaRPr lang="hu-HU" sz="1200" b="1" dirty="0" smtClean="0"/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Vízszintes a Körben ⊖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Isteni </a:t>
            </a:r>
            <a:r>
              <a:rPr lang="hu-HU" b="1" dirty="0">
                <a:solidFill>
                  <a:schemeClr val="bg1"/>
                </a:solidFill>
              </a:rPr>
              <a:t>szeplőtlen </a:t>
            </a:r>
            <a:r>
              <a:rPr lang="hu-HU" b="1" dirty="0" smtClean="0">
                <a:solidFill>
                  <a:schemeClr val="bg1"/>
                </a:solidFill>
              </a:rPr>
              <a:t>Anya - Természet </a:t>
            </a:r>
            <a:r>
              <a:rPr lang="hu-HU" b="1" dirty="0"/>
              <a:t>a mindent átölelő, abszolút Végtelenségen belül</a:t>
            </a:r>
            <a:r>
              <a:rPr lang="hu-HU" b="1" dirty="0" smtClean="0"/>
              <a:t>.</a:t>
            </a:r>
          </a:p>
          <a:p>
            <a:endParaRPr lang="hu-HU" sz="1200" b="1" dirty="0" smtClean="0"/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Körben lévő kereszt ⊕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Világ-keresztté válik. </a:t>
            </a:r>
            <a:r>
              <a:rPr lang="hu-HU" b="1" dirty="0" smtClean="0"/>
              <a:t>Ekkora az </a:t>
            </a:r>
            <a:r>
              <a:rPr lang="hu-HU" b="1" dirty="0"/>
              <a:t>emberiség </a:t>
            </a:r>
            <a:r>
              <a:rPr lang="hu-HU" b="1" dirty="0" smtClean="0"/>
              <a:t>eléri a </a:t>
            </a:r>
            <a:r>
              <a:rPr lang="hu-HU" b="1" dirty="0"/>
              <a:t>harmadik </a:t>
            </a:r>
            <a:r>
              <a:rPr lang="hu-HU" b="1" dirty="0" smtClean="0"/>
              <a:t>gyökérfaját. 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emberi élet eredetének jele. </a:t>
            </a:r>
            <a:r>
              <a:rPr lang="hu-HU" b="1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hu-HU" sz="1200" b="1" dirty="0" smtClean="0">
                <a:solidFill>
                  <a:schemeClr val="bg1"/>
                </a:solidFill>
              </a:rPr>
              <a:t>      </a:t>
            </a:r>
            <a:r>
              <a:rPr lang="hu-HU" b="1" dirty="0" smtClean="0">
                <a:solidFill>
                  <a:schemeClr val="bg1"/>
                </a:solidFill>
              </a:rPr>
              <a:t>    </a:t>
            </a:r>
            <a:r>
              <a:rPr lang="hu-HU" sz="2400" b="1" dirty="0" smtClean="0">
                <a:solidFill>
                  <a:srgbClr val="FFFF00"/>
                </a:solidFill>
              </a:rPr>
              <a:t>Kereszt </a:t>
            </a:r>
            <a:r>
              <a:rPr lang="hu-HU" sz="2000" b="1" dirty="0" smtClean="0">
                <a:solidFill>
                  <a:srgbClr val="FFFF00"/>
                </a:solidFill>
              </a:rPr>
              <a:t>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ember anyagba történő </a:t>
            </a:r>
            <a:r>
              <a:rPr lang="hu-HU" b="1" dirty="0" smtClean="0">
                <a:solidFill>
                  <a:schemeClr val="bg1"/>
                </a:solidFill>
              </a:rPr>
              <a:t>lebukását jeleníti meg. </a:t>
            </a:r>
          </a:p>
          <a:p>
            <a:pPr marL="285750" indent="-285750"/>
            <a:r>
              <a:rPr lang="hu-HU" b="1" dirty="0" smtClean="0">
                <a:solidFill>
                  <a:schemeClr val="bg1"/>
                </a:solidFill>
              </a:rPr>
              <a:t>     Amikor a folyamat beteljesedik,  </a:t>
            </a:r>
            <a:r>
              <a:rPr lang="hu-HU" b="1" dirty="0">
                <a:solidFill>
                  <a:schemeClr val="bg1"/>
                </a:solidFill>
              </a:rPr>
              <a:t>elkezdődik a negyedik </a:t>
            </a:r>
            <a:r>
              <a:rPr lang="hu-HU" b="1" dirty="0" smtClean="0">
                <a:solidFill>
                  <a:schemeClr val="bg1"/>
                </a:solidFill>
              </a:rPr>
              <a:t>faj története.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körön belüli kereszt </a:t>
            </a:r>
            <a:r>
              <a:rPr lang="hu-HU" b="1" dirty="0" smtClean="0"/>
              <a:t>a panteizmus jelképe.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Amikor </a:t>
            </a:r>
            <a:r>
              <a:rPr lang="hu-HU" b="1" dirty="0"/>
              <a:t>a kereszt kör nélkül marad, az ábra fallikussá válik.</a:t>
            </a:r>
            <a:r>
              <a:rPr lang="hu-HU" dirty="0"/>
              <a:t> </a:t>
            </a:r>
            <a:endParaRPr lang="hu-HU" b="1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60648"/>
            <a:ext cx="83529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FFFF00"/>
                </a:solidFill>
              </a:rPr>
              <a:t>Tau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endParaRPr lang="hu-HU" sz="2400" b="1" dirty="0">
              <a:solidFill>
                <a:srgbClr val="FFFF00"/>
              </a:solidFill>
            </a:endParaRPr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Szvasztika</a:t>
            </a:r>
            <a:endParaRPr lang="hu-HU" sz="2400" b="1" dirty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Thor kalapácsa, </a:t>
            </a:r>
            <a:r>
              <a:rPr lang="hu-HU" b="1" dirty="0" err="1" smtClean="0">
                <a:solidFill>
                  <a:schemeClr val="bg1"/>
                </a:solidFill>
              </a:rPr>
              <a:t>Jaina</a:t>
            </a:r>
            <a:r>
              <a:rPr lang="hu-HU" b="1" dirty="0" smtClean="0">
                <a:solidFill>
                  <a:schemeClr val="bg1"/>
                </a:solidFill>
              </a:rPr>
              <a:t> - kereszt</a:t>
            </a:r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 smtClean="0"/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Kettős </a:t>
            </a:r>
            <a:r>
              <a:rPr lang="hu-HU" sz="2400" b="1" dirty="0">
                <a:solidFill>
                  <a:srgbClr val="FFFF00"/>
                </a:solidFill>
              </a:rPr>
              <a:t>jel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pPr algn="ctr"/>
            <a:r>
              <a:rPr lang="hu-HU" sz="2400" b="1" dirty="0" err="1" smtClean="0">
                <a:solidFill>
                  <a:srgbClr val="FFFF00"/>
                </a:solidFill>
              </a:rPr>
              <a:t>Pentagramma</a:t>
            </a:r>
            <a:endParaRPr lang="hu-HU" sz="2400" dirty="0">
              <a:solidFill>
                <a:srgbClr val="FFFF00"/>
              </a:solidFill>
            </a:endParaRPr>
          </a:p>
          <a:p>
            <a:r>
              <a:rPr lang="hu-HU" b="1" dirty="0"/>
              <a:t>  </a:t>
            </a:r>
            <a:r>
              <a:rPr lang="hu-HU" b="1" dirty="0">
                <a:latin typeface="Times New Roman"/>
                <a:ea typeface="Times New Roman"/>
              </a:rPr>
              <a:t> </a:t>
            </a:r>
            <a:r>
              <a:rPr lang="hu-HU" dirty="0"/>
              <a:t>   </a:t>
            </a:r>
          </a:p>
          <a:p>
            <a:endParaRPr lang="en-GB" dirty="0"/>
          </a:p>
        </p:txBody>
      </p:sp>
      <p:pic>
        <p:nvPicPr>
          <p:cNvPr id="3" name="Picture 7" descr="csil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023" y="5661248"/>
            <a:ext cx="857256" cy="77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kö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023" y="4005064"/>
            <a:ext cx="803476" cy="7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zvaszt"/>
          <p:cNvPicPr>
            <a:picLocks noChangeAspect="1" noChangeArrowheads="1"/>
          </p:cNvPicPr>
          <p:nvPr/>
        </p:nvPicPr>
        <p:blipFill rotWithShape="1">
          <a:blip r:embed="rId4" cstate="print"/>
          <a:srcRect l="7198" r="14790"/>
          <a:stretch/>
        </p:blipFill>
        <p:spPr bwMode="auto">
          <a:xfrm>
            <a:off x="4232731" y="2475307"/>
            <a:ext cx="841631" cy="833659"/>
          </a:xfrm>
          <a:prstGeom prst="rect">
            <a:avLst/>
          </a:prstGeom>
          <a:noFill/>
        </p:spPr>
      </p:pic>
      <p:pic>
        <p:nvPicPr>
          <p:cNvPr id="6" name="Picture 2" descr="t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2731" y="836712"/>
            <a:ext cx="822553" cy="7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88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Részletes magyarázatok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675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hu-HU" sz="3200" b="1" dirty="0" smtClean="0">
                <a:solidFill>
                  <a:srgbClr val="FFFF00"/>
                </a:solidFill>
              </a:rPr>
              <a:t>Fehér kör </a:t>
            </a:r>
            <a:r>
              <a:rPr lang="hu-HU" sz="3200" dirty="0" smtClean="0">
                <a:solidFill>
                  <a:srgbClr val="FFFF00"/>
                </a:solidFill>
              </a:rPr>
              <a:t>○</a:t>
            </a:r>
          </a:p>
          <a:p>
            <a:pPr algn="ctr"/>
            <a:endParaRPr lang="hu-HU" sz="1200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Kiáradás </a:t>
            </a:r>
            <a:r>
              <a:rPr lang="hu-HU" b="1" dirty="0">
                <a:solidFill>
                  <a:schemeClr val="bg1"/>
                </a:solidFill>
              </a:rPr>
              <a:t>előtti világmindenség - megnyilvánulatlan </a:t>
            </a:r>
            <a:r>
              <a:rPr lang="hu-HU" b="1" dirty="0" smtClean="0">
                <a:solidFill>
                  <a:schemeClr val="bg1"/>
                </a:solidFill>
              </a:rPr>
              <a:t>világmindenség </a:t>
            </a:r>
          </a:p>
          <a:p>
            <a:endParaRPr lang="hu-HU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isteni egység, ahonnan minden ered, és ahova minden </a:t>
            </a:r>
            <a:r>
              <a:rPr lang="hu-HU" b="1" dirty="0" smtClean="0">
                <a:solidFill>
                  <a:schemeClr val="bg1"/>
                </a:solidFill>
              </a:rPr>
              <a:t>visszatér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/>
              <a:t>a sík, </a:t>
            </a:r>
            <a:r>
              <a:rPr lang="hu-HU" b="1" dirty="0">
                <a:solidFill>
                  <a:schemeClr val="bg1"/>
                </a:solidFill>
              </a:rPr>
              <a:t>ahol a </a:t>
            </a:r>
            <a:r>
              <a:rPr lang="hu-HU" b="1" dirty="0" err="1">
                <a:solidFill>
                  <a:schemeClr val="bg1"/>
                </a:solidFill>
              </a:rPr>
              <a:t>manvantarikus</a:t>
            </a:r>
            <a:r>
              <a:rPr lang="hu-HU" b="1" dirty="0">
                <a:solidFill>
                  <a:schemeClr val="bg1"/>
                </a:solidFill>
              </a:rPr>
              <a:t> megnyilvánulások </a:t>
            </a:r>
            <a:r>
              <a:rPr lang="hu-HU" b="1" dirty="0" smtClean="0">
                <a:solidFill>
                  <a:schemeClr val="bg1"/>
                </a:solidFill>
              </a:rPr>
              <a:t>elkezdődnek</a:t>
            </a:r>
          </a:p>
          <a:p>
            <a:endParaRPr lang="hu-HU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LÉLEKben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szunnyad a </a:t>
            </a:r>
            <a:r>
              <a:rPr lang="hu-HU" b="1" dirty="0" err="1">
                <a:solidFill>
                  <a:schemeClr val="bg1"/>
                </a:solidFill>
              </a:rPr>
              <a:t>Pralaya</a:t>
            </a:r>
            <a:r>
              <a:rPr lang="hu-HU" b="1" dirty="0">
                <a:solidFill>
                  <a:schemeClr val="bg1"/>
                </a:solidFill>
              </a:rPr>
              <a:t> alatt az Isteni Gondolat</a:t>
            </a:r>
            <a:r>
              <a:rPr lang="hu-HU" b="1" dirty="0"/>
              <a:t>/„minden tudatosságnál magasabb, tisztánlátó bölcsesség” </a:t>
            </a:r>
            <a:r>
              <a:rPr lang="hu-HU" b="1" dirty="0" smtClean="0"/>
              <a:t>- intuíció</a:t>
            </a:r>
            <a:r>
              <a:rPr lang="hu-HU" b="1" dirty="0"/>
              <a:t>, nem értelmi folyamat/ </a:t>
            </a:r>
            <a:endParaRPr lang="hu-HU" b="1" dirty="0" smtClean="0"/>
          </a:p>
          <a:p>
            <a:endParaRPr lang="hu-H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EGY ÉLET:</a:t>
            </a:r>
            <a:r>
              <a:rPr lang="hu-HU" b="1" dirty="0" smtClean="0"/>
              <a:t> </a:t>
            </a:r>
            <a:r>
              <a:rPr lang="hu-HU" b="1" dirty="0">
                <a:solidFill>
                  <a:schemeClr val="bg1"/>
                </a:solidFill>
              </a:rPr>
              <a:t>-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örökkévaló, láthatatlan,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mindenütt jelenlevő, kezdet és vég nélküli,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r>
              <a:rPr lang="hu-HU" b="1" dirty="0">
                <a:solidFill>
                  <a:schemeClr val="bg1"/>
                </a:solidFill>
              </a:rPr>
              <a:t>                    </a:t>
            </a:r>
            <a:r>
              <a:rPr lang="hu-HU" b="1" dirty="0" smtClean="0">
                <a:solidFill>
                  <a:schemeClr val="bg1"/>
                </a:solidFill>
              </a:rPr>
              <a:t>    - </a:t>
            </a:r>
            <a:r>
              <a:rPr lang="hu-HU" b="1" dirty="0">
                <a:solidFill>
                  <a:schemeClr val="bg1"/>
                </a:solidFill>
              </a:rPr>
              <a:t>periodikus,</a:t>
            </a:r>
            <a:r>
              <a:rPr lang="hu-HU" dirty="0">
                <a:solidFill>
                  <a:schemeClr val="bg1"/>
                </a:solidFill>
              </a:rPr>
              <a:t>  </a:t>
            </a:r>
            <a:r>
              <a:rPr lang="hu-HU" b="1" dirty="0">
                <a:solidFill>
                  <a:schemeClr val="bg1"/>
                </a:solidFill>
              </a:rPr>
              <a:t>Öntudatlan,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az Abszolút Tudatosság,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r>
              <a:rPr lang="hu-HU" b="1" dirty="0"/>
              <a:t>                   </a:t>
            </a:r>
            <a:r>
              <a:rPr lang="hu-HU" b="1" dirty="0" smtClean="0"/>
              <a:t>     - </a:t>
            </a:r>
            <a:r>
              <a:rPr lang="hu-HU" b="1" dirty="0"/>
              <a:t>egyetlen önmagában létező valóság,</a:t>
            </a:r>
            <a:r>
              <a:rPr lang="hu-HU" dirty="0"/>
              <a:t> </a:t>
            </a:r>
          </a:p>
          <a:p>
            <a:r>
              <a:rPr lang="hu-HU" dirty="0"/>
              <a:t>                   </a:t>
            </a:r>
            <a:r>
              <a:rPr lang="hu-HU" b="1" dirty="0"/>
              <a:t> </a:t>
            </a:r>
            <a:r>
              <a:rPr lang="hu-HU" b="1" dirty="0" smtClean="0"/>
              <a:t>    -</a:t>
            </a:r>
            <a:r>
              <a:rPr lang="hu-HU" dirty="0" smtClean="0"/>
              <a:t> </a:t>
            </a:r>
            <a:r>
              <a:rPr lang="hu-HU" b="1" dirty="0"/>
              <a:t>egyetlen </a:t>
            </a:r>
            <a:r>
              <a:rPr lang="hu-HU" b="1" dirty="0">
                <a:solidFill>
                  <a:schemeClr val="bg1"/>
                </a:solidFill>
              </a:rPr>
              <a:t>abszolút sajátossága,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az örök, szüntelen mozgás,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                          </a:t>
            </a:r>
            <a:r>
              <a:rPr lang="hu-HU" b="1" dirty="0" smtClean="0"/>
              <a:t>ami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Nagy Lélegzet, </a:t>
            </a:r>
            <a:r>
              <a:rPr lang="hu-HU" b="1" dirty="0"/>
              <a:t>a határtalan, </a:t>
            </a:r>
            <a:r>
              <a:rPr lang="hu-HU" b="1" dirty="0">
                <a:solidFill>
                  <a:schemeClr val="bg1"/>
                </a:solidFill>
              </a:rPr>
              <a:t>örökké létező Tér értelmében,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                          amiben  nincs semmi abszolút mozdulatlan.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        </a:t>
            </a:r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895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4096" y="3326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„Az Istenség rejtett, élő (vagy mozgó) Tűz, és ennek a láthatatlan Jelenlétnek örök tanúi a Fény, Hő és Nedvesség</a:t>
            </a:r>
            <a:r>
              <a:rPr lang="hu-HU" b="1" dirty="0" smtClean="0">
                <a:solidFill>
                  <a:srgbClr val="C00000"/>
                </a:solidFill>
              </a:rPr>
              <a:t>”.</a:t>
            </a:r>
            <a:r>
              <a:rPr lang="hu-HU" dirty="0" smtClean="0">
                <a:solidFill>
                  <a:srgbClr val="C00000"/>
                </a:solidFill>
              </a:rPr>
              <a:t> E</a:t>
            </a:r>
            <a:r>
              <a:rPr lang="hu-HU" b="1" dirty="0" smtClean="0">
                <a:solidFill>
                  <a:srgbClr val="C00000"/>
                </a:solidFill>
              </a:rPr>
              <a:t>z </a:t>
            </a:r>
            <a:r>
              <a:rPr lang="hu-HU" b="1" dirty="0">
                <a:solidFill>
                  <a:srgbClr val="C00000"/>
                </a:solidFill>
              </a:rPr>
              <a:t>a háromság magába foglal a természetben minden jelenséget.</a:t>
            </a:r>
          </a:p>
          <a:p>
            <a:endParaRPr lang="hu-H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Isteni </a:t>
            </a:r>
            <a:r>
              <a:rPr lang="hu-HU" b="1" dirty="0" smtClean="0"/>
              <a:t>Gondolat illetve a benne levő </a:t>
            </a:r>
            <a:r>
              <a:rPr lang="hu-HU" b="1" dirty="0"/>
              <a:t>eszményi világegyetem, </a:t>
            </a:r>
            <a:r>
              <a:rPr lang="hu-HU" b="1" dirty="0" smtClean="0"/>
              <a:t>amelynek</a:t>
            </a:r>
          </a:p>
          <a:p>
            <a:endParaRPr lang="hu-HU" sz="1200" b="1" dirty="0"/>
          </a:p>
          <a:p>
            <a:pPr algn="ctr"/>
            <a:r>
              <a:rPr lang="hu-HU" b="1" dirty="0"/>
              <a:t> </a:t>
            </a:r>
            <a:r>
              <a:rPr lang="hu-HU" b="1" dirty="0">
                <a:solidFill>
                  <a:srgbClr val="C00000"/>
                </a:solidFill>
              </a:rPr>
              <a:t>„Soha sem volt kezdete, és vége sem lesz”.</a:t>
            </a:r>
            <a:r>
              <a:rPr lang="hu-HU" dirty="0">
                <a:solidFill>
                  <a:srgbClr val="C00000"/>
                </a:solidFill>
              </a:rPr>
              <a:t> </a:t>
            </a:r>
            <a:endParaRPr lang="hu-HU" dirty="0" smtClean="0">
              <a:solidFill>
                <a:srgbClr val="C00000"/>
              </a:solidFill>
            </a:endParaRPr>
          </a:p>
          <a:p>
            <a:pPr algn="ctr"/>
            <a:endParaRPr lang="hu-HU" sz="1200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Az Isteni Gondolat testének, a kozmosznak nincs első vagy utolsó megnyilvánulása, 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   és mégis van, mert minden </a:t>
            </a:r>
            <a:r>
              <a:rPr lang="hu-HU" b="1" dirty="0" err="1" smtClean="0">
                <a:solidFill>
                  <a:schemeClr val="bg1"/>
                </a:solidFill>
              </a:rPr>
              <a:t>minden</a:t>
            </a:r>
            <a:r>
              <a:rPr lang="hu-HU" b="1" dirty="0" smtClean="0">
                <a:solidFill>
                  <a:schemeClr val="bg1"/>
                </a:solidFill>
              </a:rPr>
              <a:t> új </a:t>
            </a:r>
            <a:r>
              <a:rPr lang="hu-HU" b="1" dirty="0" err="1" smtClean="0">
                <a:solidFill>
                  <a:schemeClr val="bg1"/>
                </a:solidFill>
              </a:rPr>
              <a:t>manvantarakor</a:t>
            </a:r>
            <a:r>
              <a:rPr lang="hu-HU" b="1" dirty="0" smtClean="0">
                <a:solidFill>
                  <a:schemeClr val="bg1"/>
                </a:solidFill>
              </a:rPr>
              <a:t> egy magasabb síkon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sz="1200" b="1" dirty="0" smtClean="0">
                <a:solidFill>
                  <a:schemeClr val="bg1"/>
                </a:solidFill>
              </a:rPr>
              <a:t>        </a:t>
            </a:r>
            <a:r>
              <a:rPr lang="hu-HU" b="1" dirty="0" smtClean="0">
                <a:solidFill>
                  <a:schemeClr val="bg1"/>
                </a:solidFill>
              </a:rPr>
              <a:t>bontakozik ki.</a:t>
            </a:r>
            <a:endParaRPr lang="hu-H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Isteni Lényeg, amely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a kiáradáskor kívülről befelé és belülről kifelé terjeszkedik</a:t>
            </a:r>
          </a:p>
          <a:p>
            <a:r>
              <a:rPr lang="hu-HU" b="1" dirty="0" smtClean="0"/>
              <a:t>      /</a:t>
            </a:r>
            <a:r>
              <a:rPr lang="hu-HU" b="1" dirty="0" err="1"/>
              <a:t>Manvantara</a:t>
            </a:r>
            <a:r>
              <a:rPr lang="hu-HU" b="1" dirty="0"/>
              <a:t>/.</a:t>
            </a:r>
            <a:r>
              <a:rPr lang="hu-HU" dirty="0"/>
              <a:t> </a:t>
            </a:r>
            <a:endParaRPr lang="hu-HU" dirty="0" smtClean="0"/>
          </a:p>
          <a:p>
            <a:endParaRPr lang="hu-HU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Így jön létre </a:t>
            </a:r>
            <a:r>
              <a:rPr lang="hu-HU" b="1" dirty="0">
                <a:solidFill>
                  <a:schemeClr val="bg1"/>
                </a:solidFill>
              </a:rPr>
              <a:t>a jelenségekben megnyilvánuló, vagy látható </a:t>
            </a:r>
            <a:r>
              <a:rPr lang="hu-HU" b="1" dirty="0" smtClean="0">
                <a:solidFill>
                  <a:schemeClr val="bg1"/>
                </a:solidFill>
              </a:rPr>
              <a:t>világegyetem,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 smtClean="0"/>
              <a:t>      ami </a:t>
            </a:r>
            <a:r>
              <a:rPr lang="hu-HU" b="1" dirty="0">
                <a:solidFill>
                  <a:schemeClr val="bg1"/>
                </a:solidFill>
              </a:rPr>
              <a:t>a mozgásba hozott kozmikus erők hosszú láncának végső eredménye</a:t>
            </a:r>
            <a:r>
              <a:rPr lang="hu-HU" dirty="0">
                <a:solidFill>
                  <a:schemeClr val="bg1"/>
                </a:solidFill>
              </a:rPr>
              <a:t>. 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Amikor </a:t>
            </a:r>
            <a:r>
              <a:rPr lang="hu-HU" b="1" dirty="0"/>
              <a:t>visszatér </a:t>
            </a:r>
            <a:r>
              <a:rPr lang="hu-HU" b="1" dirty="0">
                <a:solidFill>
                  <a:schemeClr val="bg1"/>
                </a:solidFill>
              </a:rPr>
              <a:t>a passzív állapot, </a:t>
            </a:r>
            <a:r>
              <a:rPr lang="hu-HU" b="1" dirty="0" smtClean="0">
                <a:solidFill>
                  <a:schemeClr val="bg1"/>
                </a:solidFill>
              </a:rPr>
              <a:t>megtörténik az </a:t>
            </a:r>
            <a:r>
              <a:rPr lang="hu-HU" b="1" dirty="0">
                <a:solidFill>
                  <a:schemeClr val="bg1"/>
                </a:solidFill>
              </a:rPr>
              <a:t>Isteni Lényeg </a:t>
            </a:r>
            <a:r>
              <a:rPr lang="hu-HU" b="1" dirty="0" smtClean="0">
                <a:solidFill>
                  <a:schemeClr val="bg1"/>
                </a:solidFill>
              </a:rPr>
              <a:t>összehúzódása, </a:t>
            </a: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</a:t>
            </a:r>
            <a:r>
              <a:rPr lang="hu-HU" b="1" dirty="0" smtClean="0"/>
              <a:t>és </a:t>
            </a:r>
            <a:r>
              <a:rPr lang="hu-HU" b="1" dirty="0">
                <a:solidFill>
                  <a:schemeClr val="bg1"/>
                </a:solidFill>
              </a:rPr>
              <a:t>az előző teremtés műve fokozatosan </a:t>
            </a:r>
            <a:r>
              <a:rPr lang="hu-HU" b="1" dirty="0" smtClean="0">
                <a:solidFill>
                  <a:schemeClr val="bg1"/>
                </a:solidFill>
              </a:rPr>
              <a:t>megsemmisül /</a:t>
            </a:r>
            <a:r>
              <a:rPr lang="hu-HU" b="1" dirty="0" err="1">
                <a:solidFill>
                  <a:schemeClr val="bg1"/>
                </a:solidFill>
              </a:rPr>
              <a:t>Pralaya</a:t>
            </a:r>
            <a:r>
              <a:rPr lang="hu-HU" b="1" dirty="0">
                <a:solidFill>
                  <a:schemeClr val="bg1"/>
                </a:solidFill>
              </a:rPr>
              <a:t>/.</a:t>
            </a:r>
          </a:p>
          <a:p>
            <a:endParaRPr lang="hu-HU" sz="1200" b="1" dirty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   A </a:t>
            </a:r>
            <a:r>
              <a:rPr lang="hu-HU" b="1" dirty="0"/>
              <a:t>Kör kerülete - </a:t>
            </a:r>
            <a:r>
              <a:rPr lang="hu-HU" b="1" dirty="0">
                <a:solidFill>
                  <a:schemeClr val="bg1"/>
                </a:solidFill>
              </a:rPr>
              <a:t>absztrakt és megismerhetetlen JELENLÉT,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/>
              <a:t>                                - és </a:t>
            </a:r>
            <a:r>
              <a:rPr lang="hu-HU" b="1" dirty="0"/>
              <a:t>annak </a:t>
            </a:r>
            <a:r>
              <a:rPr lang="hu-HU" b="1" dirty="0" smtClean="0"/>
              <a:t>síkja </a:t>
            </a: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Egyetemes </a:t>
            </a:r>
            <a:r>
              <a:rPr lang="hu-HU" b="1" dirty="0" smtClean="0">
                <a:solidFill>
                  <a:schemeClr val="bg1"/>
                </a:solidFill>
              </a:rPr>
              <a:t>Lélek.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7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47667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Tartalmi összefoglalás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Isteni egység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Kiáradás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Isteni Gondolat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82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9"/>
            <a:ext cx="9144000" cy="579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1610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83529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FF00"/>
                </a:solidFill>
              </a:rPr>
              <a:t>2. Fehér </a:t>
            </a:r>
            <a:r>
              <a:rPr lang="hu-HU" sz="3200" b="1" dirty="0">
                <a:solidFill>
                  <a:srgbClr val="FFFF00"/>
                </a:solidFill>
              </a:rPr>
              <a:t>kör ponttal a közepén </a:t>
            </a:r>
            <a:r>
              <a:rPr lang="hu-HU" sz="3200" b="1" dirty="0" smtClean="0">
                <a:solidFill>
                  <a:srgbClr val="FFFF00"/>
                </a:solidFill>
              </a:rPr>
              <a:t>⊙</a:t>
            </a:r>
          </a:p>
          <a:p>
            <a:endParaRPr lang="hu-HU" sz="1200" b="1" dirty="0"/>
          </a:p>
          <a:p>
            <a:r>
              <a:rPr lang="hu-HU" b="1" dirty="0" smtClean="0"/>
              <a:t>Pont  </a:t>
            </a:r>
            <a:r>
              <a:rPr lang="hu-HU" b="1" dirty="0" smtClean="0">
                <a:solidFill>
                  <a:schemeClr val="bg1"/>
                </a:solidFill>
              </a:rPr>
              <a:t>- </a:t>
            </a:r>
            <a:r>
              <a:rPr lang="hu-HU" b="1" dirty="0">
                <a:solidFill>
                  <a:schemeClr val="bg1"/>
                </a:solidFill>
              </a:rPr>
              <a:t>tér és az örökkévalóság a </a:t>
            </a:r>
            <a:r>
              <a:rPr lang="hu-HU" b="1" dirty="0" err="1">
                <a:solidFill>
                  <a:schemeClr val="bg1"/>
                </a:solidFill>
              </a:rPr>
              <a:t>pralayában</a:t>
            </a:r>
            <a:r>
              <a:rPr lang="hu-HU" b="1" dirty="0">
                <a:solidFill>
                  <a:schemeClr val="bg1"/>
                </a:solidFill>
              </a:rPr>
              <a:t> </a:t>
            </a:r>
          </a:p>
          <a:p>
            <a:r>
              <a:rPr lang="hu-HU" b="1" dirty="0"/>
              <a:t>          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- </a:t>
            </a:r>
            <a:r>
              <a:rPr lang="hu-HU" b="1" dirty="0">
                <a:solidFill>
                  <a:schemeClr val="bg1"/>
                </a:solidFill>
              </a:rPr>
              <a:t>világtojásban levő csíra, amely világegyetemmé,</a:t>
            </a:r>
            <a:r>
              <a:rPr lang="hu-HU" b="1" dirty="0"/>
              <a:t> mindenné, határtalan, 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     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periodikus kozmosszá fog válni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      -</a:t>
            </a:r>
            <a:r>
              <a:rPr lang="hu-HU" b="1" dirty="0" smtClean="0"/>
              <a:t> </a:t>
            </a:r>
            <a:r>
              <a:rPr lang="hu-HU" b="1" dirty="0">
                <a:solidFill>
                  <a:schemeClr val="bg1"/>
                </a:solidFill>
              </a:rPr>
              <a:t>az első megkülönböződés az </a:t>
            </a:r>
            <a:r>
              <a:rPr lang="hu-HU" b="1" dirty="0" smtClean="0">
                <a:solidFill>
                  <a:schemeClr val="bg1"/>
                </a:solidFill>
              </a:rPr>
              <a:t>örökkön - örök </a:t>
            </a:r>
            <a:r>
              <a:rPr lang="hu-HU" b="1" dirty="0">
                <a:solidFill>
                  <a:schemeClr val="bg1"/>
                </a:solidFill>
              </a:rPr>
              <a:t>természet periodikus megnyilvánulásában, </a:t>
            </a:r>
            <a:r>
              <a:rPr lang="hu-HU" b="1" dirty="0"/>
              <a:t>a </a:t>
            </a:r>
            <a:r>
              <a:rPr lang="hu-HU" b="1" dirty="0" smtClean="0"/>
              <a:t>nem - nélküli </a:t>
            </a:r>
            <a:r>
              <a:rPr lang="hu-HU" b="1" dirty="0"/>
              <a:t>és végtelen </a:t>
            </a:r>
            <a:r>
              <a:rPr lang="hu-HU" b="1" dirty="0" err="1" smtClean="0">
                <a:solidFill>
                  <a:schemeClr val="bg1"/>
                </a:solidFill>
              </a:rPr>
              <a:t>Aditi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AZ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ban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b="1" dirty="0"/>
              <a:t>vagyis </a:t>
            </a:r>
            <a:r>
              <a:rPr lang="hu-HU" b="1" dirty="0">
                <a:solidFill>
                  <a:schemeClr val="bg1"/>
                </a:solidFill>
              </a:rPr>
              <a:t>a potenciális tér az absztrakt </a:t>
            </a:r>
            <a:r>
              <a:rPr lang="hu-HU" b="1" dirty="0" smtClean="0">
                <a:solidFill>
                  <a:schemeClr val="bg1"/>
                </a:solidFill>
              </a:rPr>
              <a:t>Térben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endParaRPr lang="hu-HU" b="1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63850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Tartalmi összefoglalás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Világtojásban lévő csíra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464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2809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FF00"/>
                </a:solidFill>
              </a:rPr>
              <a:t>3. Vízszintes </a:t>
            </a:r>
            <a:r>
              <a:rPr lang="hu-HU" sz="3200" b="1" dirty="0">
                <a:solidFill>
                  <a:srgbClr val="FFFF00"/>
                </a:solidFill>
              </a:rPr>
              <a:t>a </a:t>
            </a:r>
            <a:r>
              <a:rPr lang="hu-HU" sz="3200" b="1" dirty="0" smtClean="0">
                <a:solidFill>
                  <a:srgbClr val="FFFF00"/>
                </a:solidFill>
              </a:rPr>
              <a:t>Körben ⊖ 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Isteni </a:t>
            </a:r>
            <a:r>
              <a:rPr lang="hu-HU" b="1" dirty="0">
                <a:solidFill>
                  <a:schemeClr val="bg1"/>
                </a:solidFill>
              </a:rPr>
              <a:t>Anya - Természet</a:t>
            </a:r>
            <a:r>
              <a:rPr lang="hu-HU" b="1" dirty="0"/>
              <a:t> a Végtelenségen </a:t>
            </a:r>
            <a:r>
              <a:rPr lang="hu-HU" b="1" dirty="0" smtClean="0"/>
              <a:t>belül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teremtő </a:t>
            </a:r>
            <a:r>
              <a:rPr lang="hu-HU" b="1" dirty="0" smtClean="0"/>
              <a:t>Természet </a:t>
            </a:r>
            <a:r>
              <a:rPr lang="hu-HU" b="1" dirty="0"/>
              <a:t>- </a:t>
            </a:r>
            <a:r>
              <a:rPr lang="hu-HU" b="1" dirty="0">
                <a:solidFill>
                  <a:schemeClr val="bg1"/>
                </a:solidFill>
              </a:rPr>
              <a:t>passzív, nőnemű </a:t>
            </a:r>
            <a:r>
              <a:rPr lang="hu-HU" b="1" dirty="0"/>
              <a:t>- megnyilvánulása </a:t>
            </a:r>
            <a:endParaRPr lang="hu-HU" b="1" dirty="0" smtClean="0"/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Szentebbnek </a:t>
            </a:r>
            <a:r>
              <a:rPr lang="hu-HU" b="1" dirty="0">
                <a:solidFill>
                  <a:schemeClr val="bg1"/>
                </a:solidFill>
              </a:rPr>
              <a:t>tartották a női istenségeket,</a:t>
            </a:r>
            <a:r>
              <a:rPr lang="hu-HU" b="1" dirty="0"/>
              <a:t> mint a férfi </a:t>
            </a:r>
            <a:r>
              <a:rPr lang="hu-HU" b="1" dirty="0" smtClean="0"/>
              <a:t>istenségeket.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>
                <a:solidFill>
                  <a:schemeClr val="bg1"/>
                </a:solidFill>
              </a:rPr>
              <a:t>Természet nőnemű, és bizonyos fokig tárgyiasult, </a:t>
            </a:r>
            <a:r>
              <a:rPr lang="hu-HU" b="1" dirty="0"/>
              <a:t>a megtermékenyítő</a:t>
            </a:r>
          </a:p>
          <a:p>
            <a:r>
              <a:rPr lang="hu-HU" b="1" dirty="0"/>
              <a:t>  </a:t>
            </a:r>
            <a:r>
              <a:rPr lang="hu-HU" b="1" dirty="0" smtClean="0"/>
              <a:t>    szellemi </a:t>
            </a:r>
            <a:r>
              <a:rPr lang="hu-HU" b="1" dirty="0"/>
              <a:t>princípium el van </a:t>
            </a:r>
            <a:r>
              <a:rPr lang="hu-HU" b="1" dirty="0" smtClean="0"/>
              <a:t>rejtve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>
                <a:solidFill>
                  <a:schemeClr val="bg1"/>
                </a:solidFill>
              </a:rPr>
              <a:t>Jehova névnek értéke egy kör átmérőjének az értéke</a:t>
            </a:r>
          </a:p>
          <a:p>
            <a:r>
              <a:rPr lang="hu-HU" b="1" dirty="0" smtClean="0"/>
              <a:t>      </a:t>
            </a:r>
            <a:r>
              <a:rPr lang="hu-HU" b="1" dirty="0"/>
              <a:t>/Jehova a harmadik </a:t>
            </a:r>
            <a:r>
              <a:rPr lang="hu-HU" b="1" dirty="0" err="1"/>
              <a:t>Sephiroth</a:t>
            </a:r>
            <a:r>
              <a:rPr lang="hu-HU" b="1" dirty="0"/>
              <a:t>, azaz </a:t>
            </a:r>
            <a:r>
              <a:rPr lang="hu-HU" b="1" dirty="0" err="1"/>
              <a:t>Binah</a:t>
            </a:r>
            <a:r>
              <a:rPr lang="hu-HU" b="1" dirty="0"/>
              <a:t>, nőnemű szó</a:t>
            </a:r>
            <a:r>
              <a:rPr lang="hu-HU" b="1" dirty="0" smtClean="0"/>
              <a:t>./.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név a </a:t>
            </a:r>
            <a:r>
              <a:rPr lang="hu-HU" b="1" i="1" dirty="0">
                <a:solidFill>
                  <a:schemeClr val="bg1"/>
                </a:solidFill>
              </a:rPr>
              <a:t>Genezis</a:t>
            </a:r>
            <a:r>
              <a:rPr lang="hu-HU" b="1" dirty="0">
                <a:solidFill>
                  <a:schemeClr val="bg1"/>
                </a:solidFill>
              </a:rPr>
              <a:t> első fejezeteiben </a:t>
            </a:r>
            <a:r>
              <a:rPr lang="hu-HU" b="1" dirty="0" smtClean="0">
                <a:solidFill>
                  <a:schemeClr val="bg1"/>
                </a:solidFill>
              </a:rPr>
              <a:t>kétnemű. Hímneművé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>
                <a:solidFill>
                  <a:schemeClr val="bg1"/>
                </a:solidFill>
              </a:rPr>
              <a:t>kainikussá</a:t>
            </a:r>
            <a:r>
              <a:rPr lang="hu-HU" b="1" dirty="0">
                <a:solidFill>
                  <a:schemeClr val="bg1"/>
                </a:solidFill>
              </a:rPr>
              <a:t> és fallikussá vált. A zsidók a pogány istenek közül választottak egyet, és  különleges nemzeti Istenné tették.</a:t>
            </a:r>
            <a:r>
              <a:rPr lang="hu-HU" b="1" dirty="0"/>
              <a:t> Hozzá fordultak, mint az „egy élő Istenhez”, az „Istenek Istenéhez”, majd ezt az istentiszteletet monoteistának hirdették meg</a:t>
            </a:r>
            <a:r>
              <a:rPr lang="hu-HU" b="1" dirty="0" smtClean="0"/>
              <a:t>.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87684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Tartalmi összefoglalás</a:t>
            </a:r>
          </a:p>
          <a:p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Isteni </a:t>
            </a:r>
            <a:r>
              <a:rPr lang="hu-HU" sz="2400" b="1" dirty="0">
                <a:solidFill>
                  <a:schemeClr val="bg1"/>
                </a:solidFill>
              </a:rPr>
              <a:t>Anya - Természet a Végtelenségen </a:t>
            </a:r>
            <a:r>
              <a:rPr lang="hu-HU" sz="2400" b="1" dirty="0" smtClean="0">
                <a:solidFill>
                  <a:schemeClr val="bg1"/>
                </a:solidFill>
              </a:rPr>
              <a:t>belül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209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332656"/>
            <a:ext cx="82089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FF00"/>
                </a:solidFill>
              </a:rPr>
              <a:t>4. </a:t>
            </a:r>
            <a:r>
              <a:rPr lang="hu-HU" sz="3200" b="1" dirty="0" err="1" smtClean="0">
                <a:solidFill>
                  <a:srgbClr val="FFFF00"/>
                </a:solidFill>
              </a:rPr>
              <a:t>Tau</a:t>
            </a:r>
            <a:endParaRPr lang="hu-HU" sz="3200" b="1" dirty="0" smtClean="0">
              <a:solidFill>
                <a:srgbClr val="FFFF00"/>
              </a:solidFill>
            </a:endParaRPr>
          </a:p>
          <a:p>
            <a:endParaRPr lang="hu-HU" sz="2000" b="1" dirty="0" smtClean="0"/>
          </a:p>
          <a:p>
            <a:endParaRPr lang="hu-HU" sz="2000" b="1" dirty="0" smtClean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körben levő vízszintes vonalra merőlegest állítva kialakult a </a:t>
            </a:r>
            <a:r>
              <a:rPr lang="hu-HU" b="1" dirty="0" err="1" smtClean="0">
                <a:solidFill>
                  <a:schemeClr val="bg1"/>
                </a:solidFill>
              </a:rPr>
              <a:t>Tau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>
                <a:solidFill>
                  <a:schemeClr val="bg1"/>
                </a:solidFill>
              </a:rPr>
              <a:t>a</a:t>
            </a:r>
            <a:r>
              <a:rPr lang="hu-HU" b="1" dirty="0">
                <a:solidFill>
                  <a:schemeClr val="bg1"/>
                </a:solidFill>
              </a:rPr>
              <a:t> ⊤ </a:t>
            </a:r>
            <a:r>
              <a:rPr lang="hu-HU" b="1" dirty="0" smtClean="0">
                <a:solidFill>
                  <a:schemeClr val="bg1"/>
                </a:solidFill>
              </a:rPr>
              <a:t>- </a:t>
            </a:r>
            <a:r>
              <a:rPr lang="hu-HU" b="1" dirty="0">
                <a:solidFill>
                  <a:schemeClr val="bg1"/>
                </a:solidFill>
              </a:rPr>
              <a:t>betű legrégibb formája.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/>
              <a:t>harmadik gyökérfaj jele volt </a:t>
            </a:r>
            <a:r>
              <a:rPr lang="hu-HU" b="1" dirty="0" smtClean="0"/>
              <a:t>„bűnbeesés” napjáig, miközben a nemek különváltak. </a:t>
            </a:r>
          </a:p>
          <a:p>
            <a:endParaRPr lang="hu-HU" sz="2000" b="1" dirty="0" smtClean="0"/>
          </a:p>
          <a:p>
            <a:endParaRPr lang="hu-HU" sz="1200" b="1" dirty="0"/>
          </a:p>
          <a:p>
            <a:endParaRPr lang="hu-HU" sz="1200" b="1" dirty="0" smtClean="0"/>
          </a:p>
          <a:p>
            <a:endParaRPr lang="hu-HU" sz="12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b="1" dirty="0" smtClean="0"/>
              <a:t>Ekkor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Tau</a:t>
            </a:r>
            <a:r>
              <a:rPr lang="hu-HU" b="1" dirty="0" smtClean="0">
                <a:solidFill>
                  <a:schemeClr val="bg1"/>
                </a:solidFill>
              </a:rPr>
              <a:t> kettős jellé vált, </a:t>
            </a:r>
            <a:r>
              <a:rPr lang="hu-HU" b="1" dirty="0" smtClean="0"/>
              <a:t>a </a:t>
            </a:r>
            <a:r>
              <a:rPr lang="hu-HU" b="1" dirty="0"/>
              <a:t>nem-nélküliség átalakult, </a:t>
            </a:r>
            <a:r>
              <a:rPr lang="hu-HU" b="1" dirty="0" smtClean="0"/>
              <a:t>kialakult.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b="1" dirty="0" smtClean="0"/>
              <a:t>Ötödik </a:t>
            </a:r>
            <a:r>
              <a:rPr lang="hu-HU" b="1" dirty="0"/>
              <a:t>gyökérfajunk alfajaival </a:t>
            </a:r>
            <a:r>
              <a:rPr lang="hu-HU" b="1" dirty="0" smtClean="0"/>
              <a:t>a </a:t>
            </a:r>
            <a:r>
              <a:rPr lang="hu-HU" b="1" dirty="0"/>
              <a:t>jel a </a:t>
            </a:r>
            <a:r>
              <a:rPr lang="hu-HU" b="1" dirty="0" err="1"/>
              <a:t>szimbológiában</a:t>
            </a:r>
            <a:r>
              <a:rPr lang="hu-HU" b="1" dirty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</a:t>
            </a:r>
            <a:r>
              <a:rPr lang="hu-HU" b="1" dirty="0"/>
              <a:t>fajok </a:t>
            </a:r>
            <a:r>
              <a:rPr lang="hu-HU" b="1" dirty="0" err="1" smtClean="0"/>
              <a:t>Sacr</a:t>
            </a:r>
            <a:r>
              <a:rPr lang="hu-HU" b="1" dirty="0" smtClean="0"/>
              <a:t>’</a:t>
            </a:r>
            <a:r>
              <a:rPr lang="hu-HU" b="1" dirty="0" err="1" smtClean="0"/>
              <a:t>jává</a:t>
            </a:r>
            <a:r>
              <a:rPr lang="hu-HU" b="1" dirty="0" smtClean="0"/>
              <a:t> 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 és </a:t>
            </a:r>
            <a:r>
              <a:rPr lang="hu-HU" b="1" dirty="0"/>
              <a:t>a héber </a:t>
            </a:r>
            <a:r>
              <a:rPr lang="hu-HU" b="1" dirty="0" smtClean="0"/>
              <a:t>N’</a:t>
            </a:r>
            <a:r>
              <a:rPr lang="hu-HU" b="1" dirty="0" err="1" smtClean="0"/>
              <a:t>cabvahvá</a:t>
            </a:r>
            <a:r>
              <a:rPr lang="hu-HU" b="1" dirty="0" smtClean="0"/>
              <a:t> vált, </a:t>
            </a:r>
            <a:r>
              <a:rPr lang="hu-HU" b="1" dirty="0"/>
              <a:t>majd </a:t>
            </a:r>
            <a:r>
              <a:rPr lang="hu-HU" b="1" dirty="0" smtClean="0"/>
              <a:t>az </a:t>
            </a:r>
            <a:r>
              <a:rPr lang="hu-HU" b="1" dirty="0"/>
              <a:t>egyiptomi élet </a:t>
            </a:r>
            <a:r>
              <a:rPr lang="hu-HU" b="1" dirty="0" smtClean="0"/>
              <a:t>emblémájává. </a:t>
            </a:r>
          </a:p>
          <a:p>
            <a:endParaRPr lang="hu-HU" b="1" dirty="0" smtClean="0"/>
          </a:p>
          <a:p>
            <a:endParaRPr lang="hu-HU" b="1" dirty="0"/>
          </a:p>
          <a:p>
            <a:endParaRPr lang="hu-HU" sz="2000" b="1" dirty="0" smtClean="0"/>
          </a:p>
          <a:p>
            <a:endParaRPr lang="hu-HU" sz="12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szimbólum később </a:t>
            </a:r>
            <a:r>
              <a:rPr lang="hu-HU" b="1" dirty="0">
                <a:solidFill>
                  <a:schemeClr val="bg1"/>
                </a:solidFill>
              </a:rPr>
              <a:t>pedig Vénusz </a:t>
            </a:r>
            <a:r>
              <a:rPr lang="hu-HU" b="1" dirty="0" smtClean="0">
                <a:solidFill>
                  <a:schemeClr val="bg1"/>
                </a:solidFill>
              </a:rPr>
              <a:t>jelévé vált. </a:t>
            </a:r>
          </a:p>
          <a:p>
            <a:pPr algn="ctr"/>
            <a:r>
              <a:rPr lang="hu-HU" sz="4400" dirty="0" smtClean="0"/>
              <a:t>  </a:t>
            </a:r>
            <a:r>
              <a:rPr lang="hu-HU" sz="4400" b="1" dirty="0" smtClean="0"/>
              <a:t>♀</a:t>
            </a:r>
            <a:r>
              <a:rPr lang="hu-HU" sz="2000" b="1" dirty="0" smtClean="0"/>
              <a:t> </a:t>
            </a:r>
            <a:endParaRPr lang="hu-HU" b="1" dirty="0"/>
          </a:p>
        </p:txBody>
      </p:sp>
      <p:pic>
        <p:nvPicPr>
          <p:cNvPr id="1026" name="Picture 2" descr="G:\Teozófiai anyagok\Titkos_Tanitas_1\1.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7" r="7388"/>
          <a:stretch/>
        </p:blipFill>
        <p:spPr bwMode="auto">
          <a:xfrm>
            <a:off x="4388871" y="2704321"/>
            <a:ext cx="632953" cy="688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884" y="910655"/>
            <a:ext cx="6309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József\Pictures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44" y="4581128"/>
            <a:ext cx="680883" cy="77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98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</a:rPr>
              <a:t>⊕ </a:t>
            </a:r>
          </a:p>
          <a:p>
            <a:endParaRPr lang="hu-HU" sz="11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vízszintes átmérőt egy függőleges metszi, </a:t>
            </a:r>
            <a:r>
              <a:rPr lang="hu-HU" b="1" dirty="0">
                <a:solidFill>
                  <a:schemeClr val="bg1"/>
                </a:solidFill>
              </a:rPr>
              <a:t>ez a </a:t>
            </a:r>
            <a:r>
              <a:rPr lang="hu-HU" b="1" dirty="0" smtClean="0">
                <a:solidFill>
                  <a:schemeClr val="bg1"/>
                </a:solidFill>
              </a:rPr>
              <a:t>világ-kereszt. 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harmadik gyökérfaj kora,</a:t>
            </a:r>
            <a:r>
              <a:rPr lang="hu-HU" b="1" i="1" dirty="0"/>
              <a:t> </a:t>
            </a:r>
            <a:r>
              <a:rPr lang="hu-HU" b="1" dirty="0">
                <a:solidFill>
                  <a:schemeClr val="bg1"/>
                </a:solidFill>
              </a:rPr>
              <a:t>az emberi élet eredetének jele.</a:t>
            </a:r>
          </a:p>
          <a:p>
            <a:endParaRPr lang="hu-HU" sz="1100" dirty="0">
              <a:solidFill>
                <a:schemeClr val="bg1"/>
              </a:solidFill>
            </a:endParaRPr>
          </a:p>
          <a:p>
            <a:pPr algn="ctr"/>
            <a:r>
              <a:rPr lang="hu-HU" sz="3200" b="1" dirty="0" smtClean="0">
                <a:solidFill>
                  <a:srgbClr val="FFFF00"/>
                </a:solidFill>
              </a:rPr>
              <a:t>╋ </a:t>
            </a:r>
            <a:endParaRPr lang="hu-HU" sz="3200" b="1" dirty="0">
              <a:solidFill>
                <a:srgbClr val="FFFF00"/>
              </a:solidFill>
            </a:endParaRPr>
          </a:p>
          <a:p>
            <a:endParaRPr lang="hu-HU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Az ember anyagba történő lebukásának kora, a  negyedik gyökérfaj kezdet </a:t>
            </a:r>
            <a:r>
              <a:rPr lang="hu-HU" b="1" dirty="0" smtClean="0">
                <a:solidFill>
                  <a:schemeClr val="bg1"/>
                </a:solidFill>
              </a:rPr>
              <a:t>időszaka.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A körön belüli kereszt tiszta panteizmust jelképez, amikor a kereszt kör nélkül marad, az ábra fallikussá válik.</a:t>
            </a:r>
          </a:p>
          <a:p>
            <a:endParaRPr lang="hu-HU" sz="1100" b="1" dirty="0"/>
          </a:p>
          <a:p>
            <a:pPr algn="ctr"/>
            <a:r>
              <a:rPr lang="hu-HU" sz="3200" b="1" dirty="0">
                <a:solidFill>
                  <a:srgbClr val="FFFF00"/>
                </a:solidFill>
              </a:rPr>
              <a:t>Szvasztika</a:t>
            </a:r>
          </a:p>
          <a:p>
            <a:r>
              <a:rPr lang="hu-HU" b="1" dirty="0"/>
              <a:t>Thor kalapácsa, </a:t>
            </a:r>
            <a:r>
              <a:rPr lang="hu-HU" b="1" dirty="0" err="1"/>
              <a:t>Jaina</a:t>
            </a:r>
            <a:r>
              <a:rPr lang="hu-HU" b="1" dirty="0"/>
              <a:t> </a:t>
            </a:r>
            <a:r>
              <a:rPr lang="hu-HU" b="1" dirty="0" smtClean="0"/>
              <a:t>– kereszt</a:t>
            </a:r>
          </a:p>
          <a:p>
            <a:endParaRPr lang="hu-HU" b="1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b="1" dirty="0"/>
              <a:t>teljesen különvált a körétől, így</a:t>
            </a:r>
            <a:r>
              <a:rPr lang="hu-HU" dirty="0"/>
              <a:t> </a:t>
            </a:r>
            <a:r>
              <a:rPr lang="hu-HU" b="1" dirty="0"/>
              <a:t>tisztán </a:t>
            </a:r>
            <a:r>
              <a:rPr lang="hu-HU" b="1" dirty="0" smtClean="0"/>
              <a:t>fallikus szimbólum lett.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" name="Picture 3" descr="szvaszt"/>
          <p:cNvPicPr>
            <a:picLocks noChangeAspect="1" noChangeArrowheads="1"/>
          </p:cNvPicPr>
          <p:nvPr/>
        </p:nvPicPr>
        <p:blipFill rotWithShape="1">
          <a:blip r:embed="rId2" cstate="print"/>
          <a:srcRect l="7198" r="14790"/>
          <a:stretch/>
        </p:blipFill>
        <p:spPr bwMode="auto">
          <a:xfrm>
            <a:off x="4079176" y="4559238"/>
            <a:ext cx="841631" cy="833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58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7667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Tartalmi összefoglalás</a:t>
            </a:r>
          </a:p>
          <a:p>
            <a:endParaRPr lang="hu-HU" sz="2400" b="1" dirty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Az egyik legváltozékonyabb jel</a:t>
            </a:r>
            <a:endParaRPr lang="hu-HU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376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404664"/>
            <a:ext cx="8280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rgbClr val="FFFF00"/>
                </a:solidFill>
              </a:rPr>
              <a:t>Pentagramma</a:t>
            </a:r>
            <a:endParaRPr lang="hu-HU" sz="3200" b="1" dirty="0" smtClean="0">
              <a:solidFill>
                <a:srgbClr val="FFFF00"/>
              </a:solidFill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kali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juga</a:t>
            </a:r>
            <a:r>
              <a:rPr lang="hu-HU" b="1" dirty="0">
                <a:solidFill>
                  <a:schemeClr val="bg1"/>
                </a:solidFill>
              </a:rPr>
              <a:t> ezoterikus jelképe a megfordított ötágú csillag, két ágával (csúcsával) ég felé fordítva: , ami az emberi boszorkányság jele, ezt a helyzetet minden okkultista „bal kézről” valónak tekinti.</a:t>
            </a:r>
            <a:r>
              <a:rPr lang="hu-HU" b="1" dirty="0"/>
              <a:t> Ez a szimbólum a szertartásos mágiában használatos. </a:t>
            </a:r>
          </a:p>
          <a:p>
            <a:endParaRPr lang="hu-HU" dirty="0"/>
          </a:p>
        </p:txBody>
      </p:sp>
      <p:pic>
        <p:nvPicPr>
          <p:cNvPr id="3" name="Picture 7" descr="csil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368" y="1189363"/>
            <a:ext cx="857256" cy="77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1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2857496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70C0"/>
                </a:solidFill>
              </a:rPr>
              <a:t>A három istenség funkciója</a:t>
            </a:r>
            <a:endParaRPr lang="hu-H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Brahman a </a:t>
            </a:r>
            <a:r>
              <a:rPr lang="hu-HU" sz="4800" b="1" dirty="0">
                <a:solidFill>
                  <a:schemeClr val="bg1"/>
                </a:solidFill>
              </a:rPr>
              <a:t>Hármasság mögötti </a:t>
            </a:r>
            <a:r>
              <a:rPr lang="hu-HU" sz="4800" b="1" dirty="0" smtClean="0">
                <a:solidFill>
                  <a:schemeClr val="bg1"/>
                </a:solidFill>
              </a:rPr>
              <a:t>abszolútum </a:t>
            </a:r>
          </a:p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↓</a:t>
            </a:r>
          </a:p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ISHVARA</a:t>
            </a:r>
            <a:r>
              <a:rPr lang="hu-HU" sz="4800" b="1" dirty="0">
                <a:solidFill>
                  <a:schemeClr val="bg1"/>
                </a:solidFill>
              </a:rPr>
              <a:t>, az Úr, </a:t>
            </a:r>
            <a:endParaRPr lang="hu-HU" sz="48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Hármasság </a:t>
            </a:r>
            <a:r>
              <a:rPr lang="hu-HU" sz="4800" b="1" dirty="0">
                <a:solidFill>
                  <a:schemeClr val="bg1"/>
                </a:solidFill>
              </a:rPr>
              <a:t>az </a:t>
            </a:r>
            <a:r>
              <a:rPr lang="hu-HU" sz="4800" b="1" dirty="0" smtClean="0">
                <a:solidFill>
                  <a:schemeClr val="bg1"/>
                </a:solidFill>
              </a:rPr>
              <a:t>Egységben</a:t>
            </a:r>
            <a:r>
              <a:rPr lang="hu-HU" sz="4800" b="1" dirty="0">
                <a:solidFill>
                  <a:schemeClr val="bg1"/>
                </a:solidFill>
              </a:rPr>
              <a:t> </a:t>
            </a:r>
            <a:endParaRPr lang="hu-HU" sz="48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4800" b="1" dirty="0">
                <a:solidFill>
                  <a:schemeClr val="bg1"/>
                </a:solidFill>
              </a:rPr>
              <a:t>↓</a:t>
            </a:r>
          </a:p>
          <a:p>
            <a:pPr algn="ctr"/>
            <a:r>
              <a:rPr lang="hu-HU" sz="4800" b="1" dirty="0" err="1" smtClean="0">
                <a:solidFill>
                  <a:schemeClr val="bg1"/>
                </a:solidFill>
              </a:rPr>
              <a:t>Brahmá</a:t>
            </a:r>
            <a:r>
              <a:rPr lang="hu-HU" sz="4800" b="1" dirty="0">
                <a:solidFill>
                  <a:schemeClr val="bg1"/>
                </a:solidFill>
              </a:rPr>
              <a:t>, </a:t>
            </a:r>
            <a:r>
              <a:rPr lang="hu-HU" sz="4800" b="1" dirty="0" err="1" smtClean="0">
                <a:solidFill>
                  <a:schemeClr val="bg1"/>
                </a:solidFill>
              </a:rPr>
              <a:t>Vishnu</a:t>
            </a:r>
            <a:r>
              <a:rPr lang="hu-HU" sz="4800" b="1" dirty="0" smtClean="0">
                <a:solidFill>
                  <a:schemeClr val="bg1"/>
                </a:solidFill>
              </a:rPr>
              <a:t>, </a:t>
            </a:r>
            <a:r>
              <a:rPr lang="hu-HU" sz="4800" b="1" dirty="0" err="1">
                <a:solidFill>
                  <a:schemeClr val="bg1"/>
                </a:solidFill>
              </a:rPr>
              <a:t>Shiva</a:t>
            </a:r>
            <a:r>
              <a:rPr lang="hu-HU" sz="4800" b="1" dirty="0">
                <a:solidFill>
                  <a:schemeClr val="bg1"/>
                </a:solidFill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23287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400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4262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A Stanzák pontjai 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23623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</a:rPr>
              <a:t>I. Stanza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318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76672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000" b="1" dirty="0" smtClean="0"/>
              <a:t>1.   Az </a:t>
            </a:r>
            <a:r>
              <a:rPr lang="hu-HU" sz="2000" b="1" dirty="0">
                <a:solidFill>
                  <a:schemeClr val="bg1"/>
                </a:solidFill>
              </a:rPr>
              <a:t>Örökkévaló Szülő, </a:t>
            </a:r>
            <a:r>
              <a:rPr lang="hu-HU" sz="2000" b="1" dirty="0"/>
              <a:t>mindenkor </a:t>
            </a:r>
            <a:r>
              <a:rPr lang="hu-HU" sz="2000" b="1" dirty="0">
                <a:solidFill>
                  <a:schemeClr val="bg1"/>
                </a:solidFill>
              </a:rPr>
              <a:t>láthatatlan ruhájába burkolva, újból </a:t>
            </a:r>
            <a:r>
              <a:rPr lang="hu-HU" sz="2000" b="1" dirty="0" smtClean="0">
                <a:solidFill>
                  <a:schemeClr val="bg1"/>
                </a:solidFill>
              </a:rPr>
              <a:t>hét</a:t>
            </a: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örökkévalóságon </a:t>
            </a:r>
            <a:r>
              <a:rPr lang="hu-HU" sz="2000" b="1" dirty="0">
                <a:solidFill>
                  <a:schemeClr val="bg1"/>
                </a:solidFill>
              </a:rPr>
              <a:t>át szunnyadt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hu-HU" sz="1200" b="1" dirty="0"/>
          </a:p>
          <a:p>
            <a:pPr lvl="0"/>
            <a:r>
              <a:rPr lang="hu-HU" sz="2000" b="1" dirty="0" smtClean="0"/>
              <a:t>2.   </a:t>
            </a:r>
            <a:r>
              <a:rPr lang="hu-HU" sz="2000" b="1" dirty="0" smtClean="0">
                <a:solidFill>
                  <a:schemeClr val="bg1"/>
                </a:solidFill>
              </a:rPr>
              <a:t>Az </a:t>
            </a:r>
            <a:r>
              <a:rPr lang="hu-HU" sz="2000" b="1" dirty="0">
                <a:solidFill>
                  <a:schemeClr val="bg1"/>
                </a:solidFill>
              </a:rPr>
              <a:t>Idő nem volt, mert az állandóság végtelen ölében aludt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3.   Az </a:t>
            </a:r>
            <a:r>
              <a:rPr lang="hu-HU" sz="2000" b="1" dirty="0">
                <a:solidFill>
                  <a:schemeClr val="bg1"/>
                </a:solidFill>
              </a:rPr>
              <a:t>Egyetemes Elme nem volt, mert nem voltak </a:t>
            </a:r>
            <a:r>
              <a:rPr lang="hu-HU" sz="2000" b="1" dirty="0" smtClean="0">
                <a:solidFill>
                  <a:schemeClr val="bg1"/>
                </a:solidFill>
              </a:rPr>
              <a:t>Ah - </a:t>
            </a:r>
            <a:r>
              <a:rPr lang="hu-HU" sz="2000" b="1" dirty="0" err="1" smtClean="0">
                <a:solidFill>
                  <a:schemeClr val="bg1"/>
                </a:solidFill>
              </a:rPr>
              <a:t>hi</a:t>
            </a:r>
            <a:r>
              <a:rPr lang="hu-HU" sz="2000" b="1" dirty="0" smtClean="0">
                <a:solidFill>
                  <a:schemeClr val="bg1"/>
                </a:solidFill>
              </a:rPr>
              <a:t> - k</a:t>
            </a:r>
            <a:r>
              <a:rPr lang="hu-HU" sz="2000" b="1" dirty="0">
                <a:solidFill>
                  <a:schemeClr val="bg1"/>
                </a:solidFill>
              </a:rPr>
              <a:t>, </a:t>
            </a:r>
            <a:r>
              <a:rPr lang="hu-HU" sz="2000" b="1" dirty="0"/>
              <a:t>hogy magukba </a:t>
            </a:r>
            <a:endParaRPr lang="hu-HU" sz="2000" b="1" dirty="0" smtClean="0"/>
          </a:p>
          <a:p>
            <a:pPr lvl="0"/>
            <a:r>
              <a:rPr lang="hu-HU" sz="2000" b="1" dirty="0" smtClean="0"/>
              <a:t>      foglalják.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4.  </a:t>
            </a:r>
            <a:r>
              <a:rPr lang="hu-HU" sz="2000" b="1" dirty="0" smtClean="0">
                <a:solidFill>
                  <a:schemeClr val="bg1"/>
                </a:solidFill>
              </a:rPr>
              <a:t>Az </a:t>
            </a:r>
            <a:r>
              <a:rPr lang="hu-HU" sz="2000" b="1" dirty="0">
                <a:solidFill>
                  <a:schemeClr val="bg1"/>
                </a:solidFill>
              </a:rPr>
              <a:t>üdvösséghez vezető hét út nem volt. A nyomorúság nagy okai nem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voltak</a:t>
            </a:r>
            <a:r>
              <a:rPr lang="hu-HU" sz="2000" b="1" dirty="0">
                <a:solidFill>
                  <a:schemeClr val="bg1"/>
                </a:solidFill>
              </a:rPr>
              <a:t>, mert nem volt senki, aki őket előidézze </a:t>
            </a:r>
            <a:r>
              <a:rPr lang="hu-HU" sz="2000" b="1" dirty="0"/>
              <a:t>és senki, akit ők tőrbe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csalhattak </a:t>
            </a:r>
            <a:r>
              <a:rPr lang="hu-HU" sz="2000" b="1" dirty="0"/>
              <a:t>volna</a:t>
            </a:r>
            <a:r>
              <a:rPr lang="hu-HU" sz="2000" b="1" dirty="0" smtClean="0"/>
              <a:t>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5.  Egyedül </a:t>
            </a:r>
            <a:r>
              <a:rPr lang="hu-HU" sz="2000" b="1" dirty="0">
                <a:solidFill>
                  <a:schemeClr val="bg1"/>
                </a:solidFill>
              </a:rPr>
              <a:t>a sötétség töltötte meg a határtalan mindenséget, mert az Atya,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az </a:t>
            </a:r>
            <a:r>
              <a:rPr lang="hu-HU" sz="2000" b="1" dirty="0">
                <a:solidFill>
                  <a:schemeClr val="bg1"/>
                </a:solidFill>
              </a:rPr>
              <a:t>Anya és a Fiú újra egy volt, a Fiú pedig még nem ébredt fel </a:t>
            </a:r>
            <a:r>
              <a:rPr lang="hu-HU" sz="2000" b="1" dirty="0"/>
              <a:t>az új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kerékre </a:t>
            </a:r>
            <a:r>
              <a:rPr lang="hu-HU" sz="2000" b="1" dirty="0"/>
              <a:t>és azon való zarándoklatára</a:t>
            </a:r>
            <a:r>
              <a:rPr lang="hu-HU" sz="2000" b="1" dirty="0" smtClean="0"/>
              <a:t>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6.  A </a:t>
            </a:r>
            <a:r>
              <a:rPr lang="hu-HU" sz="2000" b="1" dirty="0">
                <a:solidFill>
                  <a:schemeClr val="bg1"/>
                </a:solidFill>
              </a:rPr>
              <a:t>hét fenséges Úr és a hét Igazság megszűntek, és a Világegyetem,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a </a:t>
            </a:r>
            <a:r>
              <a:rPr lang="hu-HU" sz="2000" b="1" dirty="0">
                <a:solidFill>
                  <a:schemeClr val="bg1"/>
                </a:solidFill>
              </a:rPr>
              <a:t>szükségesség fia, elmerült a </a:t>
            </a:r>
            <a:r>
              <a:rPr lang="hu-HU" sz="2000" b="1" dirty="0" err="1" smtClean="0">
                <a:solidFill>
                  <a:schemeClr val="bg1"/>
                </a:solidFill>
              </a:rPr>
              <a:t>Paranishpannaban</a:t>
            </a:r>
            <a:r>
              <a:rPr lang="hu-HU" sz="2000" b="1" dirty="0">
                <a:solidFill>
                  <a:schemeClr val="bg1"/>
                </a:solidFill>
              </a:rPr>
              <a:t>, </a:t>
            </a:r>
            <a:r>
              <a:rPr lang="hu-HU" sz="2000" b="1" dirty="0"/>
              <a:t>hogy kilehelje őt az</a:t>
            </a:r>
            <a:r>
              <a:rPr lang="hu-HU" sz="2000" b="1" dirty="0" smtClean="0"/>
              <a:t>,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ami </a:t>
            </a:r>
            <a:r>
              <a:rPr lang="hu-HU" sz="2000" b="1" dirty="0"/>
              <a:t>van, és még sincs. </a:t>
            </a:r>
            <a:r>
              <a:rPr lang="hu-HU" sz="2000" b="1" dirty="0">
                <a:solidFill>
                  <a:schemeClr val="bg1"/>
                </a:solidFill>
              </a:rPr>
              <a:t>Semmi sem volt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24800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 startAt="7"/>
            </a:pP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>
                <a:solidFill>
                  <a:schemeClr val="bg1"/>
                </a:solidFill>
              </a:rPr>
              <a:t>létezés okai megszűntek; a Látható, ami volt és a Láthatatlan, ami van</a:t>
            </a:r>
            <a:r>
              <a:rPr lang="hu-HU" sz="2000" b="1" dirty="0" smtClean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</a:t>
            </a:r>
            <a:r>
              <a:rPr lang="hu-HU" sz="2000" b="1" dirty="0">
                <a:solidFill>
                  <a:schemeClr val="bg1"/>
                </a:solidFill>
              </a:rPr>
              <a:t>az Örökkévaló </a:t>
            </a:r>
            <a:r>
              <a:rPr lang="hu-HU" sz="2000" b="1" dirty="0" smtClean="0">
                <a:solidFill>
                  <a:schemeClr val="bg1"/>
                </a:solidFill>
              </a:rPr>
              <a:t>Nem - létezésben</a:t>
            </a:r>
            <a:r>
              <a:rPr lang="hu-HU" sz="2000" b="1" dirty="0">
                <a:solidFill>
                  <a:schemeClr val="bg1"/>
                </a:solidFill>
              </a:rPr>
              <a:t>, az Egy Létezésben pihent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8"/>
            </a:pPr>
            <a:r>
              <a:rPr lang="hu-HU" sz="2000" b="1" dirty="0" smtClean="0"/>
              <a:t>Egyedül </a:t>
            </a:r>
            <a:r>
              <a:rPr lang="hu-HU" sz="2000" b="1" dirty="0">
                <a:solidFill>
                  <a:schemeClr val="bg1"/>
                </a:solidFill>
              </a:rPr>
              <a:t>a létezés egyetlen formája terült el határtalanul, </a:t>
            </a:r>
            <a:r>
              <a:rPr lang="hu-HU" sz="2000" b="1" dirty="0"/>
              <a:t>végtelenül, ok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nélkül</a:t>
            </a:r>
            <a:r>
              <a:rPr lang="hu-HU" sz="2000" b="1" dirty="0"/>
              <a:t>, álomtalan alvásban, és </a:t>
            </a:r>
            <a:r>
              <a:rPr lang="hu-HU" sz="2000" b="1" dirty="0">
                <a:solidFill>
                  <a:schemeClr val="bg1"/>
                </a:solidFill>
              </a:rPr>
              <a:t>az Élet öntudatlanul lüktetett az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Egyetemes </a:t>
            </a:r>
            <a:r>
              <a:rPr lang="hu-HU" sz="2000" b="1" dirty="0">
                <a:solidFill>
                  <a:schemeClr val="bg1"/>
                </a:solidFill>
              </a:rPr>
              <a:t>Térben, </a:t>
            </a:r>
            <a:r>
              <a:rPr lang="hu-HU" sz="2000" b="1" dirty="0"/>
              <a:t>mindenhol abban </a:t>
            </a:r>
            <a:r>
              <a:rPr lang="hu-HU" sz="2000" b="1" dirty="0">
                <a:solidFill>
                  <a:schemeClr val="bg1"/>
                </a:solidFill>
              </a:rPr>
              <a:t>a </a:t>
            </a:r>
            <a:r>
              <a:rPr lang="hu-HU" sz="2000" b="1" dirty="0" smtClean="0">
                <a:solidFill>
                  <a:schemeClr val="bg1"/>
                </a:solidFill>
              </a:rPr>
              <a:t>Mindenütt - Jelenlétben</a:t>
            </a:r>
            <a:r>
              <a:rPr lang="hu-HU" sz="2000" b="1" dirty="0">
                <a:solidFill>
                  <a:schemeClr val="bg1"/>
                </a:solidFill>
              </a:rPr>
              <a:t>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amelyet </a:t>
            </a:r>
            <a:r>
              <a:rPr lang="hu-HU" sz="2000" b="1" dirty="0"/>
              <a:t>a </a:t>
            </a:r>
            <a:r>
              <a:rPr lang="hu-HU" sz="2000" b="1" dirty="0" err="1"/>
              <a:t>Dangma</a:t>
            </a:r>
            <a:r>
              <a:rPr lang="hu-HU" sz="2000" b="1" dirty="0"/>
              <a:t> Megnyílt Szeme érzékel</a:t>
            </a:r>
            <a:r>
              <a:rPr lang="hu-HU" sz="2000" b="1" dirty="0" smtClean="0"/>
              <a:t>.</a:t>
            </a: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9"/>
            </a:pPr>
            <a:r>
              <a:rPr lang="hu-HU" sz="2000" b="1" dirty="0" smtClean="0"/>
              <a:t>De </a:t>
            </a:r>
            <a:r>
              <a:rPr lang="hu-HU" sz="2000" b="1" dirty="0">
                <a:solidFill>
                  <a:schemeClr val="bg1"/>
                </a:solidFill>
              </a:rPr>
              <a:t>hol volt a </a:t>
            </a:r>
            <a:r>
              <a:rPr lang="hu-HU" sz="2000" b="1" dirty="0" err="1">
                <a:solidFill>
                  <a:schemeClr val="bg1"/>
                </a:solidFill>
              </a:rPr>
              <a:t>Dangma</a:t>
            </a:r>
            <a:r>
              <a:rPr lang="hu-HU" sz="2000" b="1" dirty="0">
                <a:solidFill>
                  <a:schemeClr val="bg1"/>
                </a:solidFill>
              </a:rPr>
              <a:t>, amikor a Világegyetem </a:t>
            </a:r>
            <a:r>
              <a:rPr lang="hu-HU" sz="2000" b="1" dirty="0" err="1" smtClean="0">
                <a:solidFill>
                  <a:schemeClr val="bg1"/>
                </a:solidFill>
              </a:rPr>
              <a:t>Álayaja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a </a:t>
            </a:r>
            <a:r>
              <a:rPr lang="hu-HU" sz="2000" b="1" dirty="0" err="1" smtClean="0">
                <a:solidFill>
                  <a:schemeClr val="bg1"/>
                </a:solidFill>
              </a:rPr>
              <a:t>Paramárthaban</a:t>
            </a:r>
            <a:r>
              <a:rPr lang="hu-HU" sz="2000" b="1" dirty="0" smtClean="0">
                <a:solidFill>
                  <a:schemeClr val="bg1"/>
                </a:solidFill>
              </a:rPr>
              <a:t> volt</a:t>
            </a:r>
            <a:r>
              <a:rPr lang="hu-HU" sz="2000" b="1" dirty="0">
                <a:solidFill>
                  <a:schemeClr val="bg1"/>
                </a:solidFill>
              </a:rPr>
              <a:t>, és a Nagy Kerék </a:t>
            </a:r>
            <a:r>
              <a:rPr lang="hu-HU" sz="2000" b="1" dirty="0" err="1" smtClean="0">
                <a:solidFill>
                  <a:schemeClr val="bg1"/>
                </a:solidFill>
              </a:rPr>
              <a:t>Anupádaka</a:t>
            </a:r>
            <a:r>
              <a:rPr lang="hu-HU" sz="2000" b="1" dirty="0" smtClean="0">
                <a:solidFill>
                  <a:schemeClr val="bg1"/>
                </a:solidFill>
              </a:rPr>
              <a:t> volt?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5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</a:rPr>
              <a:t>II. Stanza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778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76672"/>
            <a:ext cx="8280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Hol </a:t>
            </a:r>
            <a:r>
              <a:rPr lang="hu-HU" sz="2000" b="1" dirty="0">
                <a:solidFill>
                  <a:schemeClr val="bg1"/>
                </a:solidFill>
              </a:rPr>
              <a:t>voltak az Építők, </a:t>
            </a:r>
            <a:r>
              <a:rPr lang="hu-HU" sz="2000" b="1" dirty="0"/>
              <a:t>a </a:t>
            </a:r>
            <a:r>
              <a:rPr lang="hu-HU" sz="2000" b="1" dirty="0" err="1"/>
              <a:t>manvantarikus</a:t>
            </a:r>
            <a:r>
              <a:rPr lang="hu-HU" sz="2000" b="1" dirty="0"/>
              <a:t> virradat fénylő fiai</a:t>
            </a:r>
            <a:r>
              <a:rPr lang="hu-HU" sz="2000" b="1" dirty="0" smtClean="0"/>
              <a:t>? </a:t>
            </a: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 Az </a:t>
            </a:r>
            <a:r>
              <a:rPr lang="hu-HU" sz="2000" b="1" dirty="0">
                <a:solidFill>
                  <a:schemeClr val="bg1"/>
                </a:solidFill>
              </a:rPr>
              <a:t>ismeretlen sötétségben, </a:t>
            </a:r>
            <a:r>
              <a:rPr lang="hu-HU" sz="2000" b="1" dirty="0" smtClean="0">
                <a:solidFill>
                  <a:schemeClr val="bg1"/>
                </a:solidFill>
              </a:rPr>
              <a:t>Ah - </a:t>
            </a:r>
            <a:r>
              <a:rPr lang="hu-HU" sz="2000" b="1" dirty="0" err="1" smtClean="0">
                <a:solidFill>
                  <a:schemeClr val="bg1"/>
                </a:solidFill>
              </a:rPr>
              <a:t>hi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Paranishpannajukban</a:t>
            </a:r>
            <a:r>
              <a:rPr lang="hu-HU" sz="2000" b="1" dirty="0">
                <a:solidFill>
                  <a:schemeClr val="bg1"/>
                </a:solidFill>
              </a:rPr>
              <a:t>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 smtClean="0"/>
              <a:t>       A nem - formából - </a:t>
            </a:r>
            <a:r>
              <a:rPr lang="hu-HU" sz="2000" b="1" dirty="0"/>
              <a:t>a világ gyökeréből </a:t>
            </a:r>
            <a:r>
              <a:rPr lang="hu-HU" sz="2000" b="1" dirty="0" smtClean="0"/>
              <a:t> - </a:t>
            </a:r>
            <a:r>
              <a:rPr lang="hu-HU" sz="2000" b="1" dirty="0">
                <a:solidFill>
                  <a:schemeClr val="bg1"/>
                </a:solidFill>
              </a:rPr>
              <a:t>a formát alkotók, a </a:t>
            </a:r>
            <a:r>
              <a:rPr lang="hu-HU" sz="2000" b="1" dirty="0" err="1" smtClean="0">
                <a:solidFill>
                  <a:schemeClr val="bg1"/>
                </a:solidFill>
              </a:rPr>
              <a:t>Devamátri</a:t>
            </a:r>
            <a:r>
              <a:rPr lang="hu-HU" sz="2000" b="1" dirty="0" smtClean="0">
                <a:solidFill>
                  <a:schemeClr val="bg1"/>
                </a:solidFill>
              </a:rPr>
              <a:t> és</a:t>
            </a: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 </a:t>
            </a:r>
            <a:r>
              <a:rPr lang="hu-HU" sz="2000" b="1" dirty="0" err="1" smtClean="0">
                <a:solidFill>
                  <a:schemeClr val="bg1"/>
                </a:solidFill>
              </a:rPr>
              <a:t>Svabhávat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a </a:t>
            </a:r>
            <a:r>
              <a:rPr lang="hu-HU" sz="2000" b="1" dirty="0" smtClean="0">
                <a:solidFill>
                  <a:schemeClr val="bg1"/>
                </a:solidFill>
              </a:rPr>
              <a:t>nem - létezés </a:t>
            </a:r>
            <a:r>
              <a:rPr lang="hu-HU" sz="2000" b="1" dirty="0">
                <a:solidFill>
                  <a:schemeClr val="bg1"/>
                </a:solidFill>
              </a:rPr>
              <a:t>üdvösségében pihentek.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2"/>
            </a:pPr>
            <a:r>
              <a:rPr lang="hu-HU" sz="2000" b="1" dirty="0" smtClean="0"/>
              <a:t>...</a:t>
            </a:r>
            <a:r>
              <a:rPr lang="hu-HU" sz="2000" b="1" dirty="0"/>
              <a:t>Hol volt a csend? Hol voltak a fülek, hogy azt érzékeljék? </a:t>
            </a:r>
            <a:r>
              <a:rPr lang="hu-HU" sz="2000" b="1" dirty="0">
                <a:solidFill>
                  <a:schemeClr val="bg1"/>
                </a:solidFill>
              </a:rPr>
              <a:t>Nem, </a:t>
            </a:r>
            <a:r>
              <a:rPr lang="hu-HU" sz="2000" b="1" dirty="0" err="1">
                <a:solidFill>
                  <a:schemeClr val="bg1"/>
                </a:solidFill>
              </a:rPr>
              <a:t>nem</a:t>
            </a:r>
            <a:r>
              <a:rPr lang="hu-HU" sz="2000" b="1" dirty="0">
                <a:solidFill>
                  <a:schemeClr val="bg1"/>
                </a:solidFill>
              </a:rPr>
              <a:t> volt </a:t>
            </a:r>
            <a:r>
              <a:rPr lang="hu-HU" sz="2000" b="1" dirty="0" smtClean="0">
                <a:solidFill>
                  <a:schemeClr val="bg1"/>
                </a:solidFill>
              </a:rPr>
              <a:t>se </a:t>
            </a:r>
            <a:r>
              <a:rPr lang="hu-HU" sz="2000" b="1" dirty="0">
                <a:solidFill>
                  <a:schemeClr val="bg1"/>
                </a:solidFill>
              </a:rPr>
              <a:t>csend, se hang. Semmi, csak a szüntelen, örök lélegzet,</a:t>
            </a:r>
            <a:r>
              <a:rPr lang="hu-HU" sz="2000" b="1" dirty="0"/>
              <a:t> amely nem ismeri önmagát</a:t>
            </a:r>
            <a:r>
              <a:rPr lang="hu-HU" sz="2000" b="1" dirty="0" smtClean="0"/>
              <a:t>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3.    Az </a:t>
            </a:r>
            <a:r>
              <a:rPr lang="hu-HU" sz="2000" b="1" dirty="0"/>
              <a:t>óra még nem ütött, </a:t>
            </a:r>
            <a:r>
              <a:rPr lang="hu-HU" sz="2000" b="1" dirty="0">
                <a:solidFill>
                  <a:schemeClr val="bg1"/>
                </a:solidFill>
              </a:rPr>
              <a:t>a Sugár még nem villant bele a Csírába,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a </a:t>
            </a:r>
            <a:r>
              <a:rPr lang="hu-HU" sz="2000" b="1" dirty="0" err="1" smtClean="0">
                <a:solidFill>
                  <a:schemeClr val="bg1"/>
                </a:solidFill>
              </a:rPr>
              <a:t>Mátripadma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még nem duzzadt meg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4.    </a:t>
            </a:r>
            <a:r>
              <a:rPr lang="hu-HU" sz="2000" b="1" dirty="0" smtClean="0">
                <a:solidFill>
                  <a:schemeClr val="bg1"/>
                </a:solidFill>
              </a:rPr>
              <a:t>Szíve </a:t>
            </a:r>
            <a:r>
              <a:rPr lang="hu-HU" sz="2000" b="1" dirty="0">
                <a:solidFill>
                  <a:schemeClr val="bg1"/>
                </a:solidFill>
              </a:rPr>
              <a:t>még nem nyílt meg az Egy Sugár befogadására, </a:t>
            </a:r>
            <a:r>
              <a:rPr lang="hu-HU" sz="2000" b="1" dirty="0"/>
              <a:t>hogy innét lehullva</a:t>
            </a:r>
            <a:r>
              <a:rPr lang="hu-HU" sz="2000" b="1" dirty="0" smtClean="0"/>
              <a:t>,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mint </a:t>
            </a:r>
            <a:r>
              <a:rPr lang="hu-HU" sz="2000" b="1" dirty="0">
                <a:solidFill>
                  <a:schemeClr val="bg1"/>
                </a:solidFill>
              </a:rPr>
              <a:t>három, azután néggyé váljon </a:t>
            </a:r>
            <a:r>
              <a:rPr lang="hu-HU" sz="2000" b="1" dirty="0" err="1" smtClean="0">
                <a:solidFill>
                  <a:schemeClr val="bg1"/>
                </a:solidFill>
              </a:rPr>
              <a:t>Máyá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ölében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5</a:t>
            </a:r>
            <a:r>
              <a:rPr lang="hu-HU" sz="2000" b="1" dirty="0" smtClean="0">
                <a:solidFill>
                  <a:schemeClr val="bg1"/>
                </a:solidFill>
              </a:rPr>
              <a:t>.    A </a:t>
            </a:r>
            <a:r>
              <a:rPr lang="hu-HU" sz="2000" b="1" dirty="0">
                <a:solidFill>
                  <a:schemeClr val="bg1"/>
                </a:solidFill>
              </a:rPr>
              <a:t>Hét Fiú még nem született meg a Fény hálójából.</a:t>
            </a:r>
            <a:r>
              <a:rPr lang="hu-HU" sz="2000" b="1" dirty="0"/>
              <a:t> A Sötétség egyedül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volt Atya - Anya</a:t>
            </a:r>
            <a:r>
              <a:rPr lang="hu-HU" sz="2000" b="1" dirty="0"/>
              <a:t>, </a:t>
            </a:r>
            <a:r>
              <a:rPr lang="hu-HU" sz="2000" b="1" dirty="0" err="1" smtClean="0"/>
              <a:t>Svabhávat</a:t>
            </a:r>
            <a:r>
              <a:rPr lang="hu-HU" sz="2000" b="1" dirty="0"/>
              <a:t>, </a:t>
            </a:r>
            <a:r>
              <a:rPr lang="hu-HU" sz="2000" b="1" dirty="0" err="1" smtClean="0"/>
              <a:t>Svabhávat</a:t>
            </a:r>
            <a:r>
              <a:rPr lang="hu-HU" sz="2000" b="1" dirty="0" smtClean="0"/>
              <a:t> </a:t>
            </a:r>
            <a:r>
              <a:rPr lang="hu-HU" sz="2000" b="1" dirty="0"/>
              <a:t>pedig a Sötétségben volt</a:t>
            </a:r>
            <a:r>
              <a:rPr lang="hu-HU" sz="2000" b="1" dirty="0" smtClean="0"/>
              <a:t>.</a:t>
            </a: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6"/>
            </a:pPr>
            <a:r>
              <a:rPr lang="hu-HU" sz="2000" b="1" dirty="0" smtClean="0">
                <a:solidFill>
                  <a:schemeClr val="bg1"/>
                </a:solidFill>
              </a:rPr>
              <a:t>Ez </a:t>
            </a:r>
            <a:r>
              <a:rPr lang="hu-HU" sz="2000" b="1" dirty="0">
                <a:solidFill>
                  <a:schemeClr val="bg1"/>
                </a:solidFill>
              </a:rPr>
              <a:t>a kettő a Csíra,</a:t>
            </a:r>
            <a:r>
              <a:rPr lang="hu-HU" sz="2000" b="1" dirty="0"/>
              <a:t> és a Csíra Egy. </a:t>
            </a:r>
            <a:r>
              <a:rPr lang="hu-HU" sz="2000" b="1" dirty="0">
                <a:solidFill>
                  <a:schemeClr val="bg1"/>
                </a:solidFill>
              </a:rPr>
              <a:t>A Világegyetem még az Isteni 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Gondolatban </a:t>
            </a:r>
            <a:r>
              <a:rPr lang="hu-HU" sz="2000" b="1" dirty="0">
                <a:solidFill>
                  <a:schemeClr val="bg1"/>
                </a:solidFill>
              </a:rPr>
              <a:t>és az Isteni Kebelben rejtőzött.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</a:rPr>
              <a:t>III. Stanza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095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302359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000" b="1" dirty="0" smtClean="0"/>
              <a:t>1.    A </a:t>
            </a:r>
            <a:r>
              <a:rPr lang="hu-HU" sz="2000" b="1" dirty="0">
                <a:solidFill>
                  <a:schemeClr val="bg1"/>
                </a:solidFill>
              </a:rPr>
              <a:t>hetedik örökkévalóság utolsó rezgése rezdül át a végtelenségen.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</a:t>
            </a:r>
            <a:r>
              <a:rPr lang="hu-HU" sz="2000" b="1" dirty="0" smtClean="0">
                <a:solidFill>
                  <a:schemeClr val="bg1"/>
                </a:solidFill>
              </a:rPr>
              <a:t>Az </a:t>
            </a:r>
            <a:r>
              <a:rPr lang="hu-HU" sz="2000" b="1" dirty="0">
                <a:solidFill>
                  <a:schemeClr val="bg1"/>
                </a:solidFill>
              </a:rPr>
              <a:t>Anya megduzzad, </a:t>
            </a:r>
            <a:r>
              <a:rPr lang="hu-HU" sz="2000" b="1" dirty="0"/>
              <a:t>és mint a lótusz bimbója, belülről kifelé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terjeszkedik.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2.    A </a:t>
            </a:r>
            <a:r>
              <a:rPr lang="hu-HU" sz="2000" b="1" dirty="0">
                <a:solidFill>
                  <a:schemeClr val="bg1"/>
                </a:solidFill>
              </a:rPr>
              <a:t>rezgés végig suhan, </a:t>
            </a:r>
            <a:r>
              <a:rPr lang="hu-HU" sz="2000" b="1" dirty="0"/>
              <a:t>gyors szárnyával </a:t>
            </a:r>
            <a:r>
              <a:rPr lang="hu-HU" sz="2000" b="1" dirty="0">
                <a:solidFill>
                  <a:schemeClr val="bg1"/>
                </a:solidFill>
              </a:rPr>
              <a:t>megérintve az egész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világegyetemet </a:t>
            </a:r>
            <a:r>
              <a:rPr lang="hu-HU" sz="2000" b="1" dirty="0">
                <a:solidFill>
                  <a:schemeClr val="bg1"/>
                </a:solidFill>
              </a:rPr>
              <a:t>és a Csírát, </a:t>
            </a:r>
            <a:r>
              <a:rPr lang="hu-HU" sz="2000" b="1" dirty="0"/>
              <a:t>amely a </a:t>
            </a:r>
            <a:r>
              <a:rPr lang="hu-HU" sz="2000" b="1" dirty="0">
                <a:solidFill>
                  <a:schemeClr val="bg1"/>
                </a:solidFill>
              </a:rPr>
              <a:t>Sötétségben lakozik,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a </a:t>
            </a:r>
            <a:r>
              <a:rPr lang="hu-HU" sz="2000" b="1" dirty="0"/>
              <a:t>Sötétségben, amely </a:t>
            </a:r>
            <a:r>
              <a:rPr lang="hu-HU" sz="2000" b="1" dirty="0">
                <a:solidFill>
                  <a:schemeClr val="bg1"/>
                </a:solidFill>
              </a:rPr>
              <a:t>az Élet szunnyadó vizei fölött lélegzik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3"/>
            </a:pPr>
            <a:r>
              <a:rPr lang="hu-HU" sz="2000" b="1" dirty="0" smtClean="0"/>
              <a:t>A </a:t>
            </a:r>
            <a:r>
              <a:rPr lang="hu-HU" sz="2000" b="1" dirty="0">
                <a:solidFill>
                  <a:schemeClr val="bg1"/>
                </a:solidFill>
              </a:rPr>
              <a:t>Sötétség Fényt sugároz, </a:t>
            </a:r>
            <a:r>
              <a:rPr lang="hu-HU" sz="2000" b="1" dirty="0"/>
              <a:t>és </a:t>
            </a:r>
            <a:r>
              <a:rPr lang="hu-HU" sz="2000" b="1" dirty="0">
                <a:solidFill>
                  <a:schemeClr val="bg1"/>
                </a:solidFill>
              </a:rPr>
              <a:t>a Fény egy magányos sugarat bocsát le </a:t>
            </a:r>
            <a:r>
              <a:rPr lang="hu-HU" sz="2000" b="1" dirty="0" smtClean="0">
                <a:solidFill>
                  <a:schemeClr val="bg1"/>
                </a:solidFill>
              </a:rPr>
              <a:t>az anyamélységbe. </a:t>
            </a:r>
            <a:r>
              <a:rPr lang="hu-HU" sz="2000" b="1" dirty="0" smtClean="0"/>
              <a:t>A sugár átvillan a szűz tojáson, </a:t>
            </a:r>
            <a:r>
              <a:rPr lang="hu-HU" sz="2000" b="1" dirty="0" smtClean="0">
                <a:solidFill>
                  <a:schemeClr val="bg1"/>
                </a:solidFill>
              </a:rPr>
              <a:t>a sugár az örök tojást rezgésre, és a nem - örök csíra elengedésére készteti, 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amely a világ - tojássá sűrűsödik.</a:t>
            </a: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4"/>
            </a:pPr>
            <a:r>
              <a:rPr lang="hu-HU" sz="2000" b="1" dirty="0" smtClean="0"/>
              <a:t>Azután </a:t>
            </a:r>
            <a:r>
              <a:rPr lang="hu-HU" sz="2000" b="1" dirty="0">
                <a:solidFill>
                  <a:schemeClr val="bg1"/>
                </a:solidFill>
              </a:rPr>
              <a:t>a Három a Négyre oszlik. A ragyogó esszencia belül is Hétté</a:t>
            </a:r>
            <a:r>
              <a:rPr lang="hu-HU" sz="2000" b="1" dirty="0" smtClean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kívül </a:t>
            </a:r>
            <a:r>
              <a:rPr lang="hu-HU" sz="2000" b="1" dirty="0">
                <a:solidFill>
                  <a:schemeClr val="bg1"/>
                </a:solidFill>
              </a:rPr>
              <a:t>is Hétté válik.</a:t>
            </a:r>
            <a:r>
              <a:rPr lang="hu-HU" sz="2000" b="1" dirty="0"/>
              <a:t> </a:t>
            </a:r>
            <a:r>
              <a:rPr lang="hu-HU" sz="2000" b="1" dirty="0">
                <a:solidFill>
                  <a:schemeClr val="bg1"/>
                </a:solidFill>
              </a:rPr>
              <a:t>A fénylő tojás, amely </a:t>
            </a:r>
            <a:r>
              <a:rPr lang="hu-HU" sz="2000" b="1" dirty="0"/>
              <a:t>önmagában </a:t>
            </a:r>
            <a:r>
              <a:rPr lang="hu-HU" sz="2000" b="1" dirty="0">
                <a:solidFill>
                  <a:schemeClr val="bg1"/>
                </a:solidFill>
              </a:rPr>
              <a:t>Három, 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megalvad</a:t>
            </a:r>
            <a:r>
              <a:rPr lang="hu-HU" sz="2000" b="1" dirty="0">
                <a:solidFill>
                  <a:schemeClr val="bg1"/>
                </a:solidFill>
              </a:rPr>
              <a:t>, és tejfehér pelyhekben terjed szét az Anya mélységeiben</a:t>
            </a:r>
            <a:r>
              <a:rPr lang="hu-HU" sz="2000" b="1" dirty="0" smtClean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a Gyökérben</a:t>
            </a:r>
            <a:r>
              <a:rPr lang="hu-HU" sz="2000" b="1" dirty="0">
                <a:solidFill>
                  <a:schemeClr val="bg1"/>
                </a:solidFill>
              </a:rPr>
              <a:t>,</a:t>
            </a:r>
            <a:r>
              <a:rPr lang="hu-HU" sz="2000" b="1" dirty="0"/>
              <a:t> amely az Élet óceánjában növekszik. </a:t>
            </a:r>
            <a:endParaRPr lang="hu-HU" sz="2000" b="1" dirty="0" smtClean="0"/>
          </a:p>
          <a:p>
            <a:pPr lvl="0"/>
            <a:endParaRPr lang="hu-HU" sz="1200" b="1" dirty="0"/>
          </a:p>
          <a:p>
            <a:pPr marL="457200" lvl="0" indent="-457200">
              <a:buAutoNum type="arabicPeriod" startAt="5"/>
            </a:pPr>
            <a:r>
              <a:rPr lang="hu-HU" sz="2000" b="1" dirty="0" smtClean="0"/>
              <a:t>A </a:t>
            </a:r>
            <a:r>
              <a:rPr lang="hu-HU" sz="2000" b="1" dirty="0">
                <a:solidFill>
                  <a:schemeClr val="bg1"/>
                </a:solidFill>
              </a:rPr>
              <a:t>Gyökér megmarad, a Fény megmarad, a Pelyhek megmaradnak,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  és mégis </a:t>
            </a:r>
            <a:r>
              <a:rPr lang="hu-HU" sz="2000" b="1" dirty="0" err="1">
                <a:solidFill>
                  <a:schemeClr val="bg1"/>
                </a:solidFill>
              </a:rPr>
              <a:t>Oeaohoo</a:t>
            </a:r>
            <a:r>
              <a:rPr lang="hu-HU" sz="2000" b="1" dirty="0">
                <a:solidFill>
                  <a:schemeClr val="bg1"/>
                </a:solidFill>
              </a:rPr>
              <a:t> Egy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7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332656"/>
            <a:ext cx="82089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 startAt="6"/>
            </a:pPr>
            <a:r>
              <a:rPr lang="hu-HU" sz="2000" b="1" dirty="0" smtClean="0">
                <a:solidFill>
                  <a:schemeClr val="bg1"/>
                </a:solidFill>
              </a:rPr>
              <a:t>Az </a:t>
            </a:r>
            <a:r>
              <a:rPr lang="hu-HU" sz="2000" b="1" dirty="0">
                <a:solidFill>
                  <a:schemeClr val="bg1"/>
                </a:solidFill>
              </a:rPr>
              <a:t>Élet Gyökere benne volt a Halhatatlanság Óceánjának </a:t>
            </a:r>
            <a:r>
              <a:rPr lang="hu-HU" sz="2000" b="1" dirty="0" smtClean="0">
                <a:solidFill>
                  <a:schemeClr val="bg1"/>
                </a:solidFill>
              </a:rPr>
              <a:t>minden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cseppjében</a:t>
            </a:r>
            <a:r>
              <a:rPr lang="hu-HU" sz="2000" b="1" dirty="0">
                <a:solidFill>
                  <a:schemeClr val="bg1"/>
                </a:solidFill>
              </a:rPr>
              <a:t>, az Óceán pedig ragyogó fény volt, ami tűz, hő és mozgás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  volt</a:t>
            </a:r>
            <a:r>
              <a:rPr lang="hu-HU" sz="2000" b="1" dirty="0">
                <a:solidFill>
                  <a:schemeClr val="bg1"/>
                </a:solidFill>
              </a:rPr>
              <a:t>. </a:t>
            </a:r>
            <a:r>
              <a:rPr lang="hu-HU" sz="2000" b="1" dirty="0"/>
              <a:t>A sötétség elenyészett, és nem volt többé, eltűnt saját lényegében</a:t>
            </a:r>
            <a:r>
              <a:rPr lang="hu-HU" sz="2000" b="1" dirty="0" smtClean="0"/>
              <a:t>,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</a:t>
            </a:r>
            <a:r>
              <a:rPr lang="hu-HU" sz="2000" b="1" dirty="0"/>
              <a:t>a tűz és víz, az atya és anya testében</a:t>
            </a:r>
            <a:r>
              <a:rPr lang="hu-HU" sz="2000" b="1" dirty="0" smtClean="0"/>
              <a:t>.</a:t>
            </a:r>
          </a:p>
          <a:p>
            <a:pPr lvl="0"/>
            <a:endParaRPr lang="hu-HU" sz="2000" b="1" dirty="0"/>
          </a:p>
          <a:p>
            <a:pPr marL="457200" lvl="0" indent="-457200">
              <a:buAutoNum type="arabicPeriod" startAt="7"/>
            </a:pPr>
            <a:r>
              <a:rPr lang="hu-HU" sz="2000" b="1" dirty="0" smtClean="0"/>
              <a:t>Nézd</a:t>
            </a:r>
            <a:r>
              <a:rPr lang="hu-HU" sz="2000" b="1" dirty="0"/>
              <a:t>, ó </a:t>
            </a:r>
            <a:r>
              <a:rPr lang="hu-HU" sz="2000" b="1" dirty="0" err="1"/>
              <a:t>Lanoo</a:t>
            </a:r>
            <a:r>
              <a:rPr lang="hu-HU" sz="2000" b="1" dirty="0"/>
              <a:t>! A Kettő ragyogó Gyermeke, a páratlan tündöklő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Dicsőség</a:t>
            </a:r>
            <a:r>
              <a:rPr lang="hu-HU" sz="2000" b="1" dirty="0"/>
              <a:t>, a Sötét Tér Fia, a Világos Tér, aki felmerül a nagy Sötét </a:t>
            </a:r>
            <a:r>
              <a:rPr lang="hu-HU" sz="2000" b="1" dirty="0" smtClean="0"/>
              <a:t>Vizek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</a:t>
            </a:r>
            <a:r>
              <a:rPr lang="hu-HU" sz="2000" b="1" dirty="0"/>
              <a:t>mélységeiből. </a:t>
            </a:r>
            <a:r>
              <a:rPr lang="hu-HU" sz="2000" b="1" dirty="0">
                <a:solidFill>
                  <a:schemeClr val="bg1"/>
                </a:solidFill>
              </a:rPr>
              <a:t>Ez </a:t>
            </a:r>
            <a:r>
              <a:rPr lang="hu-HU" sz="2000" b="1" dirty="0" err="1">
                <a:solidFill>
                  <a:schemeClr val="bg1"/>
                </a:solidFill>
              </a:rPr>
              <a:t>Oeaohoo</a:t>
            </a:r>
            <a:r>
              <a:rPr lang="hu-HU" sz="2000" b="1" dirty="0">
                <a:solidFill>
                  <a:schemeClr val="bg1"/>
                </a:solidFill>
              </a:rPr>
              <a:t>, a Fiatalabb, a ***. Felragyog, mint a Nap.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Ő </a:t>
            </a:r>
            <a:r>
              <a:rPr lang="hu-HU" sz="2000" b="1" dirty="0"/>
              <a:t>a Bölcsesség Lángoló Isteni Sárkánya. </a:t>
            </a:r>
            <a:r>
              <a:rPr lang="hu-HU" sz="2000" b="1" dirty="0">
                <a:solidFill>
                  <a:schemeClr val="bg1"/>
                </a:solidFill>
              </a:rPr>
              <a:t>Az Egy Négy, és a Négy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magához </a:t>
            </a:r>
            <a:r>
              <a:rPr lang="hu-HU" sz="2000" b="1" dirty="0">
                <a:solidFill>
                  <a:schemeClr val="bg1"/>
                </a:solidFill>
              </a:rPr>
              <a:t>vesz Hármat, és az egyesülés létrehozza a </a:t>
            </a:r>
            <a:r>
              <a:rPr lang="hu-HU" sz="2000" b="1" dirty="0" err="1" smtClean="0">
                <a:solidFill>
                  <a:schemeClr val="bg1"/>
                </a:solidFill>
              </a:rPr>
              <a:t>Saptat</a:t>
            </a:r>
            <a:r>
              <a:rPr lang="hu-HU" sz="2000" b="1" dirty="0">
                <a:solidFill>
                  <a:schemeClr val="bg1"/>
                </a:solidFill>
              </a:rPr>
              <a:t>, akiben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benne </a:t>
            </a:r>
            <a:r>
              <a:rPr lang="hu-HU" sz="2000" b="1" dirty="0">
                <a:solidFill>
                  <a:schemeClr val="bg1"/>
                </a:solidFill>
              </a:rPr>
              <a:t>van a Hét, amely </a:t>
            </a:r>
            <a:r>
              <a:rPr lang="hu-HU" sz="2000" b="1" dirty="0" err="1" smtClean="0">
                <a:solidFill>
                  <a:schemeClr val="bg1"/>
                </a:solidFill>
              </a:rPr>
              <a:t>Tridasha</a:t>
            </a:r>
            <a:r>
              <a:rPr lang="hu-HU" sz="2000" b="1" dirty="0" smtClean="0">
                <a:solidFill>
                  <a:schemeClr val="bg1"/>
                </a:solidFill>
              </a:rPr>
              <a:t> - </a:t>
            </a:r>
            <a:r>
              <a:rPr lang="hu-HU" sz="2000" b="1" dirty="0" err="1" smtClean="0">
                <a:solidFill>
                  <a:schemeClr val="bg1"/>
                </a:solidFill>
              </a:rPr>
              <a:t>vá</a:t>
            </a:r>
            <a:r>
              <a:rPr lang="hu-HU" sz="2000" b="1" dirty="0">
                <a:solidFill>
                  <a:schemeClr val="bg1"/>
                </a:solidFill>
              </a:rPr>
              <a:t>, a Seregekké és a Sokaságokká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válik</a:t>
            </a:r>
            <a:r>
              <a:rPr lang="hu-HU" sz="2000" b="1" dirty="0">
                <a:solidFill>
                  <a:schemeClr val="bg1"/>
                </a:solidFill>
              </a:rPr>
              <a:t>.</a:t>
            </a:r>
            <a:r>
              <a:rPr lang="hu-HU" sz="2000" b="1" dirty="0"/>
              <a:t> Nézd, felemeli a Fátylat, és kiteríti keletről nyugatra. Kirekeszti a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felsőt</a:t>
            </a:r>
            <a:r>
              <a:rPr lang="hu-HU" sz="2000" b="1" dirty="0"/>
              <a:t>, és meghagyja az alsót, hogy a nagy </a:t>
            </a:r>
            <a:r>
              <a:rPr lang="hu-HU" sz="2000" b="1" dirty="0" smtClean="0"/>
              <a:t>Ámításként </a:t>
            </a:r>
            <a:r>
              <a:rPr lang="hu-HU" sz="2000" b="1" dirty="0"/>
              <a:t>látható legyen.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Kijelöli </a:t>
            </a:r>
            <a:r>
              <a:rPr lang="hu-HU" sz="2000" b="1" dirty="0"/>
              <a:t>a Ragyogók helyét, és átváltoztatja a felsőbbet egy partnélküli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Tűz - tengerré</a:t>
            </a:r>
            <a:r>
              <a:rPr lang="hu-HU" sz="2000" b="1" dirty="0"/>
              <a:t>, az Egy Megnyilvánultat pedig a Nagy Vizekké</a:t>
            </a:r>
            <a:r>
              <a:rPr lang="hu-HU" sz="2000" b="1" dirty="0" smtClean="0"/>
              <a:t>.</a:t>
            </a:r>
          </a:p>
          <a:p>
            <a:pPr lvl="0"/>
            <a:endParaRPr lang="hu-HU" sz="2000" b="1" dirty="0"/>
          </a:p>
          <a:p>
            <a:pPr marL="457200" lvl="0" indent="-457200">
              <a:buAutoNum type="arabicPeriod" startAt="8"/>
            </a:pPr>
            <a:r>
              <a:rPr lang="hu-HU" sz="2000" b="1" dirty="0" smtClean="0">
                <a:solidFill>
                  <a:schemeClr val="bg1"/>
                </a:solidFill>
              </a:rPr>
              <a:t>Hol </a:t>
            </a:r>
            <a:r>
              <a:rPr lang="hu-HU" sz="2000" b="1" dirty="0">
                <a:solidFill>
                  <a:schemeClr val="bg1"/>
                </a:solidFill>
              </a:rPr>
              <a:t>volt a Csíra, és hol volt most a Sötétség? Hol van a Láng szelleme,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amely </a:t>
            </a:r>
            <a:r>
              <a:rPr lang="hu-HU" sz="2000" b="1" dirty="0"/>
              <a:t>a lámpádban ég, ó </a:t>
            </a:r>
            <a:r>
              <a:rPr lang="hu-HU" sz="2000" b="1" dirty="0" err="1"/>
              <a:t>Lanoo</a:t>
            </a:r>
            <a:r>
              <a:rPr lang="hu-HU" sz="2000" b="1" dirty="0"/>
              <a:t>? A Csíra Az, és Az a fény, a rejtett, </a:t>
            </a:r>
            <a:r>
              <a:rPr lang="hu-HU" sz="2000" b="1" dirty="0" smtClean="0"/>
              <a:t>sötét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</a:t>
            </a:r>
            <a:r>
              <a:rPr lang="hu-HU" sz="2000" b="1" dirty="0"/>
              <a:t>apa fehér, fénylő fia</a:t>
            </a:r>
            <a:r>
              <a:rPr lang="hu-HU" sz="2000" b="1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40437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04664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 startAt="9"/>
            </a:pP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>
                <a:solidFill>
                  <a:schemeClr val="bg1"/>
                </a:solidFill>
              </a:rPr>
              <a:t>fény hideg láng, és a láng tűz, a tűz pedig hőt hoz létre, amely vizet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 hoz </a:t>
            </a:r>
            <a:r>
              <a:rPr lang="hu-HU" sz="2000" b="1" dirty="0">
                <a:solidFill>
                  <a:schemeClr val="bg1"/>
                </a:solidFill>
              </a:rPr>
              <a:t>létre, </a:t>
            </a:r>
            <a:r>
              <a:rPr lang="hu-HU" sz="2000" b="1" dirty="0"/>
              <a:t>az élet vizét a Nagy Anyában</a:t>
            </a:r>
            <a:r>
              <a:rPr lang="hu-HU" sz="2000" b="1" dirty="0" smtClean="0"/>
              <a:t>.</a:t>
            </a: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10"/>
            </a:pP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Az Atya - Anya </a:t>
            </a:r>
            <a:r>
              <a:rPr lang="hu-HU" sz="2000" b="1" dirty="0">
                <a:solidFill>
                  <a:schemeClr val="bg1"/>
                </a:solidFill>
              </a:rPr>
              <a:t>egy hálót fonnak, amelynek felső vége a Szellemhez,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   az Egy </a:t>
            </a:r>
            <a:r>
              <a:rPr lang="hu-HU" sz="2000" b="1" dirty="0">
                <a:solidFill>
                  <a:schemeClr val="bg1"/>
                </a:solidFill>
              </a:rPr>
              <a:t>Sötétség Fényéhez van erősítve, az alsó pedig annak árnyékos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 végéhez</a:t>
            </a:r>
            <a:r>
              <a:rPr lang="hu-HU" sz="2000" b="1" dirty="0">
                <a:solidFill>
                  <a:schemeClr val="bg1"/>
                </a:solidFill>
              </a:rPr>
              <a:t>, az Anyaghoz, </a:t>
            </a:r>
            <a:r>
              <a:rPr lang="hu-HU" sz="2000" b="1" dirty="0"/>
              <a:t>és </a:t>
            </a:r>
            <a:r>
              <a:rPr lang="hu-HU" sz="2000" b="1" dirty="0">
                <a:solidFill>
                  <a:schemeClr val="bg1"/>
                </a:solidFill>
              </a:rPr>
              <a:t>ez a háló a Világegyetem,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   a </a:t>
            </a:r>
            <a:r>
              <a:rPr lang="hu-HU" sz="2000" b="1" dirty="0">
                <a:solidFill>
                  <a:schemeClr val="bg1"/>
                </a:solidFill>
              </a:rPr>
              <a:t>Két </a:t>
            </a:r>
            <a:r>
              <a:rPr lang="hu-HU" sz="2000" b="1" dirty="0" smtClean="0">
                <a:solidFill>
                  <a:schemeClr val="bg1"/>
                </a:solidFill>
              </a:rPr>
              <a:t>Szubsztanciából </a:t>
            </a:r>
            <a:r>
              <a:rPr lang="hu-HU" sz="2000" b="1" dirty="0">
                <a:solidFill>
                  <a:schemeClr val="bg1"/>
                </a:solidFill>
              </a:rPr>
              <a:t>egybeszőve, amely </a:t>
            </a:r>
            <a:r>
              <a:rPr lang="hu-HU" sz="2000" b="1" dirty="0" err="1" smtClean="0">
                <a:solidFill>
                  <a:schemeClr val="bg1"/>
                </a:solidFill>
              </a:rPr>
              <a:t>Svabhávat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11"/>
            </a:pP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Kiterjeszkedik</a:t>
            </a:r>
            <a:r>
              <a:rPr lang="hu-HU" sz="2000" b="1" dirty="0">
                <a:solidFill>
                  <a:schemeClr val="bg1"/>
                </a:solidFill>
              </a:rPr>
              <a:t>, amikor a Tűz lehelete rajta van, összehúzódik, amikor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 az </a:t>
            </a:r>
            <a:r>
              <a:rPr lang="hu-HU" sz="2000" b="1" dirty="0">
                <a:solidFill>
                  <a:schemeClr val="bg1"/>
                </a:solidFill>
              </a:rPr>
              <a:t>Anya lehelete megérinti. Azután a Fiak szétválnak, és eloszlanak,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 hogy </a:t>
            </a:r>
            <a:r>
              <a:rPr lang="hu-HU" sz="2000" b="1" dirty="0">
                <a:solidFill>
                  <a:schemeClr val="bg1"/>
                </a:solidFill>
              </a:rPr>
              <a:t>a Nagy Nap végén anyjuk kebelébe visszatérjenek, és vele újra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 eggyé </a:t>
            </a:r>
            <a:r>
              <a:rPr lang="hu-HU" sz="2000" b="1" dirty="0">
                <a:solidFill>
                  <a:schemeClr val="bg1"/>
                </a:solidFill>
              </a:rPr>
              <a:t>váljanak. </a:t>
            </a:r>
            <a:r>
              <a:rPr lang="hu-HU" sz="2000" b="1" dirty="0"/>
              <a:t>Amikor lehűl, ragyogó lesz, Fiai saját Énjeiken és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 szíveiken </a:t>
            </a:r>
            <a:r>
              <a:rPr lang="hu-HU" sz="2000" b="1" dirty="0"/>
              <a:t>keresztül kiterjeszkednek, és összehúzódnak, átölelik a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 Végtelenséget.</a:t>
            </a:r>
          </a:p>
          <a:p>
            <a:pPr lvl="0"/>
            <a:endParaRPr lang="hu-HU" sz="1200" b="1" dirty="0"/>
          </a:p>
          <a:p>
            <a:pPr marL="457200" lvl="0" indent="-457200">
              <a:buAutoNum type="arabicPeriod" startAt="12"/>
            </a:pPr>
            <a:r>
              <a:rPr lang="hu-HU" sz="2000" b="1" dirty="0" smtClean="0">
                <a:solidFill>
                  <a:schemeClr val="bg1"/>
                </a:solidFill>
              </a:rPr>
              <a:t>Azután </a:t>
            </a:r>
            <a:r>
              <a:rPr lang="hu-HU" sz="2000" b="1" dirty="0" err="1" smtClean="0">
                <a:solidFill>
                  <a:schemeClr val="bg1"/>
                </a:solidFill>
              </a:rPr>
              <a:t>Svabhávat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kiküldi </a:t>
            </a:r>
            <a:r>
              <a:rPr lang="hu-HU" sz="2000" b="1" dirty="0" err="1">
                <a:solidFill>
                  <a:schemeClr val="bg1"/>
                </a:solidFill>
              </a:rPr>
              <a:t>Fohatot</a:t>
            </a:r>
            <a:r>
              <a:rPr lang="hu-HU" sz="2000" b="1" dirty="0">
                <a:solidFill>
                  <a:schemeClr val="bg1"/>
                </a:solidFill>
              </a:rPr>
              <a:t>, hogy megkeményítse az atomokat.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Mindegyik </a:t>
            </a:r>
            <a:r>
              <a:rPr lang="hu-HU" sz="2000" b="1" dirty="0"/>
              <a:t>a háló egy része. Mint egy tükör, visszatükrözik a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„Magában - Létező </a:t>
            </a:r>
            <a:r>
              <a:rPr lang="hu-HU" sz="2000" b="1" dirty="0"/>
              <a:t>Urat”, mindegyik önmaga is egy-egy világgá válik</a:t>
            </a:r>
            <a:r>
              <a:rPr lang="hu-HU" sz="2000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2663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Fogalmak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6960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</a:rPr>
              <a:t>IV. Stanza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772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76672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sz="2000" b="1" dirty="0" smtClean="0"/>
              <a:t>  </a:t>
            </a:r>
            <a:r>
              <a:rPr lang="hu-HU" sz="2000" b="1" dirty="0" smtClean="0">
                <a:solidFill>
                  <a:schemeClr val="bg1"/>
                </a:solidFill>
              </a:rPr>
              <a:t>…</a:t>
            </a:r>
            <a:r>
              <a:rPr lang="hu-HU" sz="2000" b="1" dirty="0">
                <a:solidFill>
                  <a:schemeClr val="bg1"/>
                </a:solidFill>
              </a:rPr>
              <a:t>Hallgassatok, ti Föld fiai, tanítóitokra, a Tűz Fiaira.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 smtClean="0"/>
              <a:t>        Tudjátok </a:t>
            </a:r>
            <a:r>
              <a:rPr lang="hu-HU" sz="2000" b="1" dirty="0"/>
              <a:t>meg, </a:t>
            </a:r>
            <a:r>
              <a:rPr lang="hu-HU" sz="2000" b="1" dirty="0" smtClean="0"/>
              <a:t>hogy </a:t>
            </a:r>
            <a:r>
              <a:rPr lang="hu-HU" sz="2000" b="1" dirty="0"/>
              <a:t>nincs sem első, sem utolsó, mert </a:t>
            </a:r>
            <a:r>
              <a:rPr lang="hu-HU" sz="2000" b="1" dirty="0">
                <a:solidFill>
                  <a:schemeClr val="bg1"/>
                </a:solidFill>
              </a:rPr>
              <a:t>minden </a:t>
            </a:r>
            <a:r>
              <a:rPr lang="hu-HU" sz="2000" b="1" dirty="0" smtClean="0">
                <a:solidFill>
                  <a:schemeClr val="bg1"/>
                </a:solidFill>
              </a:rPr>
              <a:t>csak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        Egy</a:t>
            </a:r>
            <a:r>
              <a:rPr lang="hu-HU" sz="2000" b="1" dirty="0">
                <a:solidFill>
                  <a:schemeClr val="bg1"/>
                </a:solidFill>
              </a:rPr>
              <a:t>: Szám, amely a Nem-számból ered. 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/>
              <a:t> 2.   </a:t>
            </a:r>
            <a:r>
              <a:rPr lang="hu-HU" sz="2000" b="1" dirty="0" smtClean="0">
                <a:solidFill>
                  <a:schemeClr val="bg1"/>
                </a:solidFill>
              </a:rPr>
              <a:t>Tudjátok </a:t>
            </a:r>
            <a:r>
              <a:rPr lang="hu-HU" sz="2000" b="1" dirty="0">
                <a:solidFill>
                  <a:schemeClr val="bg1"/>
                </a:solidFill>
              </a:rPr>
              <a:t>meg, amit mi, az Első Hét leszármazottai, </a:t>
            </a:r>
            <a:r>
              <a:rPr lang="hu-HU" sz="2000" b="1" dirty="0"/>
              <a:t>amit mi, akik </a:t>
            </a:r>
            <a:r>
              <a:rPr lang="hu-HU" sz="2000" b="1" dirty="0" smtClean="0"/>
              <a:t>az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Ős - Lángból </a:t>
            </a:r>
            <a:r>
              <a:rPr lang="hu-HU" sz="2000" b="1" dirty="0"/>
              <a:t>születtünk, Apáinktól tanultunk</a:t>
            </a:r>
            <a:r>
              <a:rPr lang="hu-HU" sz="2000" b="1" dirty="0" smtClean="0"/>
              <a:t>...</a:t>
            </a:r>
          </a:p>
          <a:p>
            <a:pPr lvl="0"/>
            <a:endParaRPr lang="hu-HU" sz="1200" b="1" dirty="0"/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smtClean="0"/>
              <a:t>3.    </a:t>
            </a: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>
                <a:solidFill>
                  <a:schemeClr val="bg1"/>
                </a:solidFill>
              </a:rPr>
              <a:t>Fény ragyogásából </a:t>
            </a:r>
            <a:r>
              <a:rPr lang="hu-HU" sz="2000" b="1" dirty="0" smtClean="0">
                <a:solidFill>
                  <a:schemeClr val="bg1"/>
                </a:solidFill>
              </a:rPr>
              <a:t>- </a:t>
            </a:r>
            <a:r>
              <a:rPr lang="hu-HU" sz="2000" b="1" dirty="0">
                <a:solidFill>
                  <a:schemeClr val="bg1"/>
                </a:solidFill>
              </a:rPr>
              <a:t>az örök sötétség sugarából </a:t>
            </a:r>
            <a:r>
              <a:rPr lang="hu-HU" sz="2000" b="1" dirty="0" smtClean="0">
                <a:solidFill>
                  <a:schemeClr val="bg1"/>
                </a:solidFill>
              </a:rPr>
              <a:t>- </a:t>
            </a:r>
            <a:r>
              <a:rPr lang="hu-HU" sz="2000" b="1" dirty="0">
                <a:solidFill>
                  <a:schemeClr val="bg1"/>
                </a:solidFill>
              </a:rPr>
              <a:t>kipattantak </a:t>
            </a:r>
            <a:r>
              <a:rPr lang="hu-HU" sz="2000" b="1" dirty="0" smtClean="0">
                <a:solidFill>
                  <a:schemeClr val="bg1"/>
                </a:solidFill>
              </a:rPr>
              <a:t>a</a:t>
            </a:r>
          </a:p>
          <a:p>
            <a:pPr lvl="0"/>
            <a:r>
              <a:rPr lang="hu-HU" sz="2000" b="1" dirty="0" smtClean="0"/>
              <a:t>        </a:t>
            </a:r>
            <a:r>
              <a:rPr lang="hu-HU" sz="2000" b="1" dirty="0" smtClean="0">
                <a:solidFill>
                  <a:schemeClr val="bg1"/>
                </a:solidFill>
              </a:rPr>
              <a:t>Térben </a:t>
            </a:r>
            <a:r>
              <a:rPr lang="hu-HU" sz="2000" b="1" dirty="0">
                <a:solidFill>
                  <a:schemeClr val="bg1"/>
                </a:solidFill>
              </a:rPr>
              <a:t>az újra felébredt energiák: az Egy a Tojásból, a Hat és az Öt.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Azután </a:t>
            </a:r>
            <a:r>
              <a:rPr lang="hu-HU" sz="2000" b="1" dirty="0"/>
              <a:t>a Három, az Egy, a Négy, az Egy, az Öt </a:t>
            </a:r>
            <a:r>
              <a:rPr lang="hu-HU" sz="2000" b="1" dirty="0" smtClean="0"/>
              <a:t>- </a:t>
            </a:r>
            <a:r>
              <a:rPr lang="hu-HU" sz="2000" b="1" dirty="0"/>
              <a:t>a Kétszer Hét,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a </a:t>
            </a:r>
            <a:r>
              <a:rPr lang="hu-HU" sz="2000" b="1" dirty="0"/>
              <a:t>Végösszeg. És ezek az Esszenciák, a Lángok, az Elemek, az Építők,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a </a:t>
            </a:r>
            <a:r>
              <a:rPr lang="hu-HU" sz="2000" b="1" dirty="0"/>
              <a:t>Számok, az </a:t>
            </a:r>
            <a:r>
              <a:rPr lang="hu-HU" sz="2000" b="1" dirty="0" err="1"/>
              <a:t>Arúpa</a:t>
            </a:r>
            <a:r>
              <a:rPr lang="hu-HU" sz="2000" b="1" dirty="0"/>
              <a:t>, a </a:t>
            </a:r>
            <a:r>
              <a:rPr lang="hu-HU" sz="2000" b="1" dirty="0" err="1"/>
              <a:t>Rúpa</a:t>
            </a:r>
            <a:r>
              <a:rPr lang="hu-HU" sz="2000" b="1" dirty="0"/>
              <a:t> és az erő, vagy az Isteni Ember </a:t>
            </a:r>
            <a:r>
              <a:rPr lang="hu-HU" sz="2000" b="1" dirty="0" smtClean="0"/>
              <a:t>- a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Végösszeg</a:t>
            </a:r>
            <a:r>
              <a:rPr lang="hu-HU" sz="2000" b="1" dirty="0"/>
              <a:t>. És az Isteni Emberből áradtak ki a formák, a szikrák, </a:t>
            </a:r>
            <a:endParaRPr lang="hu-HU" sz="2000" b="1" dirty="0" smtClean="0"/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a </a:t>
            </a:r>
            <a:r>
              <a:rPr lang="hu-HU" sz="2000" b="1" dirty="0"/>
              <a:t>szent állatok és a szent atyák hírnökei a szent négyen belül.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715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332656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hu-HU" sz="2000" b="1" dirty="0" smtClean="0">
                <a:solidFill>
                  <a:schemeClr val="bg1"/>
                </a:solidFill>
              </a:rPr>
              <a:t>Ez </a:t>
            </a:r>
            <a:r>
              <a:rPr lang="hu-HU" sz="2000" b="1" dirty="0">
                <a:solidFill>
                  <a:schemeClr val="bg1"/>
                </a:solidFill>
              </a:rPr>
              <a:t>volt a Hang Serege, a Hét Isteni Anyja. A Hét szikrái alárendeltek, </a:t>
            </a:r>
            <a:r>
              <a:rPr lang="hu-HU" sz="2000" b="1" dirty="0" smtClean="0">
                <a:solidFill>
                  <a:schemeClr val="bg1"/>
                </a:solidFill>
              </a:rPr>
              <a:t>és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szolgái </a:t>
            </a:r>
            <a:r>
              <a:rPr lang="hu-HU" sz="2000" b="1" dirty="0">
                <a:solidFill>
                  <a:schemeClr val="bg1"/>
                </a:solidFill>
              </a:rPr>
              <a:t>a Hét közül az Elsőnek, a Másodiknak, a Harmadiknak,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        a Negyediknek</a:t>
            </a:r>
            <a:r>
              <a:rPr lang="hu-HU" sz="2000" b="1" dirty="0">
                <a:solidFill>
                  <a:schemeClr val="bg1"/>
                </a:solidFill>
              </a:rPr>
              <a:t>, az Ötödiknek, a Hatodiknak és a Hetediknek.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/>
              <a:t>        Ezeket hívják </a:t>
            </a:r>
            <a:r>
              <a:rPr lang="hu-HU" sz="2000" b="1" dirty="0"/>
              <a:t>köröknek, háromszögeknek, kockáknak, vonalaknak </a:t>
            </a:r>
            <a:r>
              <a:rPr lang="hu-HU" sz="2000" b="1" dirty="0" smtClean="0"/>
              <a:t>és</a:t>
            </a:r>
          </a:p>
          <a:p>
            <a:r>
              <a:rPr lang="hu-HU" sz="2000" b="1" dirty="0"/>
              <a:t> </a:t>
            </a:r>
            <a:r>
              <a:rPr lang="hu-HU" sz="2000" b="1" dirty="0" smtClean="0"/>
              <a:t>       </a:t>
            </a:r>
            <a:r>
              <a:rPr lang="hu-HU" sz="2000" b="1" dirty="0"/>
              <a:t>alakítóknak, mert így áll az Örök </a:t>
            </a:r>
            <a:r>
              <a:rPr lang="hu-HU" sz="2000" b="1" dirty="0" err="1" smtClean="0"/>
              <a:t>Nidána</a:t>
            </a:r>
            <a:r>
              <a:rPr lang="hu-HU" sz="2000" b="1" dirty="0" smtClean="0"/>
              <a:t> - </a:t>
            </a:r>
            <a:r>
              <a:rPr lang="hu-HU" sz="2000" b="1" dirty="0"/>
              <a:t>az </a:t>
            </a:r>
            <a:r>
              <a:rPr lang="hu-HU" sz="2000" b="1" dirty="0" err="1" smtClean="0"/>
              <a:t>Oi</a:t>
            </a:r>
            <a:r>
              <a:rPr lang="hu-HU" sz="2000" b="1" dirty="0" smtClean="0"/>
              <a:t> - Ha - </a:t>
            </a:r>
            <a:r>
              <a:rPr lang="hu-HU" sz="2000" b="1" dirty="0" err="1" smtClean="0"/>
              <a:t>Hou</a:t>
            </a:r>
            <a:r>
              <a:rPr lang="hu-HU" sz="2000" b="1" dirty="0" smtClean="0"/>
              <a:t>.</a:t>
            </a:r>
          </a:p>
          <a:p>
            <a:endParaRPr lang="hu-HU" sz="1200" b="1" dirty="0"/>
          </a:p>
          <a:p>
            <a:pPr lvl="0"/>
            <a:r>
              <a:rPr lang="hu-HU" sz="2000" b="1" dirty="0" smtClean="0"/>
              <a:t>5.    </a:t>
            </a:r>
            <a:r>
              <a:rPr lang="hu-HU" sz="2000" b="1" dirty="0" smtClean="0">
                <a:solidFill>
                  <a:schemeClr val="bg1"/>
                </a:solidFill>
              </a:rPr>
              <a:t>Az </a:t>
            </a:r>
            <a:r>
              <a:rPr lang="hu-HU" sz="2000" b="1" dirty="0" err="1" smtClean="0">
                <a:solidFill>
                  <a:schemeClr val="bg1"/>
                </a:solidFill>
              </a:rPr>
              <a:t>Oi</a:t>
            </a:r>
            <a:r>
              <a:rPr lang="hu-HU" sz="2000" b="1" dirty="0" smtClean="0">
                <a:solidFill>
                  <a:schemeClr val="bg1"/>
                </a:solidFill>
              </a:rPr>
              <a:t> - Ha - </a:t>
            </a:r>
            <a:r>
              <a:rPr lang="hu-HU" sz="2000" b="1" dirty="0" err="1" smtClean="0">
                <a:solidFill>
                  <a:schemeClr val="bg1"/>
                </a:solidFill>
              </a:rPr>
              <a:t>Hou</a:t>
            </a:r>
            <a:r>
              <a:rPr lang="hu-HU" sz="2000" b="1" dirty="0">
                <a:solidFill>
                  <a:schemeClr val="bg1"/>
                </a:solidFill>
              </a:rPr>
              <a:t>, amely a Sötétség, a Határtalan vagy a </a:t>
            </a:r>
            <a:r>
              <a:rPr lang="hu-HU" sz="2000" b="1" dirty="0" smtClean="0">
                <a:solidFill>
                  <a:schemeClr val="bg1"/>
                </a:solidFill>
              </a:rPr>
              <a:t>Nem - Szám</a:t>
            </a:r>
            <a:r>
              <a:rPr lang="hu-HU" sz="2000" b="1" dirty="0">
                <a:solidFill>
                  <a:schemeClr val="bg1"/>
                </a:solidFill>
              </a:rPr>
              <a:t>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</a:t>
            </a:r>
            <a:r>
              <a:rPr lang="hu-HU" sz="2000" b="1" dirty="0" err="1" smtClean="0">
                <a:solidFill>
                  <a:schemeClr val="bg1"/>
                </a:solidFill>
              </a:rPr>
              <a:t>Ádi</a:t>
            </a:r>
            <a:r>
              <a:rPr lang="hu-HU" sz="2000" b="1" dirty="0" smtClean="0">
                <a:solidFill>
                  <a:schemeClr val="bg1"/>
                </a:solidFill>
              </a:rPr>
              <a:t> - </a:t>
            </a:r>
            <a:r>
              <a:rPr lang="hu-HU" sz="2000" b="1" dirty="0" err="1" smtClean="0">
                <a:solidFill>
                  <a:schemeClr val="bg1"/>
                </a:solidFill>
              </a:rPr>
              <a:t>Nidána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Svâbhâvat</a:t>
            </a:r>
            <a:r>
              <a:rPr lang="hu-HU" sz="2000" b="1" dirty="0">
                <a:solidFill>
                  <a:schemeClr val="bg1"/>
                </a:solidFill>
              </a:rPr>
              <a:t>, a ○: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    </a:t>
            </a:r>
            <a:r>
              <a:rPr lang="hu-HU" sz="2000" b="1" dirty="0" smtClean="0">
                <a:solidFill>
                  <a:schemeClr val="bg1"/>
                </a:solidFill>
              </a:rPr>
              <a:t>   I</a:t>
            </a:r>
            <a:r>
              <a:rPr lang="hu-HU" sz="2000" b="1" dirty="0">
                <a:solidFill>
                  <a:schemeClr val="bg1"/>
                </a:solidFill>
              </a:rPr>
              <a:t>. Az </a:t>
            </a:r>
            <a:r>
              <a:rPr lang="hu-HU" sz="2000" b="1" dirty="0" err="1" smtClean="0">
                <a:solidFill>
                  <a:schemeClr val="bg1"/>
                </a:solidFill>
              </a:rPr>
              <a:t>Ádi</a:t>
            </a:r>
            <a:r>
              <a:rPr lang="hu-HU" sz="2000" b="1" dirty="0" smtClean="0">
                <a:solidFill>
                  <a:schemeClr val="bg1"/>
                </a:solidFill>
              </a:rPr>
              <a:t> - </a:t>
            </a:r>
            <a:r>
              <a:rPr lang="hu-HU" sz="2000" b="1" dirty="0" err="1" smtClean="0">
                <a:solidFill>
                  <a:schemeClr val="bg1"/>
                </a:solidFill>
              </a:rPr>
              <a:t>Sanat</a:t>
            </a:r>
            <a:r>
              <a:rPr lang="hu-HU" sz="2000" b="1" dirty="0">
                <a:solidFill>
                  <a:schemeClr val="bg1"/>
                </a:solidFill>
              </a:rPr>
              <a:t>, a Szám, mert ő Egy.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     </a:t>
            </a:r>
            <a:r>
              <a:rPr lang="hu-HU" sz="2000" b="1" dirty="0" smtClean="0">
                <a:solidFill>
                  <a:schemeClr val="bg1"/>
                </a:solidFill>
              </a:rPr>
              <a:t>  II</a:t>
            </a:r>
            <a:r>
              <a:rPr lang="hu-HU" sz="2000" b="1" dirty="0">
                <a:solidFill>
                  <a:schemeClr val="bg1"/>
                </a:solidFill>
              </a:rPr>
              <a:t>. Az Ige Hangja, </a:t>
            </a:r>
            <a:r>
              <a:rPr lang="hu-HU" sz="2000" b="1" dirty="0" err="1" smtClean="0">
                <a:solidFill>
                  <a:schemeClr val="bg1"/>
                </a:solidFill>
              </a:rPr>
              <a:t>Svábhávat</a:t>
            </a:r>
            <a:r>
              <a:rPr lang="hu-HU" sz="2000" b="1" dirty="0">
                <a:solidFill>
                  <a:schemeClr val="bg1"/>
                </a:solidFill>
              </a:rPr>
              <a:t>, a Számok, mivel ő Egy és Kilenc.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   </a:t>
            </a:r>
            <a:r>
              <a:rPr lang="hu-HU" sz="2000" b="1" dirty="0" smtClean="0">
                <a:solidFill>
                  <a:schemeClr val="bg1"/>
                </a:solidFill>
              </a:rPr>
              <a:t>    III</a:t>
            </a:r>
            <a:r>
              <a:rPr lang="hu-HU" sz="2000" b="1" dirty="0">
                <a:solidFill>
                  <a:schemeClr val="bg1"/>
                </a:solidFill>
              </a:rPr>
              <a:t>. A „Forma nélküli Négyzet”.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    </a:t>
            </a:r>
            <a:r>
              <a:rPr lang="hu-HU" sz="2000" b="1" dirty="0" smtClean="0">
                <a:solidFill>
                  <a:schemeClr val="bg1"/>
                </a:solidFill>
              </a:rPr>
              <a:t>   És </a:t>
            </a:r>
            <a:r>
              <a:rPr lang="hu-HU" sz="2000" b="1" dirty="0">
                <a:solidFill>
                  <a:schemeClr val="bg1"/>
                </a:solidFill>
              </a:rPr>
              <a:t>ez a Három, a </a:t>
            </a:r>
            <a:r>
              <a:rPr lang="hu-HU" sz="2000" b="1" dirty="0" smtClean="0">
                <a:solidFill>
                  <a:schemeClr val="bg1"/>
                </a:solidFill>
              </a:rPr>
              <a:t>○ - be </a:t>
            </a:r>
            <a:r>
              <a:rPr lang="hu-HU" sz="2000" b="1" dirty="0">
                <a:solidFill>
                  <a:schemeClr val="bg1"/>
                </a:solidFill>
              </a:rPr>
              <a:t>zárva a Szent Négy, és a Tíz az </a:t>
            </a:r>
            <a:r>
              <a:rPr lang="hu-HU" sz="2000" b="1" dirty="0" err="1" smtClean="0">
                <a:solidFill>
                  <a:schemeClr val="bg1"/>
                </a:solidFill>
              </a:rPr>
              <a:t>Arúpa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Világegyetem. Azután </a:t>
            </a:r>
            <a:r>
              <a:rPr lang="hu-HU" sz="2000" b="1" dirty="0">
                <a:solidFill>
                  <a:schemeClr val="bg1"/>
                </a:solidFill>
              </a:rPr>
              <a:t>jönnek a Fiak, a Hét Harcos, az Egy, a </a:t>
            </a:r>
            <a:r>
              <a:rPr lang="hu-HU" sz="2000" b="1" dirty="0" smtClean="0">
                <a:solidFill>
                  <a:schemeClr val="bg1"/>
                </a:solidFill>
              </a:rPr>
              <a:t>kihagyott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  Nyolcadik </a:t>
            </a:r>
            <a:r>
              <a:rPr lang="hu-HU" sz="2000" b="1" dirty="0">
                <a:solidFill>
                  <a:schemeClr val="bg1"/>
                </a:solidFill>
              </a:rPr>
              <a:t>és </a:t>
            </a:r>
            <a:r>
              <a:rPr lang="hu-HU" sz="2000" b="1" dirty="0" smtClean="0">
                <a:solidFill>
                  <a:schemeClr val="bg1"/>
                </a:solidFill>
              </a:rPr>
              <a:t> Lehelete</a:t>
            </a:r>
            <a:r>
              <a:rPr lang="hu-HU" sz="2000" b="1" dirty="0">
                <a:solidFill>
                  <a:schemeClr val="bg1"/>
                </a:solidFill>
              </a:rPr>
              <a:t>, </a:t>
            </a:r>
            <a:r>
              <a:rPr lang="hu-HU" sz="2000" b="1" dirty="0" smtClean="0">
                <a:solidFill>
                  <a:schemeClr val="bg1"/>
                </a:solidFill>
              </a:rPr>
              <a:t>amely </a:t>
            </a:r>
            <a:r>
              <a:rPr lang="hu-HU" sz="2000" b="1" dirty="0">
                <a:solidFill>
                  <a:schemeClr val="bg1"/>
                </a:solidFill>
              </a:rPr>
              <a:t>a Fényhozó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hu-HU" sz="1200" b="1" dirty="0"/>
          </a:p>
          <a:p>
            <a:pPr marL="342900" lvl="0" indent="-342900">
              <a:buAutoNum type="arabicPeriod" startAt="6"/>
            </a:pPr>
            <a:r>
              <a:rPr lang="hu-HU" sz="2000" b="1" dirty="0" smtClean="0"/>
              <a:t>  </a:t>
            </a:r>
            <a:r>
              <a:rPr lang="hu-HU" sz="2000" b="1" dirty="0" smtClean="0">
                <a:solidFill>
                  <a:schemeClr val="bg1"/>
                </a:solidFill>
              </a:rPr>
              <a:t>Azután </a:t>
            </a:r>
            <a:r>
              <a:rPr lang="hu-HU" sz="2000" b="1" dirty="0">
                <a:solidFill>
                  <a:schemeClr val="bg1"/>
                </a:solidFill>
              </a:rPr>
              <a:t>a Második Hét, akik a Három által teremtett </a:t>
            </a:r>
            <a:r>
              <a:rPr lang="hu-HU" sz="2000" b="1" dirty="0" err="1">
                <a:solidFill>
                  <a:schemeClr val="bg1"/>
                </a:solidFill>
              </a:rPr>
              <a:t>Lipikák</a:t>
            </a:r>
            <a:r>
              <a:rPr lang="hu-HU" sz="2000" b="1" dirty="0">
                <a:solidFill>
                  <a:schemeClr val="bg1"/>
                </a:solidFill>
              </a:rPr>
              <a:t>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 Az </a:t>
            </a:r>
            <a:r>
              <a:rPr lang="hu-HU" sz="2000" b="1" dirty="0"/>
              <a:t>elutasított Fiú </a:t>
            </a:r>
            <a:r>
              <a:rPr lang="hu-HU" sz="2000" b="1" dirty="0" smtClean="0"/>
              <a:t>Egy</a:t>
            </a:r>
            <a:r>
              <a:rPr lang="hu-HU" sz="2000" b="1" dirty="0"/>
              <a:t>, a </a:t>
            </a:r>
            <a:r>
              <a:rPr lang="hu-HU" sz="2000" b="1" dirty="0" smtClean="0"/>
              <a:t>Fiú - Napok </a:t>
            </a:r>
            <a:r>
              <a:rPr lang="hu-HU" sz="2000" b="1" dirty="0"/>
              <a:t>számtalanok.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618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</a:rPr>
              <a:t>V. Stanza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2529" y="301658"/>
            <a:ext cx="807249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u-HU" sz="2000" b="1" dirty="0" smtClean="0">
                <a:solidFill>
                  <a:schemeClr val="bg1"/>
                </a:solidFill>
              </a:rPr>
              <a:t>A Legelső Hét, </a:t>
            </a:r>
            <a:r>
              <a:rPr lang="hu-HU" sz="2000" b="1" dirty="0" smtClean="0"/>
              <a:t>a Bölcsesség Sárkányának első hét lélegzete </a:t>
            </a:r>
            <a:r>
              <a:rPr lang="hu-HU" sz="2000" b="1" dirty="0" smtClean="0">
                <a:solidFill>
                  <a:schemeClr val="bg1"/>
                </a:solidFill>
              </a:rPr>
              <a:t>hozza létre </a:t>
            </a:r>
            <a:r>
              <a:rPr lang="hu-HU" sz="2000" b="1" dirty="0" smtClean="0"/>
              <a:t>szent körforgó Leheletéből </a:t>
            </a:r>
            <a:r>
              <a:rPr lang="hu-HU" sz="2000" b="1" dirty="0" smtClean="0">
                <a:solidFill>
                  <a:schemeClr val="bg1"/>
                </a:solidFill>
              </a:rPr>
              <a:t>a Tüzes Forgószelet.</a:t>
            </a:r>
          </a:p>
          <a:p>
            <a:pPr lvl="0"/>
            <a:endParaRPr lang="hu-HU" sz="12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hu-HU" sz="2000" b="1" dirty="0" smtClean="0"/>
              <a:t>Akaratuk hírnökévé teszik. </a:t>
            </a: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 err="1" smtClean="0">
                <a:solidFill>
                  <a:schemeClr val="bg1"/>
                </a:solidFill>
              </a:rPr>
              <a:t>Dzyu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Fohattá</a:t>
            </a:r>
            <a:r>
              <a:rPr lang="hu-HU" sz="2000" b="1" dirty="0" smtClean="0">
                <a:solidFill>
                  <a:schemeClr val="bg1"/>
                </a:solidFill>
              </a:rPr>
              <a:t> válik, </a:t>
            </a:r>
            <a:r>
              <a:rPr lang="hu-HU" sz="2000" b="1" dirty="0" smtClean="0"/>
              <a:t>az Isteni Fiak - akiknek fiai a </a:t>
            </a:r>
            <a:r>
              <a:rPr lang="hu-HU" sz="2000" b="1" dirty="0" err="1" smtClean="0"/>
              <a:t>Lipikák</a:t>
            </a:r>
            <a:r>
              <a:rPr lang="hu-HU" sz="2000" b="1" dirty="0" smtClean="0"/>
              <a:t> - gyors Fia teljesíti visszatérő küldetését. </a:t>
            </a:r>
            <a:r>
              <a:rPr lang="hu-HU" sz="2000" b="1" dirty="0" err="1" smtClean="0">
                <a:solidFill>
                  <a:schemeClr val="bg1"/>
                </a:solidFill>
              </a:rPr>
              <a:t>Fohat</a:t>
            </a:r>
            <a:r>
              <a:rPr lang="hu-HU" sz="2000" b="1" dirty="0" smtClean="0">
                <a:solidFill>
                  <a:schemeClr val="bg1"/>
                </a:solidFill>
              </a:rPr>
              <a:t> a paripa, a Gondolat pedig a lovas.</a:t>
            </a: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Villámként halad át a tüzes felhőkön; hármat és ötöt és hetet lép a hét felső és a hét alsó régión keresztül. 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Felemeli hangját, és hívja a megszámlálhatatlan szikrát, és egymáshoz</a:t>
            </a:r>
          </a:p>
          <a:p>
            <a:r>
              <a:rPr lang="hu-HU" b="1" dirty="0" smtClean="0"/>
              <a:t>      kapcsolja </a:t>
            </a:r>
            <a:r>
              <a:rPr lang="hu-HU" b="1" dirty="0"/>
              <a:t>őket.</a:t>
            </a:r>
          </a:p>
          <a:p>
            <a:pPr lvl="0"/>
            <a:endParaRPr lang="hu-HU" sz="1200" b="1" dirty="0" smtClean="0"/>
          </a:p>
          <a:p>
            <a:pPr lvl="0"/>
            <a:r>
              <a:rPr lang="hu-HU" sz="2000" b="1" dirty="0" smtClean="0"/>
              <a:t>3.  Ő az irányító szellemük és vezetőjük. Amikor munkáját megkezdi, 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szétválasztja az alsóbb birodalom szikráit, amelyek ragyogó 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hajlékukban lebegnek, és örömükben rezegnek, és ezekből formálja a 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kerekek csíráit. A tér hat irányában helyezi el őket, és egyet a középre -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a központi kereket.</a:t>
            </a:r>
          </a:p>
          <a:p>
            <a:pPr lvl="0"/>
            <a:endParaRPr lang="hu-HU" sz="1200" b="1" dirty="0" smtClean="0"/>
          </a:p>
          <a:p>
            <a:r>
              <a:rPr lang="hu-HU" sz="2000" b="1" dirty="0" smtClean="0">
                <a:solidFill>
                  <a:schemeClr val="bg1"/>
                </a:solidFill>
              </a:rPr>
              <a:t>4.  </a:t>
            </a:r>
            <a:r>
              <a:rPr lang="hu-HU" sz="2000" b="1" dirty="0" err="1" smtClean="0">
                <a:solidFill>
                  <a:schemeClr val="bg1"/>
                </a:solidFill>
              </a:rPr>
              <a:t>Fohat</a:t>
            </a:r>
            <a:r>
              <a:rPr lang="hu-HU" sz="2000" b="1" dirty="0" smtClean="0">
                <a:solidFill>
                  <a:schemeClr val="bg1"/>
                </a:solidFill>
              </a:rPr>
              <a:t> spirális vonalakat rajzol, hogy a hatodikat egyesítse a hetedikkel -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     a </a:t>
            </a:r>
            <a:r>
              <a:rPr lang="hu-HU" sz="2000" b="1" dirty="0">
                <a:solidFill>
                  <a:schemeClr val="bg1"/>
                </a:solidFill>
              </a:rPr>
              <a:t>Koronával. A Fény Fiainak egy - </a:t>
            </a:r>
            <a:r>
              <a:rPr lang="hu-HU" sz="2000" b="1" dirty="0" err="1">
                <a:solidFill>
                  <a:schemeClr val="bg1"/>
                </a:solidFill>
              </a:rPr>
              <a:t>egy</a:t>
            </a:r>
            <a:r>
              <a:rPr lang="hu-HU" sz="2000" b="1" dirty="0">
                <a:solidFill>
                  <a:schemeClr val="bg1"/>
                </a:solidFill>
              </a:rPr>
              <a:t> serege áll minden saroknál,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     a </a:t>
            </a:r>
            <a:r>
              <a:rPr lang="hu-HU" sz="2000" b="1" dirty="0" err="1">
                <a:solidFill>
                  <a:schemeClr val="bg1"/>
                </a:solidFill>
              </a:rPr>
              <a:t>Lipikák</a:t>
            </a:r>
            <a:r>
              <a:rPr lang="hu-HU" sz="2000" b="1" dirty="0">
                <a:solidFill>
                  <a:schemeClr val="bg1"/>
                </a:solidFill>
              </a:rPr>
              <a:t> pedig a középső kerékben. </a:t>
            </a:r>
            <a:r>
              <a:rPr lang="hu-HU" sz="2000" b="1" dirty="0"/>
              <a:t>Azt mondják: „Ez jól van.” Az </a:t>
            </a:r>
            <a:r>
              <a:rPr lang="hu-HU" sz="2000" b="1" dirty="0" smtClean="0"/>
              <a:t>első</a:t>
            </a:r>
          </a:p>
          <a:p>
            <a:r>
              <a:rPr lang="hu-HU" sz="2000" b="1" dirty="0" smtClean="0"/>
              <a:t>     Isteni </a:t>
            </a:r>
            <a:r>
              <a:rPr lang="hu-HU" sz="2000" b="1" dirty="0"/>
              <a:t>Világ kész, az első most a második. Azután az „Isteni </a:t>
            </a:r>
            <a:r>
              <a:rPr lang="hu-HU" sz="2000" b="1" dirty="0" err="1"/>
              <a:t>Arûpa</a:t>
            </a:r>
            <a:r>
              <a:rPr lang="hu-HU" sz="2000" b="1" dirty="0" smtClean="0"/>
              <a:t>”</a:t>
            </a:r>
          </a:p>
          <a:p>
            <a:r>
              <a:rPr lang="hu-HU" sz="2000" b="1" dirty="0" smtClean="0"/>
              <a:t>     visszatükröződik </a:t>
            </a:r>
            <a:r>
              <a:rPr lang="hu-HU" sz="2000" b="1" dirty="0" err="1"/>
              <a:t>Chháyá</a:t>
            </a:r>
            <a:r>
              <a:rPr lang="hu-HU" sz="2000" b="1" dirty="0"/>
              <a:t> </a:t>
            </a:r>
            <a:r>
              <a:rPr lang="hu-HU" sz="2000" b="1" dirty="0" err="1"/>
              <a:t>Lokaban</a:t>
            </a:r>
            <a:r>
              <a:rPr lang="hu-HU" sz="2000" b="1" dirty="0"/>
              <a:t>, </a:t>
            </a:r>
            <a:r>
              <a:rPr lang="hu-HU" sz="2000" b="1" dirty="0" err="1"/>
              <a:t>Anupádaka</a:t>
            </a:r>
            <a:r>
              <a:rPr lang="hu-HU" sz="2000" b="1" dirty="0"/>
              <a:t> első ruhájában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428604"/>
            <a:ext cx="8286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hu-HU" dirty="0" smtClean="0"/>
          </a:p>
          <a:p>
            <a:pPr marL="342900" lvl="0" indent="-342900">
              <a:buAutoNum type="arabicPeriod" startAt="5"/>
            </a:pPr>
            <a:r>
              <a:rPr lang="hu-HU" sz="2000" b="1" dirty="0" err="1" smtClean="0">
                <a:solidFill>
                  <a:schemeClr val="bg1"/>
                </a:solidFill>
              </a:rPr>
              <a:t>Fohat</a:t>
            </a:r>
            <a:r>
              <a:rPr lang="hu-HU" sz="2000" b="1" dirty="0" smtClean="0">
                <a:solidFill>
                  <a:schemeClr val="bg1"/>
                </a:solidFill>
              </a:rPr>
              <a:t> ötöt lép, és egy - </a:t>
            </a:r>
            <a:r>
              <a:rPr lang="hu-HU" sz="2000" b="1" dirty="0" err="1" smtClean="0">
                <a:solidFill>
                  <a:schemeClr val="bg1"/>
                </a:solidFill>
              </a:rPr>
              <a:t>egy</a:t>
            </a:r>
            <a:r>
              <a:rPr lang="hu-HU" sz="2000" b="1" dirty="0" smtClean="0">
                <a:solidFill>
                  <a:schemeClr val="bg1"/>
                </a:solidFill>
              </a:rPr>
              <a:t> szárnyas kereket épít</a:t>
            </a:r>
            <a:r>
              <a:rPr lang="hu-HU" sz="2000" b="1" dirty="0" smtClean="0"/>
              <a:t> a négyzet mindegyik sarkán </a:t>
            </a:r>
            <a:r>
              <a:rPr lang="hu-HU" sz="2000" b="1" dirty="0" smtClean="0">
                <a:solidFill>
                  <a:schemeClr val="bg1"/>
                </a:solidFill>
              </a:rPr>
              <a:t>a Négy Szent Egy és seregeik számára.</a:t>
            </a:r>
          </a:p>
          <a:p>
            <a:pPr marL="342900" lvl="0" indent="-342900"/>
            <a:endParaRPr lang="hu-HU" sz="1200" dirty="0" smtClean="0"/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6.   A </a:t>
            </a:r>
            <a:r>
              <a:rPr lang="hu-HU" sz="2000" b="1" dirty="0" err="1" smtClean="0">
                <a:solidFill>
                  <a:schemeClr val="bg1"/>
                </a:solidFill>
              </a:rPr>
              <a:t>Lipikák</a:t>
            </a:r>
            <a:r>
              <a:rPr lang="hu-HU" sz="2000" b="1" dirty="0" smtClean="0">
                <a:solidFill>
                  <a:schemeClr val="bg1"/>
                </a:solidFill>
              </a:rPr>
              <a:t> körülhatárolják a háromszöget, az elsőt, a kockát, a másodikat</a:t>
            </a: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 és az ötszöget a tojáson belül.</a:t>
            </a:r>
            <a:r>
              <a:rPr lang="hu-HU" sz="2000" b="1" dirty="0" smtClean="0"/>
              <a:t> Ez a „Ne lépd át”</a:t>
            </a:r>
            <a:r>
              <a:rPr lang="hu-HU" sz="2000" b="1" dirty="0" err="1" smtClean="0"/>
              <a:t>-nak</a:t>
            </a:r>
            <a:r>
              <a:rPr lang="hu-HU" sz="2000" b="1" dirty="0" smtClean="0"/>
              <a:t> nevezett gyűrű azok  </a:t>
            </a:r>
          </a:p>
          <a:p>
            <a:r>
              <a:rPr lang="hu-HU" sz="2000" b="1" dirty="0" smtClean="0"/>
              <a:t>      számára</a:t>
            </a:r>
            <a:r>
              <a:rPr lang="hu-HU" sz="2000" b="1" dirty="0"/>
              <a:t>, akik leszállnak, és felemelkednek, akik a </a:t>
            </a:r>
            <a:r>
              <a:rPr lang="hu-HU" sz="2000" b="1" dirty="0" err="1"/>
              <a:t>Kalpa</a:t>
            </a:r>
            <a:r>
              <a:rPr lang="hu-HU" sz="2000" b="1" dirty="0"/>
              <a:t> alatt a „</a:t>
            </a:r>
            <a:r>
              <a:rPr lang="hu-HU" sz="2000" b="1" dirty="0" smtClean="0"/>
              <a:t>Légy</a:t>
            </a:r>
          </a:p>
          <a:p>
            <a:r>
              <a:rPr lang="hu-HU" sz="2000" b="1" dirty="0" smtClean="0"/>
              <a:t>      velünk</a:t>
            </a:r>
            <a:r>
              <a:rPr lang="hu-HU" sz="2000" b="1" dirty="0"/>
              <a:t>” nagy napja felé haladnak… Így formálódott meg az </a:t>
            </a:r>
            <a:r>
              <a:rPr lang="hu-HU" sz="2000" b="1" dirty="0" err="1"/>
              <a:t>Arûpa</a:t>
            </a:r>
            <a:r>
              <a:rPr lang="hu-HU" sz="2000" b="1" dirty="0"/>
              <a:t> és </a:t>
            </a:r>
            <a:r>
              <a:rPr lang="hu-HU" sz="2000" b="1" dirty="0" smtClean="0"/>
              <a:t>a</a:t>
            </a:r>
          </a:p>
          <a:p>
            <a:r>
              <a:rPr lang="hu-HU" sz="2000" b="1" dirty="0" smtClean="0"/>
              <a:t>      </a:t>
            </a:r>
            <a:r>
              <a:rPr lang="hu-HU" sz="2000" b="1" dirty="0" err="1" smtClean="0"/>
              <a:t>Rûpa</a:t>
            </a:r>
            <a:r>
              <a:rPr lang="hu-HU" sz="2000" b="1" dirty="0"/>
              <a:t>; </a:t>
            </a:r>
            <a:r>
              <a:rPr lang="hu-HU" sz="2000" b="1" dirty="0">
                <a:solidFill>
                  <a:schemeClr val="bg1"/>
                </a:solidFill>
              </a:rPr>
              <a:t>egy  fényből hét fény; a hét mindegyikéből hétszer hét fény. </a:t>
            </a:r>
          </a:p>
          <a:p>
            <a:pPr lvl="0"/>
            <a:endParaRPr lang="hu-HU" sz="1200" b="1" dirty="0" smtClean="0"/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7.   A Kerekek vigyáznak a Gyűrűre...</a:t>
            </a:r>
            <a:endParaRPr lang="hu-HU" sz="2000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</a:rPr>
              <a:t>VI. Stanza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57148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u-HU" sz="2000" b="1" dirty="0" smtClean="0">
                <a:solidFill>
                  <a:schemeClr val="bg1"/>
                </a:solidFill>
              </a:rPr>
              <a:t>A Könyörület és Tudás Anyjának, </a:t>
            </a:r>
            <a:r>
              <a:rPr lang="hu-HU" sz="2000" b="1" dirty="0" err="1" smtClean="0"/>
              <a:t>Kwan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Yin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nek</a:t>
            </a:r>
            <a:r>
              <a:rPr lang="hu-HU" sz="2000" b="1" dirty="0" smtClean="0"/>
              <a:t>, a </a:t>
            </a:r>
            <a:r>
              <a:rPr lang="hu-HU" sz="2000" b="1" dirty="0" err="1" smtClean="0"/>
              <a:t>Kwan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Yin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Tien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-ben</a:t>
            </a:r>
            <a:r>
              <a:rPr lang="hu-HU" sz="2000" b="1" dirty="0" smtClean="0"/>
              <a:t> székelő </a:t>
            </a:r>
            <a:r>
              <a:rPr lang="hu-HU" sz="2000" b="1" dirty="0" err="1" smtClean="0"/>
              <a:t>Kwan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Shai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Yin</a:t>
            </a:r>
            <a:r>
              <a:rPr lang="hu-HU" sz="2000" b="1" dirty="0" smtClean="0"/>
              <a:t> Hármasságának </a:t>
            </a:r>
            <a:r>
              <a:rPr lang="hu-HU" sz="2000" b="1" dirty="0" smtClean="0">
                <a:solidFill>
                  <a:schemeClr val="bg1"/>
                </a:solidFill>
              </a:rPr>
              <a:t>hatalmánál fogva </a:t>
            </a:r>
            <a:r>
              <a:rPr lang="hu-HU" sz="2000" b="1" dirty="0" err="1" smtClean="0">
                <a:solidFill>
                  <a:schemeClr val="bg1"/>
                </a:solidFill>
              </a:rPr>
              <a:t>Fohat</a:t>
            </a:r>
            <a:r>
              <a:rPr lang="hu-HU" sz="2000" b="1" dirty="0" smtClean="0">
                <a:solidFill>
                  <a:schemeClr val="bg1"/>
                </a:solidFill>
              </a:rPr>
              <a:t>, 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 az ő leszármazottaik lehelete, a Fiak Fia, előhívta </a:t>
            </a:r>
            <a:r>
              <a:rPr lang="hu-HU" sz="2000" b="1" dirty="0" smtClean="0"/>
              <a:t>az alsóbb mélységből</a:t>
            </a:r>
          </a:p>
          <a:p>
            <a:r>
              <a:rPr lang="hu-HU" sz="2000" b="1" dirty="0" smtClean="0"/>
              <a:t>      </a:t>
            </a:r>
            <a:r>
              <a:rPr lang="hu-HU" sz="2000" b="1" dirty="0" err="1" smtClean="0"/>
              <a:t>Sien</a:t>
            </a:r>
            <a:r>
              <a:rPr lang="hu-HU" sz="2000" b="1" dirty="0" smtClean="0"/>
              <a:t> </a:t>
            </a:r>
            <a:r>
              <a:rPr lang="hu-HU" sz="2000" b="1" dirty="0"/>
              <a:t>- </a:t>
            </a:r>
            <a:r>
              <a:rPr lang="hu-HU" sz="2000" b="1" dirty="0" err="1"/>
              <a:t>Tchan</a:t>
            </a:r>
            <a:r>
              <a:rPr lang="hu-HU" sz="2000" b="1" dirty="0"/>
              <a:t> képzeletbeli formáját és </a:t>
            </a:r>
            <a:r>
              <a:rPr lang="hu-HU" sz="2000" b="1" dirty="0">
                <a:solidFill>
                  <a:schemeClr val="bg1"/>
                </a:solidFill>
              </a:rPr>
              <a:t>a hét elemet.</a:t>
            </a:r>
          </a:p>
          <a:p>
            <a:pPr lvl="0"/>
            <a:endParaRPr lang="hu-HU" sz="1200" dirty="0" smtClean="0"/>
          </a:p>
          <a:p>
            <a:pPr lvl="0"/>
            <a:r>
              <a:rPr lang="hu-HU" sz="2000" b="1" dirty="0" smtClean="0"/>
              <a:t>2.  </a:t>
            </a:r>
            <a:r>
              <a:rPr lang="hu-HU" sz="2000" b="1" dirty="0" smtClean="0">
                <a:solidFill>
                  <a:schemeClr val="bg1"/>
                </a:solidFill>
              </a:rPr>
              <a:t>A Gyors és Ragyogó létrehozza a hét </a:t>
            </a:r>
            <a:r>
              <a:rPr lang="hu-HU" sz="2000" b="1" dirty="0" err="1" smtClean="0">
                <a:solidFill>
                  <a:schemeClr val="bg1"/>
                </a:solidFill>
              </a:rPr>
              <a:t>Laya</a:t>
            </a:r>
            <a:r>
              <a:rPr lang="hu-HU" sz="2000" b="1" dirty="0" smtClean="0">
                <a:solidFill>
                  <a:schemeClr val="bg1"/>
                </a:solidFill>
              </a:rPr>
              <a:t> - központot, </a:t>
            </a:r>
            <a:r>
              <a:rPr lang="hu-HU" sz="2000" b="1" dirty="0" smtClean="0"/>
              <a:t>amelyeken a</a:t>
            </a:r>
          </a:p>
          <a:p>
            <a:r>
              <a:rPr lang="hu-HU" sz="2000" b="1" dirty="0" smtClean="0"/>
              <a:t>     „</a:t>
            </a:r>
            <a:r>
              <a:rPr lang="hu-HU" sz="2000" b="1" dirty="0"/>
              <a:t>Légy velünk” nagy napjáig semmi sem győzedelmeskedik, és </a:t>
            </a:r>
            <a:r>
              <a:rPr lang="hu-HU" sz="2000" b="1" dirty="0">
                <a:solidFill>
                  <a:schemeClr val="bg1"/>
                </a:solidFill>
              </a:rPr>
              <a:t>ráhelyezi </a:t>
            </a:r>
            <a:r>
              <a:rPr lang="hu-HU" sz="20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     világegyetemet </a:t>
            </a:r>
            <a:r>
              <a:rPr lang="hu-HU" sz="2000" b="1" dirty="0">
                <a:solidFill>
                  <a:schemeClr val="bg1"/>
                </a:solidFill>
              </a:rPr>
              <a:t>ezekre az örök alapokra,</a:t>
            </a:r>
            <a:r>
              <a:rPr lang="hu-HU" sz="2000" b="1" dirty="0"/>
              <a:t> körülvéve </a:t>
            </a:r>
            <a:r>
              <a:rPr lang="hu-HU" sz="2000" b="1" dirty="0" err="1" smtClean="0"/>
              <a:t>Sien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Tchan</a:t>
            </a:r>
            <a:r>
              <a:rPr lang="hu-HU" sz="2000" b="1" dirty="0" smtClean="0"/>
              <a:t> - t az</a:t>
            </a:r>
          </a:p>
          <a:p>
            <a:r>
              <a:rPr lang="hu-HU" sz="2000" b="1" dirty="0" smtClean="0"/>
              <a:t>     Elsődleges </a:t>
            </a:r>
            <a:r>
              <a:rPr lang="hu-HU" sz="2000" b="1" dirty="0"/>
              <a:t>Csírákkal. 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chemeClr val="bg1"/>
                </a:solidFill>
              </a:rPr>
              <a:t>3.  A </a:t>
            </a:r>
            <a:r>
              <a:rPr lang="hu-HU" sz="2000" b="1" dirty="0">
                <a:solidFill>
                  <a:schemeClr val="bg1"/>
                </a:solidFill>
              </a:rPr>
              <a:t>hét közül először megnyilvánult egy, hat rejtett.</a:t>
            </a:r>
            <a:r>
              <a:rPr lang="hu-HU" sz="2000" b="1" dirty="0"/>
              <a:t> Megnyilvánult kettő, </a:t>
            </a:r>
            <a:endParaRPr lang="hu-HU" sz="2000" b="1" dirty="0" smtClean="0"/>
          </a:p>
          <a:p>
            <a:r>
              <a:rPr lang="hu-HU" sz="2000" b="1" dirty="0" smtClean="0"/>
              <a:t>     öt  </a:t>
            </a:r>
            <a:r>
              <a:rPr lang="hu-HU" sz="2000" b="1" dirty="0"/>
              <a:t>rejtett. Megnyilvánult három, négy rejtve maradt. Négy létrejött, </a:t>
            </a:r>
            <a:r>
              <a:rPr lang="hu-HU" sz="2000" b="1" dirty="0" smtClean="0"/>
              <a:t> </a:t>
            </a:r>
          </a:p>
          <a:p>
            <a:r>
              <a:rPr lang="hu-HU" sz="2000" b="1" dirty="0" smtClean="0"/>
              <a:t>     három </a:t>
            </a:r>
            <a:r>
              <a:rPr lang="hu-HU" sz="2000" b="1" dirty="0"/>
              <a:t>rejtve maradt. Négy és egy </a:t>
            </a:r>
            <a:r>
              <a:rPr lang="hu-HU" sz="2000" b="1" dirty="0" err="1"/>
              <a:t>tsan</a:t>
            </a:r>
            <a:r>
              <a:rPr lang="hu-HU" sz="2000" b="1" dirty="0"/>
              <a:t> feltárult, két és egy fél </a:t>
            </a:r>
            <a:r>
              <a:rPr lang="hu-HU" sz="2000" b="1" dirty="0" smtClean="0"/>
              <a:t>rejtve</a:t>
            </a:r>
          </a:p>
          <a:p>
            <a:r>
              <a:rPr lang="hu-HU" sz="2000" b="1" dirty="0" smtClean="0"/>
              <a:t>     maradt</a:t>
            </a:r>
            <a:r>
              <a:rPr lang="hu-HU" sz="2000" b="1" dirty="0"/>
              <a:t>. Hatnak meg kell nyilvánulnia, egy félre téve. </a:t>
            </a:r>
            <a:r>
              <a:rPr lang="hu-HU" sz="2000" b="1" dirty="0">
                <a:solidFill>
                  <a:schemeClr val="bg1"/>
                </a:solidFill>
              </a:rPr>
              <a:t>Végül hét kis </a:t>
            </a:r>
            <a:r>
              <a:rPr lang="hu-HU" sz="2000" b="1" dirty="0" smtClean="0">
                <a:solidFill>
                  <a:schemeClr val="bg1"/>
                </a:solidFill>
              </a:rPr>
              <a:t>kerék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     forog</a:t>
            </a:r>
            <a:r>
              <a:rPr lang="hu-HU" sz="2000" b="1" dirty="0">
                <a:solidFill>
                  <a:schemeClr val="bg1"/>
                </a:solidFill>
              </a:rPr>
              <a:t>, egyik szüli a másikat. </a:t>
            </a:r>
          </a:p>
          <a:p>
            <a:endParaRPr lang="hu-HU" sz="2000" dirty="0" smtClean="0"/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4.  Az idősebb Kerekek hasonlóságára építi azokat, és az el nem pusztuló</a:t>
            </a: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központokra </a:t>
            </a:r>
            <a:r>
              <a:rPr lang="hu-HU" sz="2000" b="1" dirty="0">
                <a:solidFill>
                  <a:schemeClr val="bg1"/>
                </a:solidFill>
              </a:rPr>
              <a:t>helyezi őket.</a:t>
            </a:r>
            <a:endParaRPr lang="hu-HU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13624" y="332656"/>
            <a:ext cx="82153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hu-HU" sz="2000" b="1" dirty="0" smtClean="0">
                <a:solidFill>
                  <a:schemeClr val="bg1"/>
                </a:solidFill>
              </a:rPr>
              <a:t>Hogyan </a:t>
            </a:r>
            <a:r>
              <a:rPr lang="hu-HU" sz="2000" b="1" dirty="0">
                <a:solidFill>
                  <a:schemeClr val="bg1"/>
                </a:solidFill>
              </a:rPr>
              <a:t>építi őket </a:t>
            </a:r>
            <a:r>
              <a:rPr lang="hu-HU" sz="2000" b="1" dirty="0" err="1">
                <a:solidFill>
                  <a:schemeClr val="bg1"/>
                </a:solidFill>
              </a:rPr>
              <a:t>Fohat</a:t>
            </a:r>
            <a:r>
              <a:rPr lang="hu-HU" sz="2000" b="1" dirty="0">
                <a:solidFill>
                  <a:schemeClr val="bg1"/>
                </a:solidFill>
              </a:rPr>
              <a:t>? Összegyűjti a tüzes port. Gömböket készít a tűzből</a:t>
            </a:r>
            <a:r>
              <a:rPr lang="hu-HU" sz="2000" b="1" dirty="0" smtClean="0">
                <a:solidFill>
                  <a:schemeClr val="bg1"/>
                </a:solidFill>
              </a:rPr>
              <a:t>, átfut </a:t>
            </a:r>
            <a:r>
              <a:rPr lang="hu-HU" sz="2000" b="1" dirty="0">
                <a:solidFill>
                  <a:schemeClr val="bg1"/>
                </a:solidFill>
              </a:rPr>
              <a:t>rajtuk és körülöttük, életet öntve beléjük, azután mozgásba hozza őket, egyeseket erre, másokat arra</a:t>
            </a:r>
            <a:r>
              <a:rPr lang="hu-HU" sz="2000" b="1" dirty="0"/>
              <a:t>. Hidegek, felforrósítja őket. Szárazak, megnedvesíti őket. Ragyognak, legyezi és lehűti őket. </a:t>
            </a:r>
            <a:endParaRPr lang="hu-HU" sz="2000" b="1" dirty="0" smtClean="0"/>
          </a:p>
          <a:p>
            <a:r>
              <a:rPr lang="hu-HU" sz="2000" b="1" dirty="0"/>
              <a:t> </a:t>
            </a:r>
            <a:r>
              <a:rPr lang="hu-HU" sz="2000" b="1" dirty="0" smtClean="0"/>
              <a:t>     Így </a:t>
            </a:r>
            <a:r>
              <a:rPr lang="hu-HU" sz="2000" b="1" dirty="0"/>
              <a:t>cselekszik </a:t>
            </a:r>
            <a:r>
              <a:rPr lang="hu-HU" sz="2000" b="1" dirty="0" err="1"/>
              <a:t>Fohat</a:t>
            </a:r>
            <a:r>
              <a:rPr lang="hu-HU" sz="2000" b="1" dirty="0"/>
              <a:t> az egyik Virradattól a másikig, Hét </a:t>
            </a:r>
            <a:r>
              <a:rPr lang="hu-HU" sz="2000" b="1" dirty="0" smtClean="0"/>
              <a:t>Örökkévalóságon</a:t>
            </a:r>
          </a:p>
          <a:p>
            <a:r>
              <a:rPr lang="hu-HU" sz="2000" b="1" dirty="0" smtClean="0"/>
              <a:t>      át</a:t>
            </a:r>
            <a:r>
              <a:rPr lang="hu-HU" sz="2000" b="1" dirty="0"/>
              <a:t>.</a:t>
            </a:r>
          </a:p>
          <a:p>
            <a:endParaRPr lang="hu-HU" sz="1200" b="1" dirty="0" smtClean="0"/>
          </a:p>
          <a:p>
            <a:pPr marL="342900" lvl="0" indent="-342900">
              <a:buAutoNum type="arabicPeriod" startAt="6"/>
            </a:pPr>
            <a:r>
              <a:rPr lang="hu-HU" sz="2000" b="1" dirty="0" smtClean="0">
                <a:solidFill>
                  <a:schemeClr val="bg1"/>
                </a:solidFill>
              </a:rPr>
              <a:t>A negyedikben a fiaknak azt mondják, hogy teremtsék meg képmásaikat. Egyharmaduk megtagadja. Kettő engedelmeskedik. </a:t>
            </a:r>
          </a:p>
          <a:p>
            <a:pPr lvl="0"/>
            <a:endParaRPr lang="hu-HU" sz="2000" b="1" dirty="0" smtClean="0"/>
          </a:p>
          <a:p>
            <a:pPr marL="342900" indent="-342900">
              <a:buAutoNum type="arabicPeriod" startAt="7"/>
            </a:pPr>
            <a:r>
              <a:rPr lang="hu-HU" sz="2000" b="1" dirty="0" err="1" smtClean="0"/>
              <a:t>Kimondatik</a:t>
            </a:r>
            <a:r>
              <a:rPr lang="hu-HU" sz="2000" b="1" dirty="0" smtClean="0"/>
              <a:t> az átok. </a:t>
            </a:r>
            <a:r>
              <a:rPr lang="hu-HU" sz="2000" b="1" dirty="0" smtClean="0">
                <a:solidFill>
                  <a:schemeClr val="bg1"/>
                </a:solidFill>
              </a:rPr>
              <a:t>Meg fognak születni a negyedikben, szenvedni fognak, és szenvedést fognak okozni. </a:t>
            </a:r>
            <a:r>
              <a:rPr lang="hu-HU" sz="2000" b="1" dirty="0" smtClean="0"/>
              <a:t>Ez az első háború.</a:t>
            </a:r>
          </a:p>
          <a:p>
            <a:endParaRPr lang="hu-HU" sz="2000" b="1" dirty="0" smtClean="0"/>
          </a:p>
          <a:p>
            <a:pPr marL="342900" lvl="0" indent="-342900">
              <a:buAutoNum type="arabicPeriod" startAt="8"/>
            </a:pPr>
            <a:r>
              <a:rPr lang="hu-HU" sz="2000" b="1" dirty="0" smtClean="0"/>
              <a:t>Az idősebb kerekek lefelé és felfelé keringtek... Az Anya sarjadéka megtöltötte az egészet. </a:t>
            </a:r>
            <a:r>
              <a:rPr lang="hu-HU" sz="2000" b="1" dirty="0" smtClean="0">
                <a:solidFill>
                  <a:schemeClr val="bg1"/>
                </a:solidFill>
              </a:rPr>
              <a:t>A Teremtők és a Rombolók csatáztak egymással, és csatáztak a Térért.</a:t>
            </a:r>
            <a:r>
              <a:rPr lang="hu-HU" sz="2000" b="1" dirty="0" smtClean="0"/>
              <a:t> A mag megjelenik, és folyton újra megjelenik.</a:t>
            </a:r>
          </a:p>
          <a:p>
            <a:pPr lvl="0"/>
            <a:endParaRPr lang="hu-HU" sz="2000" b="1" dirty="0" smtClean="0"/>
          </a:p>
          <a:p>
            <a:pPr marL="342900" lvl="0" indent="-342900"/>
            <a:r>
              <a:rPr lang="hu-HU" sz="2000" b="1" dirty="0" smtClean="0"/>
              <a:t>9.   Számítsd ki, ó </a:t>
            </a:r>
            <a:r>
              <a:rPr lang="hu-HU" sz="2000" b="1" dirty="0" err="1" smtClean="0"/>
              <a:t>Lanoo</a:t>
            </a:r>
            <a:r>
              <a:rPr lang="hu-HU" sz="2000" b="1" dirty="0" smtClean="0"/>
              <a:t>, ha ismerni akarod a kis kereked pontos korát. Negyedik küllője a mi anyánk. </a:t>
            </a:r>
            <a:r>
              <a:rPr lang="hu-HU" sz="2000" b="1" dirty="0" smtClean="0">
                <a:solidFill>
                  <a:schemeClr val="bg1"/>
                </a:solidFill>
              </a:rPr>
              <a:t>Érd el a </a:t>
            </a:r>
            <a:r>
              <a:rPr lang="hu-HU" sz="2000" b="1" dirty="0" err="1" smtClean="0">
                <a:solidFill>
                  <a:schemeClr val="bg1"/>
                </a:solidFill>
              </a:rPr>
              <a:t>Nirvanához</a:t>
            </a:r>
            <a:r>
              <a:rPr lang="hu-HU" sz="2000" b="1" dirty="0" smtClean="0">
                <a:solidFill>
                  <a:schemeClr val="bg1"/>
                </a:solidFill>
              </a:rPr>
              <a:t> vezető tudás negyedik ösvényének negyedik gyümölcsét, és érteni fogsz, mert látni fogsz.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</a:rPr>
              <a:t>VII. Stanza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214290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ANUPADAKA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(An: ’</a:t>
            </a:r>
            <a:r>
              <a:rPr lang="hu-HU" b="1" dirty="0" err="1">
                <a:solidFill>
                  <a:schemeClr val="bg1"/>
                </a:solidFill>
              </a:rPr>
              <a:t>nélkül</a:t>
            </a:r>
            <a:r>
              <a:rPr lang="hu-HU" b="1" dirty="0">
                <a:solidFill>
                  <a:schemeClr val="bg1"/>
                </a:solidFill>
              </a:rPr>
              <a:t>’; </a:t>
            </a:r>
            <a:r>
              <a:rPr lang="hu-HU" b="1" dirty="0" err="1">
                <a:solidFill>
                  <a:schemeClr val="bg1"/>
                </a:solidFill>
              </a:rPr>
              <a:t>Upadaka</a:t>
            </a:r>
            <a:r>
              <a:rPr lang="hu-HU" b="1" dirty="0">
                <a:solidFill>
                  <a:schemeClr val="bg1"/>
                </a:solidFill>
              </a:rPr>
              <a:t>: ’</a:t>
            </a:r>
            <a:r>
              <a:rPr lang="hu-HU" b="1" dirty="0" err="1">
                <a:solidFill>
                  <a:schemeClr val="bg1"/>
                </a:solidFill>
              </a:rPr>
              <a:t>tartály</a:t>
            </a:r>
            <a:r>
              <a:rPr lang="hu-HU" b="1" dirty="0">
                <a:solidFill>
                  <a:schemeClr val="bg1"/>
                </a:solidFill>
              </a:rPr>
              <a:t>’.) Naprendszerünkben a legmagasabbtól számítva a második sík elnevezése. </a:t>
            </a:r>
            <a:r>
              <a:rPr lang="hu-HU" b="1" dirty="0" err="1">
                <a:solidFill>
                  <a:schemeClr val="bg1"/>
                </a:solidFill>
              </a:rPr>
              <a:t>Monádi</a:t>
            </a:r>
            <a:r>
              <a:rPr lang="hu-HU" b="1" dirty="0">
                <a:solidFill>
                  <a:schemeClr val="bg1"/>
                </a:solidFill>
              </a:rPr>
              <a:t>, vagy </a:t>
            </a:r>
            <a:r>
              <a:rPr lang="hu-HU" b="1" dirty="0" err="1" smtClean="0">
                <a:solidFill>
                  <a:schemeClr val="bg1"/>
                </a:solidFill>
              </a:rPr>
              <a:t>Para</a:t>
            </a:r>
            <a:r>
              <a:rPr lang="hu-HU" b="1" dirty="0" smtClean="0">
                <a:solidFill>
                  <a:schemeClr val="bg1"/>
                </a:solidFill>
              </a:rPr>
              <a:t> - Nirvánai </a:t>
            </a:r>
            <a:r>
              <a:rPr lang="hu-HU" b="1" dirty="0">
                <a:solidFill>
                  <a:schemeClr val="bg1"/>
                </a:solidFill>
              </a:rPr>
              <a:t>síknak is nevezik.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(</a:t>
            </a:r>
            <a:r>
              <a:rPr lang="hu-HU" b="1" dirty="0">
                <a:solidFill>
                  <a:schemeClr val="bg1"/>
                </a:solidFill>
              </a:rPr>
              <a:t>Lásd még </a:t>
            </a:r>
            <a:r>
              <a:rPr lang="hu-HU" b="1" cap="all" dirty="0">
                <a:solidFill>
                  <a:schemeClr val="bg1"/>
                </a:solidFill>
              </a:rPr>
              <a:t>síkok</a:t>
            </a:r>
            <a:r>
              <a:rPr lang="hu-HU" b="1" dirty="0">
                <a:solidFill>
                  <a:schemeClr val="bg1"/>
                </a:solidFill>
              </a:rPr>
              <a:t> alatt is.)</a:t>
            </a:r>
          </a:p>
          <a:p>
            <a:r>
              <a:rPr lang="hu-HU" b="1" dirty="0" smtClean="0"/>
              <a:t>BRAHMÁ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hímnemű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a hindu Hármasság harmadik személye, a mindenség teremtője, vagy kifejlesztője.</a:t>
            </a:r>
          </a:p>
          <a:p>
            <a:r>
              <a:rPr lang="hu-HU" b="1" dirty="0"/>
              <a:t>BRAHMAN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semleges Brahman, vagy </a:t>
            </a:r>
            <a:r>
              <a:rPr lang="hu-HU" b="1" dirty="0" err="1">
                <a:solidFill>
                  <a:schemeClr val="bg1"/>
                </a:solidFill>
              </a:rPr>
              <a:t>Brahm</a:t>
            </a:r>
            <a:r>
              <a:rPr lang="hu-HU" b="1" dirty="0">
                <a:solidFill>
                  <a:schemeClr val="bg1"/>
                </a:solidFill>
              </a:rPr>
              <a:t>, a Hármasság mögötti abszolútumot jelenti. </a:t>
            </a:r>
            <a:r>
              <a:rPr lang="hu-HU" b="1" dirty="0" err="1">
                <a:solidFill>
                  <a:schemeClr val="bg1"/>
                </a:solidFill>
              </a:rPr>
              <a:t>Brahmból</a:t>
            </a:r>
            <a:r>
              <a:rPr lang="hu-HU" b="1" dirty="0">
                <a:solidFill>
                  <a:schemeClr val="bg1"/>
                </a:solidFill>
              </a:rPr>
              <a:t> származik ISHVARA, az Úr, Hármasság az Egységben. </a:t>
            </a:r>
            <a:r>
              <a:rPr lang="hu-HU" b="1" dirty="0" err="1" smtClean="0">
                <a:solidFill>
                  <a:schemeClr val="bg1"/>
                </a:solidFill>
              </a:rPr>
              <a:t>Ishvara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ból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ered </a:t>
            </a:r>
            <a:r>
              <a:rPr lang="hu-HU" b="1" dirty="0" err="1">
                <a:solidFill>
                  <a:schemeClr val="bg1"/>
                </a:solidFill>
              </a:rPr>
              <a:t>Brahmá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>
                <a:solidFill>
                  <a:schemeClr val="bg1"/>
                </a:solidFill>
              </a:rPr>
              <a:t>Vishnu</a:t>
            </a:r>
            <a:r>
              <a:rPr lang="hu-HU" b="1" dirty="0">
                <a:solidFill>
                  <a:schemeClr val="bg1"/>
                </a:solidFill>
              </a:rPr>
              <a:t> és </a:t>
            </a:r>
            <a:r>
              <a:rPr lang="hu-HU" b="1" dirty="0" err="1" smtClean="0">
                <a:solidFill>
                  <a:schemeClr val="bg1"/>
                </a:solidFill>
              </a:rPr>
              <a:t>Shíva</a:t>
            </a:r>
            <a:r>
              <a:rPr lang="hu-HU" b="1" dirty="0">
                <a:solidFill>
                  <a:schemeClr val="bg1"/>
                </a:solidFill>
              </a:rPr>
              <a:t>.</a:t>
            </a:r>
          </a:p>
          <a:p>
            <a:r>
              <a:rPr lang="hu-HU" b="1" dirty="0" smtClean="0"/>
              <a:t>CHIT </a:t>
            </a:r>
            <a:r>
              <a:rPr lang="hu-HU" b="1" dirty="0"/>
              <a:t>(CSIT)</a:t>
            </a:r>
          </a:p>
          <a:p>
            <a:r>
              <a:rPr lang="hu-HU" b="1" dirty="0">
                <a:solidFill>
                  <a:schemeClr val="bg1"/>
                </a:solidFill>
              </a:rPr>
              <a:t>Tudat. Éber tudatosság. A Védikus Hármasság második aspektusa. </a:t>
            </a:r>
          </a:p>
          <a:p>
            <a:r>
              <a:rPr lang="hu-HU" b="1" dirty="0"/>
              <a:t>CHOHAN (CSOHÁN)</a:t>
            </a:r>
          </a:p>
          <a:p>
            <a:r>
              <a:rPr lang="hu-HU" b="1" dirty="0">
                <a:solidFill>
                  <a:schemeClr val="bg1"/>
                </a:solidFill>
              </a:rPr>
              <a:t>Aki elérte a tökéletességet és lemond a Nirvána örömeiről, hogy az emberiséget segítse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b="1" dirty="0"/>
              <a:t>DHYAN CHOHAN (DHJÁN CSOHÁN)</a:t>
            </a:r>
          </a:p>
          <a:p>
            <a:r>
              <a:rPr lang="hu-HU" b="1" dirty="0">
                <a:solidFill>
                  <a:schemeClr val="bg1"/>
                </a:solidFill>
              </a:rPr>
              <a:t>Ezt a kifejezést a szellemi lények valamely magas fokára alkalmazzák.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Dhyan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„urat” jelent.</a:t>
            </a:r>
          </a:p>
          <a:p>
            <a:r>
              <a:rPr lang="hu-HU" b="1" dirty="0"/>
              <a:t>ELSŐ LOGOSZ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létezés gyökere, </a:t>
            </a:r>
            <a:r>
              <a:rPr lang="hu-HU" b="1" dirty="0" smtClean="0">
                <a:solidFill>
                  <a:schemeClr val="bg1"/>
                </a:solidFill>
              </a:rPr>
              <a:t>akitől </a:t>
            </a:r>
            <a:r>
              <a:rPr lang="hu-HU" b="1" dirty="0">
                <a:solidFill>
                  <a:schemeClr val="bg1"/>
                </a:solidFill>
              </a:rPr>
              <a:t>a Második Logosz ered, megnyilvánítva az élet és a forma,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szellem és az anyag, a pozitív és a negatív kettős aspektusait. Az Első Logoszból és a Második Logoszból áramlik ki a Harmadik Logosz, az Egyetemes Elme, amelyben minden őstípus létezik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050572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82879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u-HU" sz="2000" b="1" dirty="0" smtClean="0">
                <a:solidFill>
                  <a:schemeClr val="bg1"/>
                </a:solidFill>
              </a:rPr>
              <a:t>Nézd az érző, forma nélküli élet kezdetét! </a:t>
            </a:r>
          </a:p>
          <a:p>
            <a:pPr lvl="0"/>
            <a:endParaRPr lang="hu-HU" sz="1200" b="1" dirty="0" smtClean="0"/>
          </a:p>
          <a:p>
            <a:r>
              <a:rPr lang="hu-HU" sz="2000" b="1" dirty="0" smtClean="0">
                <a:solidFill>
                  <a:schemeClr val="bg1"/>
                </a:solidFill>
              </a:rPr>
              <a:t>2.  Először az istenit, az Anya-szellemtől valót, azután a szellemit, a Hármat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az Egytől, a Négyet az Egytől, és az Ötöt, amelytől a Három, az Öt és a Hét.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smtClean="0"/>
              <a:t>   Ezek a háromszorosak és a négyszeresek lefelé, az Első Úr elme  szülte fiai,</a:t>
            </a:r>
          </a:p>
          <a:p>
            <a:r>
              <a:rPr lang="hu-HU" sz="2000" b="1" dirty="0"/>
              <a:t> </a:t>
            </a:r>
            <a:r>
              <a:rPr lang="hu-HU" sz="2000" b="1" dirty="0" smtClean="0"/>
              <a:t>    a Ragyogó Hét. </a:t>
            </a:r>
          </a:p>
          <a:p>
            <a:endParaRPr lang="hu-HU" sz="1200" b="1" dirty="0" smtClean="0"/>
          </a:p>
          <a:p>
            <a:r>
              <a:rPr lang="hu-HU" sz="2000" b="1" dirty="0" smtClean="0"/>
              <a:t>3.  Ők azok, ó </a:t>
            </a:r>
            <a:r>
              <a:rPr lang="hu-HU" sz="2000" b="1" dirty="0" err="1" smtClean="0"/>
              <a:t>Lanoo</a:t>
            </a:r>
            <a:r>
              <a:rPr lang="hu-HU" sz="2000" b="1" dirty="0" smtClean="0"/>
              <a:t>, akik te, én és ő vagyunk. </a:t>
            </a:r>
            <a:r>
              <a:rPr lang="hu-HU" sz="2000" b="1" dirty="0" smtClean="0">
                <a:solidFill>
                  <a:schemeClr val="bg1"/>
                </a:solidFill>
              </a:rPr>
              <a:t>Ők, akik feletted és anyád,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</a:t>
            </a:r>
            <a:r>
              <a:rPr lang="hu-HU" sz="2000" b="1" dirty="0" err="1" smtClean="0">
                <a:solidFill>
                  <a:schemeClr val="bg1"/>
                </a:solidFill>
              </a:rPr>
              <a:t>Bhúmi</a:t>
            </a:r>
            <a:r>
              <a:rPr lang="hu-HU" sz="2000" b="1" dirty="0" smtClean="0">
                <a:solidFill>
                  <a:schemeClr val="bg1"/>
                </a:solidFill>
              </a:rPr>
              <a:t> fölött őrködnek.</a:t>
            </a:r>
          </a:p>
          <a:p>
            <a:endParaRPr lang="hu-HU" sz="1200" b="1" dirty="0" smtClean="0"/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4.  Az Egy Sugár megsokszorozza a kisebb sugarakat. Az élet megelőzi a</a:t>
            </a:r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     formát, és az élet túléli az utolsó atomot. </a:t>
            </a:r>
            <a:r>
              <a:rPr lang="hu-HU" sz="2000" b="1" dirty="0" smtClean="0"/>
              <a:t>A számtalan sugáron keresztül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az életsugár, az Egy olyan, mint a sok drágakövön áthúzott fonál. </a:t>
            </a:r>
          </a:p>
          <a:p>
            <a:pPr lvl="0"/>
            <a:endParaRPr lang="hu-HU" sz="1200" b="1" dirty="0" smtClean="0"/>
          </a:p>
          <a:p>
            <a:pPr lvl="0"/>
            <a:r>
              <a:rPr lang="hu-HU" sz="2000" b="1" dirty="0" smtClean="0">
                <a:solidFill>
                  <a:schemeClr val="bg1"/>
                </a:solidFill>
              </a:rPr>
              <a:t>5.  Amikor az Egy Kettővé válik, megjelenik a háromszoros. A Három Egy, </a:t>
            </a:r>
          </a:p>
          <a:p>
            <a:pPr lvl="0"/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</a:t>
            </a:r>
            <a:r>
              <a:rPr lang="hu-HU" sz="2000" b="1" dirty="0" smtClean="0"/>
              <a:t>és ez a mi fonalunk, ó </a:t>
            </a:r>
            <a:r>
              <a:rPr lang="hu-HU" sz="2000" b="1" dirty="0" err="1" smtClean="0"/>
              <a:t>Lanoo</a:t>
            </a:r>
            <a:r>
              <a:rPr lang="hu-HU" sz="2000" b="1" dirty="0" smtClean="0"/>
              <a:t>, a </a:t>
            </a:r>
            <a:r>
              <a:rPr lang="hu-HU" sz="2000" b="1" dirty="0" err="1" smtClean="0"/>
              <a:t>Saptaparnanak</a:t>
            </a:r>
            <a:r>
              <a:rPr lang="hu-HU" sz="2000" b="1" dirty="0" smtClean="0"/>
              <a:t> nevezett ember – növény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szíve.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9734" y="116632"/>
            <a:ext cx="83582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000" b="1" dirty="0" smtClean="0"/>
              <a:t>6.   </a:t>
            </a:r>
            <a:r>
              <a:rPr lang="hu-HU" sz="2000" b="1" dirty="0" smtClean="0">
                <a:solidFill>
                  <a:schemeClr val="bg1"/>
                </a:solidFill>
              </a:rPr>
              <a:t>Ez </a:t>
            </a:r>
            <a:r>
              <a:rPr lang="hu-HU" sz="2000" b="1" dirty="0">
                <a:solidFill>
                  <a:schemeClr val="bg1"/>
                </a:solidFill>
              </a:rPr>
              <a:t>a gyökér, a négy kanóc háromnyelvű lángja, ami sohasem hal meg.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A  kanócok </a:t>
            </a:r>
            <a:r>
              <a:rPr lang="hu-HU" sz="2000" b="1" dirty="0"/>
              <a:t>a szikrák, amelyek a Hétből kicsapó, háromnyelvű </a:t>
            </a:r>
            <a:r>
              <a:rPr lang="hu-HU" sz="2000" b="1" dirty="0" smtClean="0"/>
              <a:t>lángból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veszik </a:t>
            </a:r>
            <a:r>
              <a:rPr lang="hu-HU" sz="2000" b="1" dirty="0"/>
              <a:t>lángjukat, az egy Hold sugarai és szikrái, </a:t>
            </a:r>
            <a:r>
              <a:rPr lang="hu-HU" sz="2000" b="1" dirty="0" smtClean="0"/>
              <a:t>amelyek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 </a:t>
            </a:r>
            <a:r>
              <a:rPr lang="hu-HU" sz="2000" b="1" dirty="0"/>
              <a:t>visszatükröződnek a Föld valamennyi folyójának hömpölygő hullámaiban. </a:t>
            </a:r>
          </a:p>
          <a:p>
            <a:pPr lvl="0"/>
            <a:endParaRPr lang="hu-HU" sz="1200" dirty="0" smtClean="0"/>
          </a:p>
          <a:p>
            <a:pPr marL="342900" lvl="0" indent="-342900">
              <a:buAutoNum type="arabicPeriod" startAt="7"/>
            </a:pPr>
            <a:r>
              <a:rPr lang="hu-HU" sz="2000" b="1" dirty="0" smtClean="0">
                <a:solidFill>
                  <a:schemeClr val="bg1"/>
                </a:solidFill>
              </a:rPr>
              <a:t>A szikra </a:t>
            </a:r>
            <a:r>
              <a:rPr lang="hu-HU" sz="2000" b="1" dirty="0" err="1" smtClean="0">
                <a:solidFill>
                  <a:schemeClr val="bg1"/>
                </a:solidFill>
              </a:rPr>
              <a:t>Fohat</a:t>
            </a:r>
            <a:r>
              <a:rPr lang="hu-HU" sz="2000" b="1" dirty="0" smtClean="0">
                <a:solidFill>
                  <a:schemeClr val="bg1"/>
                </a:solidFill>
              </a:rPr>
              <a:t> legfinomabb fonalán függ a lángból. Átutazik </a:t>
            </a:r>
            <a:r>
              <a:rPr lang="hu-HU" sz="2000" b="1" dirty="0" err="1" smtClean="0">
                <a:solidFill>
                  <a:schemeClr val="bg1"/>
                </a:solidFill>
              </a:rPr>
              <a:t>Máyá</a:t>
            </a:r>
            <a:r>
              <a:rPr lang="hu-HU" sz="2000" b="1" dirty="0" smtClean="0">
                <a:solidFill>
                  <a:schemeClr val="bg1"/>
                </a:solidFill>
              </a:rPr>
              <a:t> hét világán.</a:t>
            </a:r>
            <a:r>
              <a:rPr lang="hu-HU" sz="2000" b="1" dirty="0" smtClean="0"/>
              <a:t> Megáll az elsőben, ekkor fém és kő, átlép a másodikba, és íme - egy növény. A növény hétszer alakul át, és egy szent állattá válik. 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Ezek egyesített tulajdonságaiból alakul ki </a:t>
            </a:r>
            <a:r>
              <a:rPr lang="hu-HU" sz="2000" b="1" dirty="0" err="1" smtClean="0"/>
              <a:t>Manu</a:t>
            </a:r>
            <a:r>
              <a:rPr lang="hu-HU" sz="2000" b="1" dirty="0" smtClean="0"/>
              <a:t>, a gondolkodó. 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Ki formálja  meg őt? A hét élet és az egy élet. Ki fejezi be? Az ötszörös </a:t>
            </a:r>
            <a:r>
              <a:rPr lang="hu-HU" sz="2000" b="1" dirty="0" err="1" smtClean="0"/>
              <a:t>Lha</a:t>
            </a:r>
            <a:r>
              <a:rPr lang="hu-HU" sz="2000" b="1" dirty="0" smtClean="0"/>
              <a:t>.</a:t>
            </a:r>
          </a:p>
          <a:p>
            <a:pPr lvl="0"/>
            <a:r>
              <a:rPr lang="hu-HU" sz="2000" b="1" dirty="0"/>
              <a:t> </a:t>
            </a:r>
            <a:r>
              <a:rPr lang="hu-HU" sz="2000" b="1" dirty="0" smtClean="0"/>
              <a:t>     És ki tökéletesíti az utolsó testet? Hal, bűn és </a:t>
            </a:r>
            <a:r>
              <a:rPr lang="hu-HU" sz="2000" b="1" dirty="0" err="1" smtClean="0"/>
              <a:t>szóma</a:t>
            </a:r>
            <a:r>
              <a:rPr lang="hu-HU" sz="2000" b="1" dirty="0" smtClean="0"/>
              <a:t>...</a:t>
            </a:r>
          </a:p>
          <a:p>
            <a:pPr marL="342900" lvl="0" indent="-342900">
              <a:buAutoNum type="arabicPeriod" startAt="7"/>
            </a:pPr>
            <a:endParaRPr lang="hu-HU" sz="1200" dirty="0" smtClean="0"/>
          </a:p>
          <a:p>
            <a:pPr marL="342900" lvl="0" indent="-342900">
              <a:buAutoNum type="arabicPeriod" startAt="7"/>
            </a:pPr>
            <a:r>
              <a:rPr lang="hu-HU" sz="2000" b="1" dirty="0" smtClean="0">
                <a:solidFill>
                  <a:schemeClr val="bg1"/>
                </a:solidFill>
              </a:rPr>
              <a:t>A Hallgatag Figyelő és az árnyéka közötti fonál az első szülöttől kezdve minden változással erősebbé és ragyogóbbá válik. </a:t>
            </a:r>
            <a:r>
              <a:rPr lang="hu-HU" sz="2000" b="1" dirty="0" smtClean="0"/>
              <a:t>A reggeli napfény dicsőséges déli ragyogásra változik...</a:t>
            </a:r>
          </a:p>
          <a:p>
            <a:pPr marL="342900" lvl="0" indent="-342900">
              <a:buAutoNum type="arabicPeriod" startAt="7"/>
            </a:pPr>
            <a:endParaRPr lang="hu-HU" sz="1200" dirty="0" smtClean="0"/>
          </a:p>
          <a:p>
            <a:pPr marL="342900" lvl="0" indent="-342900"/>
            <a:r>
              <a:rPr lang="hu-HU" sz="2000" b="1" dirty="0" smtClean="0"/>
              <a:t>9.   „Ez a te jelenlegi kereked” – </a:t>
            </a:r>
            <a:r>
              <a:rPr lang="hu-HU" sz="2000" b="1" dirty="0" smtClean="0">
                <a:solidFill>
                  <a:schemeClr val="bg1"/>
                </a:solidFill>
              </a:rPr>
              <a:t>mondta a Láng a Szikrának. „Te vagy én magam, a képmásom és az árnyékom. Beléd öltözködtem, és te vagy a </a:t>
            </a:r>
            <a:r>
              <a:rPr lang="hu-HU" sz="2000" b="1" dirty="0" err="1" smtClean="0">
                <a:solidFill>
                  <a:schemeClr val="bg1"/>
                </a:solidFill>
              </a:rPr>
              <a:t>váhanom</a:t>
            </a:r>
            <a:r>
              <a:rPr lang="hu-HU" sz="2000" b="1" dirty="0" smtClean="0">
                <a:solidFill>
                  <a:schemeClr val="bg1"/>
                </a:solidFill>
              </a:rPr>
              <a:t>, </a:t>
            </a:r>
            <a:r>
              <a:rPr lang="hu-HU" sz="2000" b="1" dirty="0" err="1" smtClean="0">
                <a:solidFill>
                  <a:schemeClr val="bg1"/>
                </a:solidFill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’</a:t>
            </a:r>
            <a:r>
              <a:rPr lang="hu-HU" sz="2000" b="1" dirty="0" err="1" smtClean="0">
                <a:solidFill>
                  <a:schemeClr val="bg1"/>
                </a:solidFill>
              </a:rPr>
              <a:t>Légy</a:t>
            </a:r>
            <a:r>
              <a:rPr lang="hu-HU" sz="2000" b="1" dirty="0" smtClean="0">
                <a:solidFill>
                  <a:schemeClr val="bg1"/>
                </a:solidFill>
              </a:rPr>
              <a:t> velünk’ napig,</a:t>
            </a:r>
            <a:r>
              <a:rPr lang="hu-HU" sz="2000" b="1" dirty="0" smtClean="0"/>
              <a:t> amikor te újra magammá és másokká válsz, magaddá és magammá.” Ekkor az építők, miután felvették első ruhájukat, leszállnak a ragyogó Földre, és uralkodnak az embereken – akik ők maguk...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b="1" dirty="0">
                <a:solidFill>
                  <a:srgbClr val="0070C0"/>
                </a:solidFill>
              </a:rPr>
              <a:t>A Stanzák rövid tartalmi összefoglalója</a:t>
            </a:r>
            <a:br>
              <a:rPr lang="hu-HU" b="1" dirty="0">
                <a:solidFill>
                  <a:srgbClr val="0070C0"/>
                </a:solidFill>
              </a:rPr>
            </a:b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46020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969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I. </a:t>
            </a:r>
            <a:r>
              <a:rPr lang="hu-HU" sz="2400" b="1" dirty="0" smtClean="0">
                <a:solidFill>
                  <a:srgbClr val="FFFF00"/>
                </a:solidFill>
              </a:rPr>
              <a:t>Stanza</a:t>
            </a:r>
          </a:p>
          <a:p>
            <a:pPr algn="ctr"/>
            <a:endParaRPr lang="hu-HU" sz="1200" b="1" dirty="0" smtClean="0">
              <a:solidFill>
                <a:srgbClr val="FFFF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sz="2000" b="1" dirty="0" smtClean="0"/>
              <a:t>Szimbolikusan </a:t>
            </a:r>
            <a:r>
              <a:rPr lang="hu-HU" sz="2000" b="1" dirty="0" smtClean="0">
                <a:solidFill>
                  <a:schemeClr val="bg1"/>
                </a:solidFill>
              </a:rPr>
              <a:t>írja le </a:t>
            </a:r>
            <a:r>
              <a:rPr lang="hu-HU" sz="2000" b="1" dirty="0">
                <a:solidFill>
                  <a:schemeClr val="bg1"/>
                </a:solidFill>
              </a:rPr>
              <a:t>az EGY MINDEN állapotát a </a:t>
            </a:r>
            <a:r>
              <a:rPr lang="hu-HU" sz="2000" b="1" dirty="0" err="1">
                <a:solidFill>
                  <a:schemeClr val="bg1"/>
                </a:solidFill>
              </a:rPr>
              <a:t>Pralaya</a:t>
            </a:r>
            <a:r>
              <a:rPr lang="hu-HU" sz="2000" b="1" dirty="0">
                <a:solidFill>
                  <a:schemeClr val="bg1"/>
                </a:solidFill>
              </a:rPr>
              <a:t> alatt, az újraébredő megnyilvánulás első megrezdülése </a:t>
            </a:r>
            <a:r>
              <a:rPr lang="hu-HU" sz="2000" b="1" dirty="0" smtClean="0">
                <a:solidFill>
                  <a:schemeClr val="bg1"/>
                </a:solidFill>
              </a:rPr>
              <a:t>előtt tagadó kifejezésekkel,</a:t>
            </a:r>
            <a:r>
              <a:rPr lang="hu-HU" sz="2000" b="1" dirty="0" smtClean="0"/>
              <a:t>  mert </a:t>
            </a:r>
            <a:r>
              <a:rPr lang="hu-HU" sz="2000" b="1" dirty="0">
                <a:solidFill>
                  <a:schemeClr val="bg1"/>
                </a:solidFill>
              </a:rPr>
              <a:t>ez az önmagában való abszolútság állapota,</a:t>
            </a:r>
            <a:r>
              <a:rPr lang="hu-HU" sz="2000" b="1" dirty="0"/>
              <a:t> így </a:t>
            </a:r>
            <a:r>
              <a:rPr lang="hu-HU" sz="2000" b="1" dirty="0">
                <a:solidFill>
                  <a:schemeClr val="bg1"/>
                </a:solidFill>
              </a:rPr>
              <a:t>nem rendelkezhet olyan meghatározott tulajdonságokkal, </a:t>
            </a:r>
            <a:r>
              <a:rPr lang="hu-HU" sz="2000" b="1" dirty="0" smtClean="0"/>
              <a:t>amelyeket pozitív kifejezésekkel tudnánk leírni. </a:t>
            </a:r>
            <a:r>
              <a:rPr lang="hu-HU" sz="2000" dirty="0" smtClean="0"/>
              <a:t> </a:t>
            </a:r>
            <a:endParaRPr lang="hu-HU" sz="2000" dirty="0"/>
          </a:p>
          <a:p>
            <a:r>
              <a:rPr lang="hu-HU" sz="1200" dirty="0"/>
              <a:t> 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II. Stanza </a:t>
            </a:r>
            <a:endParaRPr lang="hu-HU" sz="2400" b="1" dirty="0" smtClean="0">
              <a:solidFill>
                <a:srgbClr val="FFFF00"/>
              </a:solidFill>
            </a:endParaRP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Olyan </a:t>
            </a:r>
            <a:r>
              <a:rPr lang="hu-HU" sz="2000" b="1" dirty="0">
                <a:solidFill>
                  <a:schemeClr val="bg1"/>
                </a:solidFill>
              </a:rPr>
              <a:t>szintet ír le, amelyet a nyugati elme szinte azonosnak lát az I. Stanzában </a:t>
            </a:r>
            <a:r>
              <a:rPr lang="hu-HU" sz="2000" b="1" dirty="0" smtClean="0">
                <a:solidFill>
                  <a:schemeClr val="bg1"/>
                </a:solidFill>
              </a:rPr>
              <a:t>említettel. A Stanzák megértéséhez elsősorban belső </a:t>
            </a:r>
            <a:r>
              <a:rPr lang="hu-HU" sz="2000" b="1" dirty="0">
                <a:solidFill>
                  <a:schemeClr val="bg1"/>
                </a:solidFill>
              </a:rPr>
              <a:t>képességekre van </a:t>
            </a:r>
            <a:r>
              <a:rPr lang="hu-HU" sz="2000" b="1" dirty="0" smtClean="0">
                <a:solidFill>
                  <a:schemeClr val="bg1"/>
                </a:solidFill>
              </a:rPr>
              <a:t>szükség.</a:t>
            </a:r>
            <a:endParaRPr lang="hu-HU" sz="2000" dirty="0" smtClean="0">
              <a:solidFill>
                <a:schemeClr val="bg1"/>
              </a:solidFill>
            </a:endParaRPr>
          </a:p>
          <a:p>
            <a:pPr marL="171450" indent="-171450" algn="ctr">
              <a:buFont typeface="Arial" pitchFamily="34" charset="0"/>
              <a:buChar char="•"/>
            </a:pPr>
            <a:endParaRPr lang="hu-HU" sz="1200" b="1" dirty="0" smtClean="0">
              <a:solidFill>
                <a:srgbClr val="FFFF00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III. Stanza</a:t>
            </a:r>
          </a:p>
          <a:p>
            <a:endParaRPr lang="hu-HU" sz="12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A világegyetem </a:t>
            </a:r>
            <a:r>
              <a:rPr lang="hu-HU" sz="2000" b="1" dirty="0" err="1" smtClean="0">
                <a:solidFill>
                  <a:schemeClr val="bg1"/>
                </a:solidFill>
              </a:rPr>
              <a:t>Pralaya</a:t>
            </a:r>
            <a:r>
              <a:rPr lang="hu-HU" sz="2000" b="1" dirty="0" smtClean="0">
                <a:solidFill>
                  <a:schemeClr val="bg1"/>
                </a:solidFill>
              </a:rPr>
              <a:t> utáni  új életre ébredését írja le.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</a:t>
            </a:r>
            <a:r>
              <a:rPr lang="hu-HU" sz="2000" b="1" dirty="0" smtClean="0"/>
              <a:t>Részletezi a </a:t>
            </a:r>
            <a:r>
              <a:rPr lang="hu-HU" sz="2000" b="1" dirty="0" err="1" smtClean="0"/>
              <a:t>Monádok</a:t>
            </a:r>
            <a:r>
              <a:rPr lang="hu-HU" sz="2000" b="1" dirty="0" smtClean="0"/>
              <a:t> Egyben való </a:t>
            </a:r>
            <a:r>
              <a:rPr lang="hu-HU" sz="2000" b="1" dirty="0"/>
              <a:t>feloldottságuk állapotából </a:t>
            </a:r>
            <a:r>
              <a:rPr lang="hu-HU" sz="2000" b="1" dirty="0" smtClean="0"/>
              <a:t>történő</a:t>
            </a:r>
          </a:p>
          <a:p>
            <a:r>
              <a:rPr lang="hu-HU" sz="2000" b="1" dirty="0"/>
              <a:t> </a:t>
            </a:r>
            <a:r>
              <a:rPr lang="hu-HU" sz="2000" b="1" dirty="0" smtClean="0"/>
              <a:t>    felbukkanását.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 err="1" smtClean="0">
                <a:solidFill>
                  <a:schemeClr val="bg1"/>
                </a:solidFill>
              </a:rPr>
              <a:t>Monád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fogalma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egyaránt </a:t>
            </a:r>
            <a:r>
              <a:rPr lang="hu-HU" sz="2000" b="1" dirty="0">
                <a:solidFill>
                  <a:schemeClr val="bg1"/>
                </a:solidFill>
              </a:rPr>
              <a:t>alkalmazható a legnagyobb naprendszerre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    és </a:t>
            </a:r>
            <a:r>
              <a:rPr lang="hu-HU" sz="2000" b="1" dirty="0">
                <a:solidFill>
                  <a:schemeClr val="bg1"/>
                </a:solidFill>
              </a:rPr>
              <a:t>a legapróbb atomra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8447362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188640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IV</a:t>
            </a:r>
            <a:r>
              <a:rPr lang="hu-HU" sz="2400" b="1" dirty="0">
                <a:solidFill>
                  <a:srgbClr val="FFFF00"/>
                </a:solidFill>
              </a:rPr>
              <a:t>. </a:t>
            </a:r>
            <a:r>
              <a:rPr lang="hu-HU" sz="2400" b="1" dirty="0" smtClean="0">
                <a:solidFill>
                  <a:srgbClr val="FFFF00"/>
                </a:solidFill>
              </a:rPr>
              <a:t>Stanza</a:t>
            </a:r>
          </a:p>
          <a:p>
            <a:endParaRPr lang="hu-HU" sz="12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Bemutatja a </a:t>
            </a:r>
            <a:r>
              <a:rPr lang="hu-HU" sz="2000" b="1" dirty="0"/>
              <a:t>Világegyetem </a:t>
            </a:r>
            <a:r>
              <a:rPr lang="hu-HU" sz="2000" b="1" dirty="0">
                <a:solidFill>
                  <a:schemeClr val="bg1"/>
                </a:solidFill>
              </a:rPr>
              <a:t>„Csírájának” a tudatos Isteni Hatalmak hetes </a:t>
            </a:r>
            <a:r>
              <a:rPr lang="hu-HU" sz="2000" b="1" dirty="0" smtClean="0">
                <a:solidFill>
                  <a:schemeClr val="bg1"/>
                </a:solidFill>
              </a:rPr>
              <a:t>hierarchiájába 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történő szétválását.</a:t>
            </a:r>
          </a:p>
          <a:p>
            <a:r>
              <a:rPr lang="hu-HU" sz="12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A Hierarchia az </a:t>
            </a:r>
            <a:r>
              <a:rPr lang="hu-HU" sz="2000" b="1" dirty="0">
                <a:solidFill>
                  <a:schemeClr val="bg1"/>
                </a:solidFill>
              </a:rPr>
              <a:t>Egy Legfőbb Energia aktív </a:t>
            </a:r>
            <a:r>
              <a:rPr lang="hu-HU" sz="2000" b="1" dirty="0" smtClean="0">
                <a:solidFill>
                  <a:schemeClr val="bg1"/>
                </a:solidFill>
              </a:rPr>
              <a:t>megnyilatkozásai,</a:t>
            </a:r>
            <a:r>
              <a:rPr lang="hu-HU" sz="2000" b="1" dirty="0" smtClean="0"/>
              <a:t> az </a:t>
            </a:r>
            <a:r>
              <a:rPr lang="hu-HU" sz="2000" b="1" dirty="0"/>
              <a:t>egész megnyilvánult </a:t>
            </a:r>
            <a:r>
              <a:rPr lang="hu-HU" sz="2000" b="1" dirty="0">
                <a:solidFill>
                  <a:schemeClr val="bg1"/>
                </a:solidFill>
              </a:rPr>
              <a:t>világegyetem tervezői,</a:t>
            </a:r>
            <a:r>
              <a:rPr lang="hu-HU" sz="2000" b="1" dirty="0"/>
              <a:t> formálói és </a:t>
            </a:r>
            <a:r>
              <a:rPr lang="hu-HU" sz="2000" b="1" dirty="0" smtClean="0"/>
              <a:t>teremtői.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Áthatják és </a:t>
            </a:r>
            <a:r>
              <a:rPr lang="hu-HU" sz="2000" b="1" dirty="0">
                <a:solidFill>
                  <a:schemeClr val="bg1"/>
                </a:solidFill>
              </a:rPr>
              <a:t>vezetik a világegyetemet</a:t>
            </a:r>
            <a:r>
              <a:rPr lang="hu-HU" sz="2000" b="1" dirty="0" smtClean="0">
                <a:solidFill>
                  <a:schemeClr val="bg1"/>
                </a:solidFill>
              </a:rPr>
              <a:t>, ellenőrzik és irányítják a fejlődést,</a:t>
            </a:r>
          </a:p>
          <a:p>
            <a:r>
              <a:rPr lang="hu-HU" sz="2000" b="1" dirty="0" smtClean="0"/>
              <a:t>     az </a:t>
            </a:r>
            <a:r>
              <a:rPr lang="hu-HU" sz="2000" b="1" dirty="0"/>
              <a:t>Egy </a:t>
            </a:r>
            <a:r>
              <a:rPr lang="hu-HU" sz="2000" b="1" dirty="0" smtClean="0"/>
              <a:t>Törvényt természettörvényként testesítik meg. </a:t>
            </a:r>
            <a:endParaRPr lang="hu-HU" sz="2000" dirty="0"/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A Hierarchiát általában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Dhyán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Chohanokként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/>
              <a:t>ismerjük.</a:t>
            </a: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fejlődés e szintjéről </a:t>
            </a:r>
            <a:r>
              <a:rPr lang="hu-HU" sz="2000" b="1" dirty="0">
                <a:solidFill>
                  <a:schemeClr val="bg1"/>
                </a:solidFill>
              </a:rPr>
              <a:t>a hindu mitológiában az „Istenek teremtéseként” </a:t>
            </a:r>
            <a:r>
              <a:rPr lang="hu-HU" sz="2000" b="1" dirty="0"/>
              <a:t>beszélnek.</a:t>
            </a:r>
            <a:endParaRPr lang="hu-HU" sz="2000" dirty="0"/>
          </a:p>
          <a:p>
            <a:r>
              <a:rPr lang="hu-HU" sz="1200" dirty="0"/>
              <a:t> </a:t>
            </a:r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V</a:t>
            </a:r>
            <a:r>
              <a:rPr lang="hu-HU" sz="2400" b="1" dirty="0">
                <a:solidFill>
                  <a:srgbClr val="FFFF00"/>
                </a:solidFill>
              </a:rPr>
              <a:t>. Stanza </a:t>
            </a:r>
            <a:endParaRPr lang="hu-HU" sz="2400" b="1" dirty="0" smtClean="0">
              <a:solidFill>
                <a:srgbClr val="FFFF00"/>
              </a:solidFill>
            </a:endParaRPr>
          </a:p>
          <a:p>
            <a:endParaRPr lang="hu-HU" sz="1200" b="1" dirty="0"/>
          </a:p>
          <a:p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>
                <a:solidFill>
                  <a:schemeClr val="bg1"/>
                </a:solidFill>
              </a:rPr>
              <a:t>világ kialakításának folyamatát írja le.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b="1" dirty="0"/>
              <a:t>Először </a:t>
            </a:r>
            <a:r>
              <a:rPr lang="hu-HU" sz="2000" b="1" dirty="0">
                <a:solidFill>
                  <a:schemeClr val="bg1"/>
                </a:solidFill>
              </a:rPr>
              <a:t>a szétszórt kozmikus anyag, majd a </a:t>
            </a:r>
            <a:r>
              <a:rPr lang="hu-HU" sz="2000" b="1" dirty="0" smtClean="0">
                <a:solidFill>
                  <a:schemeClr val="bg1"/>
                </a:solidFill>
              </a:rPr>
              <a:t>tüzes forgószél </a:t>
            </a:r>
            <a:r>
              <a:rPr lang="hu-HU" sz="2000" b="1" dirty="0">
                <a:solidFill>
                  <a:schemeClr val="bg1"/>
                </a:solidFill>
              </a:rPr>
              <a:t>egy csillagköd képződésének első szintje.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b="1" dirty="0"/>
              <a:t>Ez </a:t>
            </a:r>
            <a:r>
              <a:rPr lang="hu-HU" sz="2000" b="1" dirty="0">
                <a:solidFill>
                  <a:schemeClr val="bg1"/>
                </a:solidFill>
              </a:rPr>
              <a:t>a csillagköd összehúzódik, </a:t>
            </a:r>
            <a:r>
              <a:rPr lang="hu-HU" sz="2000" b="1" dirty="0"/>
              <a:t>és különböző átalakulásokon keresztül egy </a:t>
            </a:r>
            <a:r>
              <a:rPr lang="hu-HU" sz="2000" b="1" dirty="0">
                <a:solidFill>
                  <a:schemeClr val="bg1"/>
                </a:solidFill>
              </a:rPr>
              <a:t>naprendszerré, esetleg bolygó-lánccá, vagy egyedi bolygóvá formálódik</a:t>
            </a:r>
            <a:r>
              <a:rPr lang="hu-HU" sz="2000" b="1" dirty="0" smtClean="0">
                <a:solidFill>
                  <a:schemeClr val="bg1"/>
                </a:solidFill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839103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9406" y="476671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FF00"/>
                </a:solidFill>
              </a:rPr>
              <a:t>VI. Stanza </a:t>
            </a:r>
          </a:p>
          <a:p>
            <a:endParaRPr lang="hu-HU" sz="1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Ismerteti </a:t>
            </a:r>
            <a:r>
              <a:rPr lang="hu-HU" sz="2000" b="1" dirty="0" smtClean="0">
                <a:solidFill>
                  <a:schemeClr val="bg1"/>
                </a:solidFill>
              </a:rPr>
              <a:t>az Egy Világ </a:t>
            </a:r>
            <a:r>
              <a:rPr lang="hu-HU" sz="2000" b="1" dirty="0">
                <a:solidFill>
                  <a:schemeClr val="bg1"/>
                </a:solidFill>
              </a:rPr>
              <a:t>kialakulásának további </a:t>
            </a:r>
            <a:r>
              <a:rPr lang="hu-HU" sz="2000" b="1" dirty="0" smtClean="0">
                <a:solidFill>
                  <a:schemeClr val="bg1"/>
                </a:solidFill>
              </a:rPr>
              <a:t>szintjeit.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Egy </a:t>
            </a:r>
            <a:r>
              <a:rPr lang="hu-HU" sz="2000" b="1" dirty="0">
                <a:solidFill>
                  <a:schemeClr val="bg1"/>
                </a:solidFill>
              </a:rPr>
              <a:t>ilyen világ </a:t>
            </a:r>
            <a:r>
              <a:rPr lang="hu-HU" sz="2000" b="1" dirty="0" smtClean="0">
                <a:solidFill>
                  <a:schemeClr val="bg1"/>
                </a:solidFill>
              </a:rPr>
              <a:t>fejlődését mutatja be, a fejlődés negyedik nagy </a:t>
            </a:r>
            <a:r>
              <a:rPr lang="hu-HU" sz="2000" b="1" dirty="0">
                <a:solidFill>
                  <a:schemeClr val="bg1"/>
                </a:solidFill>
              </a:rPr>
              <a:t>időszakáig,</a:t>
            </a:r>
            <a:r>
              <a:rPr lang="hu-HU" sz="2000" b="1" dirty="0"/>
              <a:t> amely megfelel annak az időszaknak, amelyben most élünk.</a:t>
            </a:r>
            <a:endParaRPr lang="hu-HU" sz="2000" dirty="0"/>
          </a:p>
          <a:p>
            <a:pPr algn="ctr"/>
            <a:endParaRPr lang="hu-HU" sz="1200" b="1" dirty="0" smtClean="0">
              <a:solidFill>
                <a:srgbClr val="FFFF00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VII</a:t>
            </a:r>
            <a:r>
              <a:rPr lang="hu-HU" sz="2400" b="1" dirty="0">
                <a:solidFill>
                  <a:srgbClr val="FFFF00"/>
                </a:solidFill>
              </a:rPr>
              <a:t>. Stanza </a:t>
            </a:r>
            <a:endParaRPr lang="hu-HU" sz="2400" b="1" dirty="0" smtClean="0">
              <a:solidFill>
                <a:srgbClr val="FFFF00"/>
              </a:solidFill>
            </a:endParaRPr>
          </a:p>
          <a:p>
            <a:endParaRPr lang="hu-HU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/>
              <a:t>élet leereszkedését </a:t>
            </a:r>
            <a:r>
              <a:rPr lang="hu-HU" sz="2000" b="1" dirty="0" smtClean="0"/>
              <a:t>az </a:t>
            </a:r>
            <a:r>
              <a:rPr lang="hu-HU" sz="2000" b="1" dirty="0"/>
              <a:t>ember megjelenéséig követi </a:t>
            </a:r>
            <a:r>
              <a:rPr lang="hu-HU" sz="2000" b="1" dirty="0" smtClean="0"/>
              <a:t>nyomon</a:t>
            </a:r>
            <a:r>
              <a:rPr lang="hu-HU" sz="2000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2988026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A stanzák értelmezése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45616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FF00"/>
                </a:solidFill>
              </a:rPr>
              <a:t>I. Stanza</a:t>
            </a:r>
            <a:endParaRPr lang="hu-HU" sz="4000" b="1" dirty="0">
              <a:solidFill>
                <a:srgbClr val="00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795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AZ ÖRÖKKÉVALÓ SZÜLŐ, MINDENKOR LÁTHATATLAN RUHÁJÁBA BURKOLVA, ÚJBÓL HÉT ÖRÖKKÉVALÓSÁGON ÁT SZUNNYADT.</a:t>
            </a:r>
          </a:p>
          <a:p>
            <a:endParaRPr lang="hu-H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/>
            <a:r>
              <a:rPr lang="hu-HU" b="1" dirty="0">
                <a:solidFill>
                  <a:srgbClr val="FFFF00"/>
                </a:solidFill>
              </a:rPr>
              <a:t>AZ ÖRÖKKÉVALÓ SZÜLŐ, MINDENKOR LÁTHATATLAN RUHÁJÁBA BURKOLVA</a:t>
            </a:r>
          </a:p>
          <a:p>
            <a:pPr marL="342900" indent="-342900"/>
            <a:r>
              <a:rPr lang="hu-HU" sz="1200" b="1" dirty="0"/>
              <a:t> </a:t>
            </a:r>
            <a:endParaRPr lang="hu-HU" sz="1200" dirty="0"/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A „Szülő”, a Tér az örök, mindig jelenlevő oka mindennek,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/>
              <a:t>a felfoghatatlan ISTENSÉG, amelynek „láthatatlan ruhái” minden anyag és a Világegyetem misztikus gyökere.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Tér az egyetlen örök dolog,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nem befolyásolja, hogy van vagy nincs benne tárgyiasult </a:t>
            </a:r>
            <a:r>
              <a:rPr lang="hu-HU" b="1" dirty="0" smtClean="0">
                <a:solidFill>
                  <a:schemeClr val="bg1"/>
                </a:solidFill>
              </a:rPr>
              <a:t> Világegyetem</a:t>
            </a:r>
            <a:r>
              <a:rPr lang="hu-HU" b="1" dirty="0">
                <a:solidFill>
                  <a:schemeClr val="bg1"/>
                </a:solidFill>
              </a:rPr>
              <a:t>.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Dimenzió </a:t>
            </a:r>
            <a:r>
              <a:rPr lang="hu-HU" b="1" dirty="0">
                <a:solidFill>
                  <a:schemeClr val="bg1"/>
                </a:solidFill>
              </a:rPr>
              <a:t>nélküli, és önmagában létező.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„</a:t>
            </a:r>
            <a:r>
              <a:rPr lang="hu-HU" b="1" dirty="0">
                <a:solidFill>
                  <a:schemeClr val="bg1"/>
                </a:solidFill>
              </a:rPr>
              <a:t>AZ”- </a:t>
            </a:r>
            <a:r>
              <a:rPr lang="hu-HU" b="1" dirty="0" err="1">
                <a:solidFill>
                  <a:schemeClr val="bg1"/>
                </a:solidFill>
              </a:rPr>
              <a:t>ból</a:t>
            </a:r>
            <a:r>
              <a:rPr lang="hu-HU" b="1" dirty="0">
                <a:solidFill>
                  <a:schemeClr val="bg1"/>
                </a:solidFill>
              </a:rPr>
              <a:t> az első elkülönülés a Szellem, amely mind a Szellemnek, mind az Anyagnak ok nélküli oka.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/>
              <a:t>Határtalan üresség és feltételekhez kötött teltség együtt.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„ruhák” a meg nem különböződött Kozmikus Anyag </a:t>
            </a:r>
            <a:r>
              <a:rPr lang="hu-HU" b="1" dirty="0" err="1" smtClean="0">
                <a:solidFill>
                  <a:schemeClr val="bg1"/>
                </a:solidFill>
              </a:rPr>
              <a:t>noumenonját</a:t>
            </a:r>
            <a:r>
              <a:rPr lang="hu-HU" b="1" dirty="0" smtClean="0">
                <a:solidFill>
                  <a:schemeClr val="bg1"/>
                </a:solidFill>
              </a:rPr>
              <a:t> /</a:t>
            </a:r>
            <a:r>
              <a:rPr lang="hu-HU" b="1" dirty="0">
                <a:solidFill>
                  <a:schemeClr val="bg1"/>
                </a:solidFill>
              </a:rPr>
              <a:t>lényegét/ jelentik.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Ez</a:t>
            </a:r>
            <a:r>
              <a:rPr lang="hu-HU" dirty="0"/>
              <a:t> </a:t>
            </a:r>
            <a:r>
              <a:rPr lang="hu-HU" b="1" dirty="0">
                <a:solidFill>
                  <a:schemeClr val="bg1"/>
                </a:solidFill>
              </a:rPr>
              <a:t>az anyag a Térrel együtt öröktől fogva létező, vele egy, az anyag szellemi lényege, és nem az az </a:t>
            </a:r>
            <a:r>
              <a:rPr lang="hu-HU" b="1" dirty="0" smtClean="0">
                <a:solidFill>
                  <a:schemeClr val="bg1"/>
                </a:solidFill>
              </a:rPr>
              <a:t>anyag, </a:t>
            </a:r>
            <a:r>
              <a:rPr lang="hu-HU" b="1" dirty="0">
                <a:solidFill>
                  <a:schemeClr val="bg1"/>
                </a:solidFill>
              </a:rPr>
              <a:t>ahogyan ismerjük.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25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60648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gyökér - természet , amely a látható anyagban levő finom, láthatatlan tulajdonságoknak a forrása.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Egy Végtelen Szellem Lelke. A hinduk </a:t>
            </a:r>
            <a:r>
              <a:rPr lang="hu-HU" b="1" dirty="0" err="1" smtClean="0">
                <a:solidFill>
                  <a:schemeClr val="bg1"/>
                </a:solidFill>
              </a:rPr>
              <a:t>Múlaprakritinek</a:t>
            </a:r>
            <a:r>
              <a:rPr lang="hu-HU" b="1" dirty="0" smtClean="0">
                <a:solidFill>
                  <a:schemeClr val="bg1"/>
                </a:solidFill>
              </a:rPr>
              <a:t> nevezik, szerintük ez az ős-állag, amely minden jelenség </a:t>
            </a:r>
            <a:r>
              <a:rPr lang="hu-HU" b="1" dirty="0" err="1" smtClean="0">
                <a:solidFill>
                  <a:schemeClr val="bg1"/>
                </a:solidFill>
              </a:rPr>
              <a:t>Upádhijának</a:t>
            </a:r>
            <a:r>
              <a:rPr lang="hu-HU" b="1" dirty="0" smtClean="0">
                <a:solidFill>
                  <a:schemeClr val="bg1"/>
                </a:solidFill>
              </a:rPr>
              <a:t>, vagy hordozójának alapja,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legyen akár fizikai, pszichikai vagy mentális.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az a forrás, ahonnan </a:t>
            </a:r>
            <a:r>
              <a:rPr lang="hu-HU" b="1" dirty="0" err="1" smtClean="0">
                <a:solidFill>
                  <a:schemeClr val="bg1"/>
                </a:solidFill>
              </a:rPr>
              <a:t>Akasha</a:t>
            </a:r>
            <a:r>
              <a:rPr lang="hu-HU" b="1" dirty="0" smtClean="0">
                <a:solidFill>
                  <a:schemeClr val="bg1"/>
                </a:solidFill>
              </a:rPr>
              <a:t> kisugárzik.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7545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HARMADIK </a:t>
            </a:r>
            <a:r>
              <a:rPr lang="hu-HU" b="1" dirty="0"/>
              <a:t>LOGOSZ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Az Istenség értelmi aspektusa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b="1" dirty="0" smtClean="0"/>
              <a:t>LOGOS</a:t>
            </a:r>
            <a:endParaRPr lang="hu-HU" b="1" dirty="0"/>
          </a:p>
          <a:p>
            <a:r>
              <a:rPr lang="hu-HU" b="1" dirty="0">
                <a:solidFill>
                  <a:schemeClr val="bg1"/>
                </a:solidFill>
              </a:rPr>
              <a:t>Szó szerint „a szó”, vagy „az ige”. Valamely világegyetem (univerzum) teremtője.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Logos</a:t>
            </a:r>
            <a:r>
              <a:rPr lang="hu-HU" b="1" dirty="0">
                <a:solidFill>
                  <a:schemeClr val="bg1"/>
                </a:solidFill>
              </a:rPr>
              <a:t> kifejezés gondolattársítás a teremtéssel, a hang alkotó erejének felismerése. Az olyan egyszerű kísérletek, mint például amikor finom port hintenek valamely dob felületére és ott a hangrezgések hatására mértani alakzatok jönnek létre, utalnak arra, hogy a hangnak milyen teremtő ereje van. (Lásd még Első, Második, Harmadik LOGOS alatt is.)</a:t>
            </a:r>
          </a:p>
          <a:p>
            <a:r>
              <a:rPr lang="hu-HU" b="1" dirty="0" smtClean="0"/>
              <a:t>MAHAT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 tiszta értelem kozmikus elve. Teremtő értelem (intelligencia).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Mahat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ugyanolyan vonatkozásban van a kozmosszal, mint a </a:t>
            </a:r>
            <a:r>
              <a:rPr lang="hu-HU" b="1" dirty="0" err="1">
                <a:solidFill>
                  <a:schemeClr val="bg1"/>
                </a:solidFill>
              </a:rPr>
              <a:t>manasz</a:t>
            </a:r>
            <a:r>
              <a:rPr lang="hu-HU" b="1" dirty="0">
                <a:solidFill>
                  <a:schemeClr val="bg1"/>
                </a:solidFill>
              </a:rPr>
              <a:t> az emberrel.</a:t>
            </a:r>
          </a:p>
          <a:p>
            <a:r>
              <a:rPr lang="hu-HU" b="1" dirty="0" smtClean="0"/>
              <a:t>MANVANTARA</a:t>
            </a:r>
            <a:endParaRPr lang="hu-HU" b="1" dirty="0"/>
          </a:p>
          <a:p>
            <a:r>
              <a:rPr lang="hu-HU" b="1" dirty="0">
                <a:solidFill>
                  <a:schemeClr val="bg1"/>
                </a:solidFill>
              </a:rPr>
              <a:t>A világfolyamat tevékenységi és nyugalmi időszakokból áll. A tevékenységi időszakokat </a:t>
            </a:r>
            <a:r>
              <a:rPr lang="hu-HU" b="1" dirty="0" err="1" smtClean="0">
                <a:solidFill>
                  <a:schemeClr val="bg1"/>
                </a:solidFill>
              </a:rPr>
              <a:t>manvantarák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nak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(</a:t>
            </a:r>
            <a:r>
              <a:rPr lang="hu-HU" b="1" dirty="0" err="1">
                <a:solidFill>
                  <a:schemeClr val="bg1"/>
                </a:solidFill>
              </a:rPr>
              <a:t>Brahmá</a:t>
            </a:r>
            <a:r>
              <a:rPr lang="hu-HU" b="1" dirty="0">
                <a:solidFill>
                  <a:schemeClr val="bg1"/>
                </a:solidFill>
              </a:rPr>
              <a:t> nappalainak), a </a:t>
            </a:r>
            <a:r>
              <a:rPr lang="hu-HU" b="1" dirty="0" err="1">
                <a:solidFill>
                  <a:schemeClr val="bg1"/>
                </a:solidFill>
              </a:rPr>
              <a:t>nyugalmiakat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pralaják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nak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(</a:t>
            </a:r>
            <a:r>
              <a:rPr lang="hu-HU" b="1" dirty="0" err="1">
                <a:solidFill>
                  <a:schemeClr val="bg1"/>
                </a:solidFill>
              </a:rPr>
              <a:t>Brahmá</a:t>
            </a:r>
            <a:r>
              <a:rPr lang="hu-HU" b="1" dirty="0">
                <a:solidFill>
                  <a:schemeClr val="bg1"/>
                </a:solidFill>
              </a:rPr>
              <a:t> éjszakáinak) nevezik. Így azt az időszakot, amelyen át a bolygó-lánc megnyilvánul, </a:t>
            </a:r>
            <a:r>
              <a:rPr lang="hu-HU" b="1" dirty="0" smtClean="0">
                <a:solidFill>
                  <a:schemeClr val="bg1"/>
                </a:solidFill>
              </a:rPr>
              <a:t>bolygó - </a:t>
            </a:r>
            <a:r>
              <a:rPr lang="hu-HU" b="1" dirty="0" err="1" smtClean="0">
                <a:solidFill>
                  <a:schemeClr val="bg1"/>
                </a:solidFill>
              </a:rPr>
              <a:t>manvantarának</a:t>
            </a:r>
            <a:r>
              <a:rPr lang="hu-HU" b="1" dirty="0">
                <a:solidFill>
                  <a:schemeClr val="bg1"/>
                </a:solidFill>
              </a:rPr>
              <a:t>, a nyugalmi időszakot </a:t>
            </a:r>
            <a:r>
              <a:rPr lang="hu-HU" b="1" dirty="0" smtClean="0">
                <a:solidFill>
                  <a:schemeClr val="bg1"/>
                </a:solidFill>
              </a:rPr>
              <a:t>bolygó - </a:t>
            </a:r>
            <a:r>
              <a:rPr lang="hu-HU" b="1" dirty="0" err="1" smtClean="0">
                <a:solidFill>
                  <a:schemeClr val="bg1"/>
                </a:solidFill>
              </a:rPr>
              <a:t>pralajának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nevezik. </a:t>
            </a:r>
          </a:p>
          <a:p>
            <a:r>
              <a:rPr lang="hu-HU" b="1" dirty="0"/>
              <a:t>MÁSODIK LOGOSZ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Az Istenség formaképző aspektusa. (Lásd még ELSŐ LOGOSZ, HÁRMASSÁG, ÉLET HULLÁM alatt is.). A második Logosz különleges tulajdonsága a bölcsesség-szeretet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788957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85728"/>
            <a:ext cx="8501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HÉT ÖRÖKKÉVALÓSÁGON ÁT SZUNNYADT.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„Hét Örökkévalóság” hét </a:t>
            </a:r>
            <a:r>
              <a:rPr lang="hu-HU" b="1" dirty="0" err="1" smtClean="0">
                <a:solidFill>
                  <a:schemeClr val="bg1"/>
                </a:solidFill>
              </a:rPr>
              <a:t>aeont</a:t>
            </a:r>
            <a:r>
              <a:rPr lang="hu-HU" b="1" dirty="0" smtClean="0">
                <a:solidFill>
                  <a:schemeClr val="bg1"/>
                </a:solidFill>
              </a:rPr>
              <a:t> vagy időszakot jelent. 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smtClean="0">
                <a:solidFill>
                  <a:schemeClr val="bg1"/>
                </a:solidFill>
              </a:rPr>
              <a:t>Hét Örökkévalóság a hét periódust jelenti, vagyis azt az egy korszakot, </a:t>
            </a:r>
            <a:r>
              <a:rPr lang="hu-HU" b="1" dirty="0" smtClean="0"/>
              <a:t>mely 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/„A halhatatlanság a </a:t>
            </a:r>
            <a:r>
              <a:rPr lang="hu-HU" b="1" dirty="0" err="1" smtClean="0">
                <a:solidFill>
                  <a:srgbClr val="C00000"/>
                </a:solidFill>
              </a:rPr>
              <a:t>Kalpa</a:t>
            </a:r>
            <a:r>
              <a:rPr lang="hu-HU" b="1" dirty="0" smtClean="0">
                <a:solidFill>
                  <a:srgbClr val="C00000"/>
                </a:solidFill>
              </a:rPr>
              <a:t> végéig tartó létezést jelenti.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A Védák szerint csak ez az, ami az istenek halhatatlansága (vagy örökkévalósága) alatt értendő. Ők az egyetemes felbomlás (vagy </a:t>
            </a:r>
            <a:r>
              <a:rPr lang="hu-HU" b="1" u="sng" dirty="0" err="1" smtClean="0">
                <a:solidFill>
                  <a:srgbClr val="C00000"/>
                </a:solidFill>
              </a:rPr>
              <a:t>Pralaya</a:t>
            </a:r>
            <a:r>
              <a:rPr lang="hu-HU" b="1" dirty="0" smtClean="0">
                <a:solidFill>
                  <a:srgbClr val="C00000"/>
                </a:solidFill>
              </a:rPr>
              <a:t>) végén „megsemmisülnek”. 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Az ezoterikus filozófia szerint pedig újra feloldódnak./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megfelel egy </a:t>
            </a:r>
            <a:r>
              <a:rPr lang="hu-HU" b="1" dirty="0" err="1" smtClean="0">
                <a:solidFill>
                  <a:schemeClr val="bg1"/>
                </a:solidFill>
              </a:rPr>
              <a:t>Manvantara</a:t>
            </a:r>
            <a:r>
              <a:rPr lang="hu-HU" b="1" dirty="0" smtClean="0">
                <a:solidFill>
                  <a:schemeClr val="bg1"/>
                </a:solidFill>
              </a:rPr>
              <a:t> hét periódusának, és kiterjed egy egész </a:t>
            </a:r>
            <a:r>
              <a:rPr lang="hu-HU" b="1" dirty="0" err="1" smtClean="0">
                <a:solidFill>
                  <a:schemeClr val="bg1"/>
                </a:solidFill>
              </a:rPr>
              <a:t>Mahákalpa</a:t>
            </a:r>
            <a:r>
              <a:rPr lang="hu-HU" b="1" dirty="0" smtClean="0">
                <a:solidFill>
                  <a:schemeClr val="bg1"/>
                </a:solidFill>
              </a:rPr>
              <a:t>, vagyis a „Nagy Korszak” időtartamára,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100 évére, </a:t>
            </a:r>
            <a:r>
              <a:rPr lang="hu-HU" b="1" dirty="0" smtClean="0"/>
              <a:t>ami összesen 311,040,000,</a:t>
            </a:r>
            <a:r>
              <a:rPr lang="hu-HU" b="1" dirty="0" err="1" smtClean="0"/>
              <a:t>000</a:t>
            </a:r>
            <a:r>
              <a:rPr lang="hu-HU" b="1" dirty="0" smtClean="0"/>
              <a:t>,</a:t>
            </a:r>
            <a:r>
              <a:rPr lang="hu-HU" b="1" dirty="0" err="1" smtClean="0"/>
              <a:t>000</a:t>
            </a:r>
            <a:r>
              <a:rPr lang="hu-HU" b="1" dirty="0" smtClean="0"/>
              <a:t> év.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minden éve 360 Napból és Éjszakából áll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  <a:r>
              <a:rPr lang="hu-HU" b="1" dirty="0" err="1" smtClean="0"/>
              <a:t>Brahmá</a:t>
            </a:r>
            <a:r>
              <a:rPr lang="hu-HU" b="1" dirty="0" smtClean="0"/>
              <a:t> napja pedig 4,320,000,</a:t>
            </a:r>
            <a:r>
              <a:rPr lang="hu-HU" b="1" dirty="0" err="1" smtClean="0"/>
              <a:t>000</a:t>
            </a:r>
            <a:r>
              <a:rPr lang="hu-HU" b="1" dirty="0" smtClean="0"/>
              <a:t> emberi évből áll. Ezek az Örökkévalóságok a legtitkosabb számítások közé tartoznak.</a:t>
            </a:r>
          </a:p>
          <a:p>
            <a:r>
              <a:rPr lang="hu-HU" b="1" dirty="0" smtClean="0"/>
              <a:t>Ha a valódi összeghez akarunk eljutni, minden számnak 7</a:t>
            </a:r>
            <a:r>
              <a:rPr lang="hu-HU" b="1" baseline="30000" dirty="0" smtClean="0"/>
              <a:t>x</a:t>
            </a:r>
            <a:r>
              <a:rPr lang="hu-HU" b="1" dirty="0" smtClean="0"/>
              <a:t> alakúnak kell lennie,</a:t>
            </a:r>
            <a:r>
              <a:rPr lang="hu-HU" dirty="0" smtClean="0"/>
              <a:t> </a:t>
            </a:r>
            <a:r>
              <a:rPr lang="hu-HU" b="1" dirty="0" smtClean="0"/>
              <a:t>ahol az x a szubjektív, vagyis a valóságos világban levő ciklusok természete szerint változik. Minden számnak</a:t>
            </a:r>
            <a:r>
              <a:rPr lang="hu-HU" dirty="0" smtClean="0"/>
              <a:t> </a:t>
            </a:r>
            <a:r>
              <a:rPr lang="hu-HU" b="1" dirty="0" smtClean="0"/>
              <a:t>a tárgyiasult</a:t>
            </a:r>
            <a:r>
              <a:rPr lang="hu-HU" dirty="0" smtClean="0"/>
              <a:t> </a:t>
            </a:r>
            <a:r>
              <a:rPr lang="hu-HU" b="1" dirty="0" smtClean="0"/>
              <a:t>világban</a:t>
            </a:r>
            <a:r>
              <a:rPr lang="hu-HU" dirty="0" smtClean="0"/>
              <a:t> </a:t>
            </a:r>
            <a:r>
              <a:rPr lang="hu-HU" b="1" dirty="0" smtClean="0"/>
              <a:t>a hét többszörösének kell lennie.</a:t>
            </a:r>
            <a:r>
              <a:rPr lang="hu-HU" dirty="0" smtClean="0"/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hetes szám,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 Kabbala szerint, az Isteni Misztériumok nagy száma”,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 tízes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szám minden emberi tudás száma, </a:t>
            </a:r>
            <a:r>
              <a:rPr lang="hu-HU" b="1" dirty="0" smtClean="0"/>
              <a:t>a 1000 a tízes szám a köbön, és ezért a 7000 szintén szimbolikus jelentésű. A Titkos Tanításban az absztrakció legmagasabb síkján a 4-es szám hímnem jelképe,  az anyagi síkon a 3-as a hímnemű, a 4-es a nőnemű,</a:t>
            </a:r>
            <a:r>
              <a:rPr lang="hu-HU" dirty="0" smtClean="0"/>
              <a:t> </a:t>
            </a:r>
            <a:r>
              <a:rPr lang="hu-HU" b="1" dirty="0" smtClean="0"/>
              <a:t>amikor ezek a jelképek a nemző - erők jeleivé váltak a fizikai síkon.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4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85728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2. AZ IDŐ NEM VOLT, MERT AZ ÁLLANDÓSÁG VÉGTELEN ÖLÉBEN ALUDT.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idő érzékcsalódás. Ahol nincs tudat, ott nem létezik, hanem alszik.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jelen csak egy matematikai vonal, amely az örök állandóság azon részét, amelyet jövőnek nevezünk, elválasztja attól, amelyet múltnak hívunk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  <a:r>
              <a:rPr lang="hu-HU" b="1" dirty="0" smtClean="0">
                <a:solidFill>
                  <a:schemeClr val="bg1"/>
                </a:solidFill>
              </a:rPr>
              <a:t>A világon semminek nincs valódi állandósága, mert semmi sem marad változatlan 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jelen ismeretünk, a dolgok érzékeink által közvetített, pillanatnyi felvillanásának vagy a felvillanások sorozatának elmosódottságából ered.</a:t>
            </a:r>
          </a:p>
          <a:p>
            <a:r>
              <a:rPr lang="hu-HU" b="1" dirty="0" smtClean="0"/>
              <a:t>Ezek átmennek az emlékek birodalmába, amelyet múltnak nevezünk.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valódi személy vagy tárgy az adott pillanatból, és különböző és változó állapotainak összességéből tevődik össze, az anyagi formában való megjelenésétől kezdve a Földről való eltűnéséig.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Ezek az „összességek” azok, amelyek öröktől fogva léteznek a jövőben, és fokozatosan áthaladnak az anyagon, hogy örökre a múltban létezzenek.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A jelen érzékeink számára bármely pillanat egész lényünk egy keresztmetszete, amint útján átlép az egyik örökkévalóságból a másikba, az időn és a téren (mint anyagon) keresztül.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a két örökkévalóság alkotja az állandóságot,</a:t>
            </a:r>
            <a:r>
              <a:rPr lang="hu-HU" b="1" dirty="0" smtClean="0"/>
              <a:t> bárminek kizárólag ebben van valóságos létezése.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12277233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32656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3. AZ EGYETEMES ELME NEM VOLT, MERT NEM VOLTAK AH-HI-K,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HOGY MAGUKBA FOGLALJÁK.</a:t>
            </a:r>
            <a:endParaRPr lang="hu-HU" b="1" u="sng" baseline="30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AZ EGYETEMES ELME NEM VOLT,</a:t>
            </a:r>
            <a:endParaRPr lang="hu-HU" dirty="0" smtClean="0">
              <a:solidFill>
                <a:srgbClr val="FFFF00"/>
              </a:solidFill>
            </a:endParaRP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„elme” a tudat állapotai összességének a neve, amelyeket a gondolat, akarat és érzelem csoportjaiba osztunk.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Mély álomban a fizikai síkon megszűnik fogalomalkotás, </a:t>
            </a:r>
            <a:r>
              <a:rPr lang="hu-HU" b="1" dirty="0" smtClean="0"/>
              <a:t>mert az elme/az Én/ nem tudja, az éppen nem működő agyon keresztül megnyilvánítani a fogalomalkotást és az emlékezést.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Egy - </a:t>
            </a:r>
            <a:r>
              <a:rPr lang="hu-HU" b="1" dirty="0" err="1" smtClean="0">
                <a:solidFill>
                  <a:schemeClr val="bg1"/>
                </a:solidFill>
              </a:rPr>
              <a:t>egy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noumenon</a:t>
            </a:r>
            <a:r>
              <a:rPr lang="hu-HU" b="1" dirty="0" smtClean="0">
                <a:solidFill>
                  <a:schemeClr val="bg1"/>
                </a:solidFill>
              </a:rPr>
              <a:t> a létezés bármely síkján csak úgy válhat jelenséggé, ha ezen a síkon megfelelő alapon vagy eszközön keresztül megnyilvánul,</a:t>
            </a:r>
            <a:r>
              <a:rPr lang="hu-HU" b="1" dirty="0" smtClean="0"/>
              <a:t> és a </a:t>
            </a:r>
            <a:r>
              <a:rPr lang="hu-HU" b="1" dirty="0" err="1" smtClean="0"/>
              <a:t>Pralayanak</a:t>
            </a:r>
            <a:r>
              <a:rPr lang="hu-HU" b="1" dirty="0" smtClean="0"/>
              <a:t> nevezett pihenés hosszú éjszakája alatt, amikor minden létező feloldódott, az </a:t>
            </a:r>
            <a:r>
              <a:rPr lang="hu-HU" b="1" dirty="0" smtClean="0">
                <a:solidFill>
                  <a:schemeClr val="bg1"/>
                </a:solidFill>
              </a:rPr>
              <a:t>Egyetemes Elme megmarad a mentális tevékenység állandó lehetőségeként, vagy az elvont, abszolút gondolatként</a:t>
            </a:r>
            <a:r>
              <a:rPr lang="hu-HU" b="1" dirty="0" smtClean="0"/>
              <a:t>, amelynek az elme a konkrét, viszonylagos megnyilvánulása.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1351101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428604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MERT NEM VOLTAK AH-HI-K,</a:t>
            </a:r>
            <a:r>
              <a:rPr lang="hu-HU" b="1" u="sng" baseline="30000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HOGY MAGUKBA FOGLALJÁK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/És ettől kezdve megnyilvánítsák/.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Ah - </a:t>
            </a:r>
            <a:r>
              <a:rPr lang="hu-HU" b="1" dirty="0" err="1" smtClean="0">
                <a:solidFill>
                  <a:schemeClr val="bg1"/>
                </a:solidFill>
              </a:rPr>
              <a:t>Hi</a:t>
            </a:r>
            <a:r>
              <a:rPr lang="hu-HU" b="1" dirty="0" smtClean="0">
                <a:solidFill>
                  <a:schemeClr val="bg1"/>
                </a:solidFill>
              </a:rPr>
              <a:t> - k (</a:t>
            </a:r>
            <a:r>
              <a:rPr lang="hu-HU" b="1" dirty="0" err="1" smtClean="0">
                <a:solidFill>
                  <a:schemeClr val="bg1"/>
                </a:solidFill>
              </a:rPr>
              <a:t>Dhyan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Chohanok</a:t>
            </a:r>
            <a:r>
              <a:rPr lang="hu-HU" b="1" dirty="0" smtClean="0">
                <a:solidFill>
                  <a:schemeClr val="bg1"/>
                </a:solidFill>
              </a:rPr>
              <a:t>, Mennyei lények</a:t>
            </a:r>
            <a:r>
              <a:rPr lang="hu-HU" dirty="0" smtClean="0">
                <a:solidFill>
                  <a:schemeClr val="bg1"/>
                </a:solidFill>
              </a:rPr>
              <a:t>) </a:t>
            </a:r>
            <a:r>
              <a:rPr lang="hu-HU" b="1" dirty="0" smtClean="0">
                <a:solidFill>
                  <a:schemeClr val="bg1"/>
                </a:solidFill>
              </a:rPr>
              <a:t>a szellemi lények együttes sokasága, </a:t>
            </a:r>
            <a:r>
              <a:rPr lang="hu-HU" b="1" dirty="0" smtClean="0"/>
              <a:t>ők a kereszténység angyali seregei, a zsidók </a:t>
            </a:r>
            <a:r>
              <a:rPr lang="hu-HU" b="1" dirty="0" err="1" smtClean="0"/>
              <a:t>Elohimje</a:t>
            </a:r>
            <a:r>
              <a:rPr lang="hu-HU" dirty="0" smtClean="0"/>
              <a:t>, </a:t>
            </a:r>
            <a:r>
              <a:rPr lang="hu-HU" b="1" dirty="0" smtClean="0"/>
              <a:t>akik</a:t>
            </a:r>
            <a:r>
              <a:rPr lang="hu-HU" dirty="0" smtClean="0"/>
              <a:t> </a:t>
            </a:r>
            <a:r>
              <a:rPr lang="hu-HU" b="1" dirty="0" smtClean="0"/>
              <a:t>az egyetemes gondolat és akarat megnyilvánulására szolgáló eszközök.</a:t>
            </a:r>
            <a:r>
              <a:rPr lang="hu-HU" dirty="0" smtClean="0"/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Értelmes erők, amelyek a természetnek a „törvényeket” adják, </a:t>
            </a:r>
            <a:r>
              <a:rPr lang="hu-HU" b="1" dirty="0" smtClean="0"/>
              <a:t>és ezeket a természetben működtetik, miközben </a:t>
            </a:r>
            <a:r>
              <a:rPr lang="hu-HU" b="1" dirty="0" smtClean="0">
                <a:solidFill>
                  <a:schemeClr val="bg1"/>
                </a:solidFill>
              </a:rPr>
              <a:t>ők maguk is törvények szerint működnek, </a:t>
            </a:r>
            <a:r>
              <a:rPr lang="hu-HU" b="1" dirty="0" smtClean="0"/>
              <a:t>amelyeket hasonló módon náluk is magasabb hatalmak rájuk szabtak.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szellemi lények e hierarchiája, amelyen keresztül az Egyetemes Elme működésbe lép, </a:t>
            </a:r>
            <a:r>
              <a:rPr lang="hu-HU" b="1" dirty="0" smtClean="0"/>
              <a:t>olyan, mint egy hadsereg.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Mindegyiknek megvan a maga egyénisége, vagy élete, a korlátolt működési szabadsága és korlátolt felelőssége. </a:t>
            </a:r>
            <a:r>
              <a:rPr lang="hu-HU" b="1" dirty="0" smtClean="0"/>
              <a:t>Mindegyiket egy nagyobb egyéniség foglalja magában, az érdekei pedig ez alá vannak rendelve, </a:t>
            </a:r>
            <a:r>
              <a:rPr lang="hu-HU" b="1" dirty="0" smtClean="0">
                <a:solidFill>
                  <a:schemeClr val="bg1"/>
                </a:solidFill>
              </a:rPr>
              <a:t>és mindegyik maga is kisebb egyéniségekből áll.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2851311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76672"/>
            <a:ext cx="84296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4. AZ ÜDVÖSSÉGHEZ VEZETŐ HÉT ÚT NEM VOLT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NYOMORÚSÁG NAGY OKAI NEM VOLTAK, MERT NEM VOLT SENKI, AKI ŐKET ELŐIDÉZZE, ÉS SENKI, AKIT ŐK TŐRBE CSALHATTAK VOLNA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AZ ÜDVÖSSÉGHEZ /</a:t>
            </a:r>
            <a:r>
              <a:rPr lang="hu-HU" b="1" dirty="0" err="1" smtClean="0">
                <a:solidFill>
                  <a:srgbClr val="FFFF00"/>
                </a:solidFill>
              </a:rPr>
              <a:t>Nirvâna</a:t>
            </a:r>
            <a:r>
              <a:rPr lang="hu-HU" b="1" dirty="0" smtClean="0">
                <a:solidFill>
                  <a:srgbClr val="FFFF00"/>
                </a:solidFill>
              </a:rPr>
              <a:t>/ VEZETŐ HÉT ÚT NEM VOLT </a:t>
            </a:r>
            <a:r>
              <a:rPr lang="hu-HU" b="1" i="1" dirty="0" smtClean="0">
                <a:solidFill>
                  <a:srgbClr val="FFFF00"/>
                </a:solidFill>
              </a:rPr>
              <a:t>(a)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  <a:endParaRPr lang="hu-HU" dirty="0" smtClean="0">
              <a:solidFill>
                <a:srgbClr val="FFFF00"/>
              </a:solidFill>
            </a:endParaRP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Hét Ösvény vagy Út vezet a Nem - Létezés boldogságához, amely az abszolút Lény, Létezés és Tudat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</a:p>
          <a:p>
            <a:pPr lvl="0"/>
            <a:endParaRPr lang="hu-HU" sz="1200" dirty="0" smtClean="0"/>
          </a:p>
          <a:p>
            <a:pPr lvl="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Hét Ösvény vagy Út nem voltak, mert a Világegyetem addig csupán az Isteni Gondolatban létezett. </a:t>
            </a:r>
          </a:p>
          <a:p>
            <a:pPr lvl="0"/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tizenkét </a:t>
            </a:r>
            <a:r>
              <a:rPr lang="hu-HU" b="1" dirty="0" err="1" smtClean="0">
                <a:solidFill>
                  <a:schemeClr val="bg1"/>
                </a:solidFill>
              </a:rPr>
              <a:t>Nidâna</a:t>
            </a:r>
            <a:r>
              <a:rPr lang="hu-HU" b="1" dirty="0" smtClean="0">
                <a:solidFill>
                  <a:schemeClr val="bg1"/>
                </a:solidFill>
              </a:rPr>
              <a:t> /vagy a </a:t>
            </a:r>
            <a:r>
              <a:rPr lang="hu-HU" b="1" dirty="0" err="1" smtClean="0">
                <a:solidFill>
                  <a:schemeClr val="bg1"/>
                </a:solidFill>
              </a:rPr>
              <a:t>Nidánák</a:t>
            </a:r>
            <a:r>
              <a:rPr lang="hu-HU" b="1" dirty="0" smtClean="0">
                <a:solidFill>
                  <a:schemeClr val="bg1"/>
                </a:solidFill>
              </a:rPr>
              <a:t> 12 lépése/ a létezés oka.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Nidâna</a:t>
            </a:r>
            <a:r>
              <a:rPr lang="hu-HU" b="1" dirty="0" smtClean="0">
                <a:solidFill>
                  <a:schemeClr val="bg1"/>
                </a:solidFill>
              </a:rPr>
              <a:t> teljes száma a négy igazságon alapul.</a:t>
            </a:r>
          </a:p>
          <a:p>
            <a:pPr lvl="0"/>
            <a:r>
              <a:rPr lang="hu-HU" b="1" dirty="0" smtClean="0"/>
              <a:t>Mindegyik lépés az őt megelőző okozata, és következő lépés oka. </a:t>
            </a:r>
          </a:p>
          <a:p>
            <a:pPr lvl="0"/>
            <a:endParaRPr lang="hu-HU" sz="1200" b="1" dirty="0" smtClean="0"/>
          </a:p>
          <a:p>
            <a:pPr lvl="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a rendszer azon az igazságon alapul, hogy az újraszületéstől félnünk kell, mivel az e világban való létezés csak szenvedést, nyomort és fájdalmat hoz magával. </a:t>
            </a:r>
          </a:p>
          <a:p>
            <a:pPr lvl="0"/>
            <a:r>
              <a:rPr lang="hu-HU" b="1" dirty="0" smtClean="0">
                <a:solidFill>
                  <a:schemeClr val="bg1"/>
                </a:solidFill>
              </a:rPr>
              <a:t>A halál sem tudja megszabadítani az embert ettől,</a:t>
            </a:r>
            <a:r>
              <a:rPr lang="hu-HU" b="1" dirty="0" smtClean="0"/>
              <a:t> mivel az csupán a kapu, amelyen át egy másik földi életbe lép, miután annak küszöbén a - </a:t>
            </a:r>
            <a:r>
              <a:rPr lang="hu-HU" b="1" dirty="0" err="1" smtClean="0"/>
              <a:t>Devachanban</a:t>
            </a:r>
            <a:r>
              <a:rPr lang="hu-HU" b="1" dirty="0" smtClean="0"/>
              <a:t> - egy kicsit megpihent.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3207903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476672"/>
            <a:ext cx="83918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hu-HU" b="1" dirty="0" smtClean="0"/>
              <a:t>A buddhizmus két iskolája ugyanezeket a gondolatokat vallja. </a:t>
            </a:r>
          </a:p>
          <a:p>
            <a:pPr lvl="0"/>
            <a:r>
              <a:rPr lang="hu-HU" b="1" dirty="0" smtClean="0"/>
              <a:t>A </a:t>
            </a:r>
            <a:r>
              <a:rPr lang="hu-HU" b="1" dirty="0" err="1" smtClean="0"/>
              <a:t>Hínayána</a:t>
            </a:r>
            <a:r>
              <a:rPr lang="hu-HU" b="1" dirty="0" smtClean="0"/>
              <a:t> rendszer vagy a Kis Kocsi iskolája nagyon ősi képződmény, míg a </a:t>
            </a:r>
            <a:r>
              <a:rPr lang="hu-HU" b="1" dirty="0" err="1" smtClean="0"/>
              <a:t>Maháyána</a:t>
            </a:r>
            <a:r>
              <a:rPr lang="hu-HU" b="1" dirty="0" smtClean="0"/>
              <a:t> vagy a Nagy Kocsi iskolája egy későbbi korszakból származik, mivel Buddha halála után keletkezett. </a:t>
            </a:r>
          </a:p>
          <a:p>
            <a:pPr lvl="0"/>
            <a:endParaRPr lang="hu-HU" sz="1200" b="1" dirty="0" smtClean="0"/>
          </a:p>
          <a:p>
            <a:pPr lvl="0"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Yána</a:t>
            </a:r>
            <a:r>
              <a:rPr lang="hu-HU" b="1" dirty="0" smtClean="0">
                <a:solidFill>
                  <a:schemeClr val="bg1"/>
                </a:solidFill>
              </a:rPr>
              <a:t> vagy kocsi, misztikus kifejezés.</a:t>
            </a:r>
          </a:p>
          <a:p>
            <a:pPr lvl="0"/>
            <a:r>
              <a:rPr lang="hu-HU" b="1" dirty="0" smtClean="0">
                <a:solidFill>
                  <a:schemeClr val="bg1"/>
                </a:solidFill>
              </a:rPr>
              <a:t>A két kocsi emlékezetünkbe vési, hogy az ember megszabadulhat az újraszületések szenvedéseitől és </a:t>
            </a:r>
            <a:r>
              <a:rPr lang="hu-HU" b="1" dirty="0" smtClean="0"/>
              <a:t>a </a:t>
            </a:r>
            <a:r>
              <a:rPr lang="hu-HU" b="1" dirty="0" err="1" smtClean="0"/>
              <a:t>Devachan</a:t>
            </a:r>
            <a:r>
              <a:rPr lang="hu-HU" b="1" dirty="0" smtClean="0"/>
              <a:t> hamis boldogságától is, ha </a:t>
            </a:r>
            <a:r>
              <a:rPr lang="hu-HU" b="1" dirty="0" smtClean="0">
                <a:solidFill>
                  <a:schemeClr val="bg1"/>
                </a:solidFill>
              </a:rPr>
              <a:t>bölcsességre és tudásra tesz szert, mert egyedül ez oszlathatja el az érzékcsalódás és tudatlanság </a:t>
            </a:r>
            <a:r>
              <a:rPr lang="hu-HU" b="1" dirty="0" smtClean="0"/>
              <a:t>következményeit.</a:t>
            </a:r>
          </a:p>
          <a:p>
            <a:pPr lvl="0"/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Máyá</a:t>
            </a:r>
            <a:r>
              <a:rPr lang="hu-HU" b="1" dirty="0" smtClean="0">
                <a:solidFill>
                  <a:schemeClr val="bg1"/>
                </a:solidFill>
              </a:rPr>
              <a:t> /érzékcsalódás/ minden véges dologgal együtt jár, mert minden, ami létezik, csak viszonylagos, nem pedig abszolút, valóság, </a:t>
            </a:r>
            <a:r>
              <a:rPr lang="hu-HU" b="1" dirty="0" smtClean="0"/>
              <a:t>a </a:t>
            </a:r>
            <a:r>
              <a:rPr lang="hu-HU" b="1" dirty="0" err="1" smtClean="0"/>
              <a:t>noumenon</a:t>
            </a:r>
            <a:r>
              <a:rPr lang="hu-HU" b="1" dirty="0" smtClean="0"/>
              <a:t> megjelenése</a:t>
            </a:r>
          </a:p>
          <a:p>
            <a:r>
              <a:rPr lang="hu-HU" b="1" dirty="0" smtClean="0"/>
              <a:t>/vagyis jelenségbeli megnyilvánulásának  megismerése/ a megfigyelő megismerő képességétől függ.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Semmi sem állandó, kivéve az egyetlen rejtett abszolút Létezést, amely magába foglalja valamennyi valóság </a:t>
            </a:r>
            <a:r>
              <a:rPr lang="hu-HU" b="1" dirty="0" err="1" smtClean="0">
                <a:solidFill>
                  <a:schemeClr val="bg1"/>
                </a:solidFill>
              </a:rPr>
              <a:t>noumenonját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  <a:r>
              <a:rPr lang="hu-HU" b="1" dirty="0" smtClean="0"/>
              <a:t>A lét bármely síkjába tartozó lények, egészen a legmagasabb </a:t>
            </a:r>
            <a:r>
              <a:rPr lang="hu-HU" b="1" dirty="0" err="1" smtClean="0"/>
              <a:t>Dhyán</a:t>
            </a:r>
            <a:r>
              <a:rPr lang="hu-HU" b="1" dirty="0" smtClean="0"/>
              <a:t> </a:t>
            </a:r>
            <a:r>
              <a:rPr lang="hu-HU" b="1" dirty="0" err="1" smtClean="0"/>
              <a:t>Chohanokig</a:t>
            </a:r>
            <a:r>
              <a:rPr lang="hu-HU" b="1" dirty="0" smtClean="0"/>
              <a:t>, többé - kevésbé olyanok, mint egy diavetítővel színtelen ernyőre kivetített árnyak. </a:t>
            </a:r>
          </a:p>
        </p:txBody>
      </p:sp>
    </p:spTree>
    <p:extLst>
      <p:ext uri="{BB962C8B-B14F-4D97-AF65-F5344CB8AC3E}">
        <p14:creationId xmlns="" xmlns:p14="http://schemas.microsoft.com/office/powerpoint/2010/main" val="32107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476672"/>
            <a:ext cx="82868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Bizonyos értelemben minden dolog viszonylagosan valódi, </a:t>
            </a:r>
            <a:r>
              <a:rPr lang="hu-HU" b="1" dirty="0" smtClean="0"/>
              <a:t>mert a megismerő szintén csak egy tükörkép, és a megismert dolgok az ő számára épp olyan valódiak, mint ő maga.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Amíg </a:t>
            </a:r>
            <a:r>
              <a:rPr lang="hu-HU" b="1" dirty="0" smtClean="0">
                <a:solidFill>
                  <a:schemeClr val="bg1"/>
                </a:solidFill>
              </a:rPr>
              <a:t>csak  anyagi érzékszerveink vannak, addig teljesen nem ismerhetjük  meg a létezőket /a létezést/.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tudatunk működésének helyszínt adó síkon megnyilvánuló dolgokat tartjuk igazán valóságosnak.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fejlődés során </a:t>
            </a:r>
            <a:r>
              <a:rPr lang="hu-HU" b="1" dirty="0" smtClean="0"/>
              <a:t>fokozatos felébredéseknek vagyunk tanúi, </a:t>
            </a:r>
            <a:r>
              <a:rPr lang="hu-HU" b="1" dirty="0" smtClean="0">
                <a:solidFill>
                  <a:schemeClr val="bg1"/>
                </a:solidFill>
              </a:rPr>
              <a:t>s felismerjük a magunk mögött hagyott síkok illúzióit.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Amikor elérjük az abszolút Tudatot, </a:t>
            </a:r>
            <a:r>
              <a:rPr lang="hu-HU" b="1" dirty="0" smtClean="0"/>
              <a:t>és azzal egyesítjük a sajátunkat, </a:t>
            </a:r>
            <a:r>
              <a:rPr lang="hu-HU" b="1" dirty="0" smtClean="0">
                <a:solidFill>
                  <a:schemeClr val="bg1"/>
                </a:solidFill>
              </a:rPr>
              <a:t>megszabadulunk  a  </a:t>
            </a:r>
            <a:r>
              <a:rPr lang="hu-HU" b="1" dirty="0" err="1" smtClean="0">
                <a:solidFill>
                  <a:schemeClr val="bg1"/>
                </a:solidFill>
              </a:rPr>
              <a:t>Máyá</a:t>
            </a:r>
            <a:r>
              <a:rPr lang="hu-HU" b="1" dirty="0" smtClean="0">
                <a:solidFill>
                  <a:schemeClr val="bg1"/>
                </a:solidFill>
              </a:rPr>
              <a:t> által okozott érzékcsalódásoktól,</a:t>
            </a:r>
            <a:r>
              <a:rPr lang="hu-HU" b="1" dirty="0" smtClean="0"/>
              <a:t> és felszabadulunk.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7211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85728"/>
            <a:ext cx="84296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5. EGYEDÜL A SÖTÉTSÉG TÖLTÖTTE MEG A HATÁRTALAN MINDENSÉGET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(a),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MERT AZ ATYA, AZ ANYA ÉS A FIÚ ÚJRA EGY VOLT,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FIÚ PEDIG MÉG NEM ÉBREDT FEL AZ ÚJ KERÉKRE ÉS AZON VALÓ ZARÁNDOKLATÁRA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b).</a:t>
            </a:r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sz="1200" b="1" i="1" dirty="0" smtClean="0"/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EGYEDÜL A SÖTÉTSÉG TÖLTÖTTE MEG A HATÁRTALAN MINDENSÉGET </a:t>
            </a:r>
            <a:r>
              <a:rPr lang="hu-HU" b="1" i="1" dirty="0" smtClean="0">
                <a:solidFill>
                  <a:srgbClr val="FFFF00"/>
                </a:solidFill>
              </a:rPr>
              <a:t>(a),</a:t>
            </a:r>
            <a:endParaRPr lang="hu-HU" b="1" i="1" dirty="0" smtClean="0"/>
          </a:p>
          <a:p>
            <a:endParaRPr lang="hu-HU" sz="1200" b="1" i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„A Sötétség az Atya - Anya, a Fény a fiaik”.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ős fény esetében ez a forrás ismeretlen, ezért az értelmi szempontból Sötétségnek”. A sötétség az örök anyaméh.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kölcsön vett vagy másodlagos fény csak ideiglenes, </a:t>
            </a:r>
            <a:r>
              <a:rPr lang="hu-HU" b="1" dirty="0" err="1" smtClean="0">
                <a:solidFill>
                  <a:schemeClr val="bg1"/>
                </a:solidFill>
              </a:rPr>
              <a:t>máyávikus</a:t>
            </a:r>
            <a:r>
              <a:rPr lang="hu-HU" b="1" dirty="0" smtClean="0">
                <a:solidFill>
                  <a:schemeClr val="bg1"/>
                </a:solidFill>
              </a:rPr>
              <a:t> jellegű.</a:t>
            </a:r>
          </a:p>
          <a:p>
            <a:r>
              <a:rPr lang="hu-HU" b="1" dirty="0" smtClean="0"/>
              <a:t>A mi síkunkon a fény és a sötétség egymással felcserélhetők, a fény csak a sötétség egyik formája, és viszont.  Mindkettő ugyanazon lényeg jelensége.</a:t>
            </a:r>
          </a:p>
          <a:p>
            <a:r>
              <a:rPr lang="hu-HU" b="1" dirty="0" smtClean="0"/>
              <a:t>Ami a tudományos elme számára abszolút sötétség, szürke félhomály az átlag misztikus észlelőnek, az a beavatott  számára abszolút fény.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Amikor az egész világegyetem álomba merült, visszatért eredeti elemébe, akkor nem volt fény-központ , és nem volt a fényt érzékelő szem.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Sötétség töltötte be a határtalan mindenséget.</a:t>
            </a:r>
          </a:p>
        </p:txBody>
      </p:sp>
    </p:spTree>
    <p:extLst>
      <p:ext uri="{BB962C8B-B14F-4D97-AF65-F5344CB8AC3E}">
        <p14:creationId xmlns="" xmlns:p14="http://schemas.microsoft.com/office/powerpoint/2010/main" val="675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142852"/>
            <a:ext cx="85011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MERT AZ ATYA, AZ ANYA ÉS A FIÚ ÚJRA EGY VOLT,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FIÚ PEDIG MÉG NEM ÉBREDT FEL AZ ÚJ KERÉKRE ÉS AZON VALÓ ZARÁNDOKLATÁRA </a:t>
            </a:r>
            <a:r>
              <a:rPr lang="hu-HU" b="1" i="1" dirty="0" smtClean="0">
                <a:solidFill>
                  <a:srgbClr val="FFFF00"/>
                </a:solidFill>
              </a:rPr>
              <a:t>b).</a:t>
            </a:r>
            <a:endParaRPr lang="hu-HU" dirty="0" smtClean="0">
              <a:solidFill>
                <a:srgbClr val="FFFF00"/>
              </a:solidFill>
            </a:endParaRPr>
          </a:p>
          <a:p>
            <a:endParaRPr lang="hu-HU" sz="1200" i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Atya és az Anya a férfi és a női princípium a gyökértermészetben, a Szellem és az Anyag, amelyek eredője a Világegyetem, vagyis a Fiú. </a:t>
            </a:r>
          </a:p>
          <a:p>
            <a:pPr>
              <a:buFont typeface="Arial" pitchFamily="34" charset="0"/>
              <a:buChar char="•"/>
            </a:pPr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Ellentétes pólusok, amelyek a Kozmosz minden síkján megnyilvánulnak.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Ők újra egyek, amikor </a:t>
            </a:r>
            <a:r>
              <a:rPr lang="hu-HU" b="1" dirty="0" err="1" smtClean="0"/>
              <a:t>Brahmá</a:t>
            </a:r>
            <a:r>
              <a:rPr lang="hu-HU" b="1" dirty="0" smtClean="0"/>
              <a:t> Éjjelén, a </a:t>
            </a:r>
            <a:r>
              <a:rPr lang="hu-HU" b="1" dirty="0" err="1" smtClean="0"/>
              <a:t>Pralaya</a:t>
            </a:r>
            <a:r>
              <a:rPr lang="hu-HU" b="1" dirty="0" smtClean="0"/>
              <a:t> alatt, a tárgyiasult Világegyetemben minden visszatért egyetlen első és örök okába.</a:t>
            </a:r>
          </a:p>
          <a:p>
            <a:pPr>
              <a:buFont typeface="Arial" pitchFamily="34" charset="0"/>
              <a:buChar char="•"/>
            </a:pPr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Kárana</a:t>
            </a:r>
            <a:r>
              <a:rPr lang="hu-HU" b="1" dirty="0" smtClean="0">
                <a:solidFill>
                  <a:schemeClr val="bg1"/>
                </a:solidFill>
              </a:rPr>
              <a:t> , az örök ok </a:t>
            </a:r>
            <a:r>
              <a:rPr lang="hu-HU" b="1" dirty="0" err="1" smtClean="0">
                <a:solidFill>
                  <a:schemeClr val="bg1"/>
                </a:solidFill>
              </a:rPr>
              <a:t>Kárana</a:t>
            </a:r>
            <a:r>
              <a:rPr lang="hu-HU" b="1" dirty="0" smtClean="0">
                <a:solidFill>
                  <a:schemeClr val="bg1"/>
                </a:solidFill>
              </a:rPr>
              <a:t> egyedül van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Éjjelei alatt. A korábbi tárgyiasult világegyetem felolvadt az egy eredeti és örök okában, és feloldott állapotban van a térben, hogy újra elkülönüljön a következő </a:t>
            </a:r>
            <a:r>
              <a:rPr lang="hu-HU" b="1" dirty="0" err="1" smtClean="0">
                <a:solidFill>
                  <a:schemeClr val="bg1"/>
                </a:solidFill>
              </a:rPr>
              <a:t>manvantara</a:t>
            </a:r>
            <a:r>
              <a:rPr lang="hu-HU" b="1" dirty="0" smtClean="0">
                <a:solidFill>
                  <a:schemeClr val="bg1"/>
                </a:solidFill>
              </a:rPr>
              <a:t> kezdetekor, ami </a:t>
            </a: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/világegyetem/ új Napjának, új tevékenységének kezdete.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Brahmá</a:t>
            </a:r>
            <a:r>
              <a:rPr lang="hu-HU" b="1" dirty="0" smtClean="0">
                <a:solidFill>
                  <a:schemeClr val="bg1"/>
                </a:solidFill>
              </a:rPr>
              <a:t> az Atya - Anya - Fiú, vagy a Szellem, Lélek és Test egyszerre.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Mindegyik egy jellegzetesség megszemélyesített szimbóluma, minden  </a:t>
            </a:r>
          </a:p>
          <a:p>
            <a:r>
              <a:rPr lang="hu-HU" b="1" dirty="0" smtClean="0"/>
              <a:t>tulajdonság az Isteni Lélegzet fokozatos kiáradása ciklikus elkülönülésében, </a:t>
            </a:r>
            <a:r>
              <a:rPr lang="hu-HU" b="1" dirty="0" err="1" smtClean="0"/>
              <a:t>involúcionálisan</a:t>
            </a:r>
            <a:r>
              <a:rPr lang="hu-HU" b="1" dirty="0" smtClean="0"/>
              <a:t> és </a:t>
            </a:r>
            <a:r>
              <a:rPr lang="hu-HU" b="1" dirty="0" err="1" smtClean="0"/>
              <a:t>evolúcionálisan</a:t>
            </a:r>
            <a:r>
              <a:rPr lang="hu-HU" b="1" dirty="0" smtClean="0"/>
              <a:t>. </a:t>
            </a:r>
          </a:p>
          <a:p>
            <a:endParaRPr lang="hu-HU" sz="1200" b="1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Kozmikus - fizikai értelemben ez a világegyetem, </a:t>
            </a:r>
            <a:r>
              <a:rPr lang="hu-HU" b="1" dirty="0" smtClean="0"/>
              <a:t>a bolygói lánc és a Föld, tisztán szellemi értelemben az Ismeretlen Istenség, a Bolygói Szellem és az Ember, a kettő fia,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Szellem és az Anyag teremtménye, </a:t>
            </a:r>
            <a:r>
              <a:rPr lang="hu-HU" b="1" dirty="0" smtClean="0"/>
              <a:t>és ezek egyik megnyilvánulása, amikor a kerekek vagy a </a:t>
            </a:r>
            <a:r>
              <a:rPr lang="hu-HU" b="1" dirty="0" err="1" smtClean="0"/>
              <a:t>Manvantarák</a:t>
            </a:r>
            <a:r>
              <a:rPr lang="hu-HU" b="1" dirty="0" smtClean="0"/>
              <a:t> alatt </a:t>
            </a:r>
            <a:r>
              <a:rPr lang="hu-HU" b="1" dirty="0" err="1" smtClean="0"/>
              <a:t>periodikusan</a:t>
            </a:r>
            <a:r>
              <a:rPr lang="hu-HU" b="1" dirty="0" smtClean="0"/>
              <a:t> megjelenik a Földön.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223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404664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 Kerekek értelmezései</a:t>
            </a:r>
          </a:p>
          <a:p>
            <a:pPr algn="ctr"/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Kerék szimbolikus kifejezés egy világra vagy bolygóra, ami megmutatja, hogy a régiek tudták, hogy Földünk egy keringő bolygó.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Nagy Kerék létezési ciklusunk, vagyis a </a:t>
            </a:r>
            <a:r>
              <a:rPr lang="hu-HU" b="1" dirty="0" err="1" smtClean="0">
                <a:solidFill>
                  <a:schemeClr val="bg1"/>
                </a:solidFill>
              </a:rPr>
              <a:t>Mahákalpa</a:t>
            </a:r>
            <a:r>
              <a:rPr lang="hu-HU" b="1" dirty="0" smtClean="0">
                <a:solidFill>
                  <a:schemeClr val="bg1"/>
                </a:solidFill>
              </a:rPr>
              <a:t> egész időtartama,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azaz a hét bolygóból vagy gömbből álló láncunk teljes körforgása a kezdetétől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végéig.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smtClean="0">
                <a:solidFill>
                  <a:schemeClr val="bg1"/>
                </a:solidFill>
              </a:rPr>
              <a:t>Kis Kerekek a köröket jelentik, </a:t>
            </a:r>
            <a:r>
              <a:rPr lang="hu-HU" b="1" dirty="0" smtClean="0"/>
              <a:t>ezekből szintén hét van.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821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MONÁD</a:t>
            </a:r>
            <a:endParaRPr lang="hu-HU" dirty="0"/>
          </a:p>
          <a:p>
            <a:r>
              <a:rPr lang="hu-HU" b="1" dirty="0">
                <a:solidFill>
                  <a:schemeClr val="bg1"/>
                </a:solidFill>
              </a:rPr>
              <a:t>Önvaló. Az Egy Életből eredve, az Első Logosz akaratának eredményeként számtalan központ van, amelyeket a nagy Láng szikráiként írnak le. Ezek a </a:t>
            </a:r>
            <a:r>
              <a:rPr lang="hu-HU" b="1" dirty="0" err="1">
                <a:solidFill>
                  <a:schemeClr val="bg1"/>
                </a:solidFill>
              </a:rPr>
              <a:t>Monádok</a:t>
            </a:r>
            <a:r>
              <a:rPr lang="hu-HU" b="1" dirty="0">
                <a:solidFill>
                  <a:schemeClr val="bg1"/>
                </a:solidFill>
              </a:rPr>
              <a:t>, az Istenség csírái, amelyek a </a:t>
            </a:r>
            <a:r>
              <a:rPr lang="hu-HU" b="1" dirty="0" err="1">
                <a:solidFill>
                  <a:schemeClr val="bg1"/>
                </a:solidFill>
              </a:rPr>
              <a:t>monádi</a:t>
            </a:r>
            <a:r>
              <a:rPr lang="hu-HU" b="1" dirty="0">
                <a:solidFill>
                  <a:schemeClr val="bg1"/>
                </a:solidFill>
              </a:rPr>
              <a:t> világban, a szubtilis </a:t>
            </a:r>
            <a:r>
              <a:rPr lang="hu-HU" b="1" dirty="0" err="1">
                <a:solidFill>
                  <a:schemeClr val="bg1"/>
                </a:solidFill>
              </a:rPr>
              <a:t>anupádaka</a:t>
            </a:r>
            <a:r>
              <a:rPr lang="hu-HU" b="1" dirty="0">
                <a:solidFill>
                  <a:schemeClr val="bg1"/>
                </a:solidFill>
              </a:rPr>
              <a:t> szinten (amely felülről számítva a második) tartózkodnak. Csupán az anyag legfinomabb hártyája által vannak egymástól elválasztva, amely éppen csak elegendő megkülönböztetés, hogy egyéniek legyenek, de nem akadályozza az egymással való kommunikáció tökéletes szabadságát. A </a:t>
            </a:r>
            <a:r>
              <a:rPr lang="hu-HU" b="1" dirty="0" err="1">
                <a:solidFill>
                  <a:schemeClr val="bg1"/>
                </a:solidFill>
              </a:rPr>
              <a:t>monádok</a:t>
            </a:r>
            <a:r>
              <a:rPr lang="hu-HU" b="1" dirty="0">
                <a:solidFill>
                  <a:schemeClr val="bg1"/>
                </a:solidFill>
              </a:rPr>
              <a:t> fejlődése azonban a világegyetem sűrűbb szintjein szerzett tudás függvénye. A nagy Élet részeiként osztoznak az egyetemes Akarat megnyilvánulási törekvésében. A sűrűbb világokban való megnyilvánulás lehetősége érdekében életüknek egy apró sugarát bocsátják le az </a:t>
            </a:r>
            <a:r>
              <a:rPr lang="hu-HU" b="1" dirty="0" err="1">
                <a:solidFill>
                  <a:schemeClr val="bg1"/>
                </a:solidFill>
              </a:rPr>
              <a:t>anupádaka</a:t>
            </a:r>
            <a:r>
              <a:rPr lang="hu-HU" b="1" dirty="0">
                <a:solidFill>
                  <a:schemeClr val="bg1"/>
                </a:solidFill>
              </a:rPr>
              <a:t> világához sűrűség szerint legközelebb eső három világba, az </a:t>
            </a:r>
            <a:r>
              <a:rPr lang="hu-HU" b="1" dirty="0" err="1">
                <a:solidFill>
                  <a:schemeClr val="bg1"/>
                </a:solidFill>
              </a:rPr>
              <a:t>atmikus</a:t>
            </a:r>
            <a:r>
              <a:rPr lang="hu-HU" b="1" dirty="0">
                <a:solidFill>
                  <a:schemeClr val="bg1"/>
                </a:solidFill>
              </a:rPr>
              <a:t>, a </a:t>
            </a:r>
            <a:r>
              <a:rPr lang="hu-HU" b="1" dirty="0" err="1">
                <a:solidFill>
                  <a:schemeClr val="bg1"/>
                </a:solidFill>
              </a:rPr>
              <a:t>buddhikus</a:t>
            </a:r>
            <a:r>
              <a:rPr lang="hu-HU" b="1" dirty="0">
                <a:solidFill>
                  <a:schemeClr val="bg1"/>
                </a:solidFill>
              </a:rPr>
              <a:t> és a </a:t>
            </a:r>
            <a:r>
              <a:rPr lang="hu-HU" b="1" dirty="0" err="1">
                <a:solidFill>
                  <a:schemeClr val="bg1"/>
                </a:solidFill>
              </a:rPr>
              <a:t>manaszi</a:t>
            </a:r>
            <a:r>
              <a:rPr lang="hu-HU" b="1" dirty="0">
                <a:solidFill>
                  <a:schemeClr val="bg1"/>
                </a:solidFill>
              </a:rPr>
              <a:t> világba.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Ez </a:t>
            </a:r>
            <a:r>
              <a:rPr lang="hu-HU" b="1" dirty="0">
                <a:solidFill>
                  <a:schemeClr val="bg1"/>
                </a:solidFill>
              </a:rPr>
              <a:t>az életsugár a szintek mindegyikén kisajátít egy atomot. Ezeket nevezik permanens atomnak. A </a:t>
            </a:r>
            <a:r>
              <a:rPr lang="hu-HU" b="1" dirty="0" err="1">
                <a:solidFill>
                  <a:schemeClr val="bg1"/>
                </a:solidFill>
              </a:rPr>
              <a:t>monádról</a:t>
            </a:r>
            <a:r>
              <a:rPr lang="hu-HU" b="1" dirty="0">
                <a:solidFill>
                  <a:schemeClr val="bg1"/>
                </a:solidFill>
              </a:rPr>
              <a:t>, mint </a:t>
            </a:r>
            <a:r>
              <a:rPr lang="hu-HU" b="1" dirty="0" err="1">
                <a:solidFill>
                  <a:schemeClr val="bg1"/>
                </a:solidFill>
              </a:rPr>
              <a:t>triádról</a:t>
            </a:r>
            <a:r>
              <a:rPr lang="hu-HU" b="1" dirty="0">
                <a:solidFill>
                  <a:schemeClr val="bg1"/>
                </a:solidFill>
              </a:rPr>
              <a:t> (hármasságról) beszélünk, amikor sugara által e három sűrűbb szinten nyilvánul meg. 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Ez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triád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Atma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Buddhi</a:t>
            </a:r>
            <a:r>
              <a:rPr lang="hu-HU" b="1" dirty="0" smtClean="0">
                <a:solidFill>
                  <a:schemeClr val="bg1"/>
                </a:solidFill>
              </a:rPr>
              <a:t> - </a:t>
            </a:r>
            <a:r>
              <a:rPr lang="hu-HU" b="1" dirty="0" err="1" smtClean="0">
                <a:solidFill>
                  <a:schemeClr val="bg1"/>
                </a:solidFill>
              </a:rPr>
              <a:t>Manasz</a:t>
            </a:r>
            <a:r>
              <a:rPr lang="hu-HU" b="1" dirty="0">
                <a:solidFill>
                  <a:schemeClr val="bg1"/>
                </a:solidFill>
              </a:rPr>
              <a:t>, az emberi szellem, az individualitás (egyéniség</a:t>
            </a:r>
            <a:r>
              <a:rPr lang="hu-HU" b="1" dirty="0" smtClean="0">
                <a:solidFill>
                  <a:schemeClr val="bg1"/>
                </a:solidFill>
              </a:rPr>
              <a:t>).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5185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7521" y="0"/>
            <a:ext cx="835824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7. A HÉT FENSÉGES ÚR ÉS A HÉT IGAZSÁG MEGSZŰNTEK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(a),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ÉS A VILÁGEGYETEM, A SZÜKSÉGESSÉG FIA ELMERÜLT A PARANISHPANNA-BAN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(b),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HOGY KILEHELJE ŐT AZ, AMI VAN, ÉS MÉG SINCS. SEMMI SEM VOLT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(c)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HÉT FENSÉGES ÚR ÉS A HÉT IGAZSÁG MEGSZŰNTEK </a:t>
            </a:r>
            <a:r>
              <a:rPr lang="hu-HU" b="1" i="1" dirty="0" smtClean="0">
                <a:solidFill>
                  <a:srgbClr val="FFFF00"/>
                </a:solidFill>
              </a:rPr>
              <a:t>(a),</a:t>
            </a:r>
            <a:endParaRPr lang="hu-HU" dirty="0" smtClean="0">
              <a:solidFill>
                <a:srgbClr val="FFFF00"/>
              </a:solidFill>
            </a:endParaRP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Hét Fenséges Úr a Hét Teremtő Szellem, a </a:t>
            </a:r>
            <a:r>
              <a:rPr lang="hu-HU" b="1" dirty="0" err="1" smtClean="0">
                <a:solidFill>
                  <a:schemeClr val="bg1"/>
                </a:solidFill>
              </a:rPr>
              <a:t>Dhyán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Chohanok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akik a héber </a:t>
            </a:r>
            <a:r>
              <a:rPr lang="hu-HU" b="1" dirty="0" err="1" smtClean="0"/>
              <a:t>Elohimnek</a:t>
            </a:r>
            <a:r>
              <a:rPr lang="hu-HU" b="1" dirty="0" smtClean="0"/>
              <a:t> felelnek meg. </a:t>
            </a:r>
          </a:p>
          <a:p>
            <a:r>
              <a:rPr lang="hu-HU" b="1" dirty="0" smtClean="0"/>
              <a:t>Az arkangyalok hierarchiája, amelyhez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 keresztény </a:t>
            </a:r>
            <a:r>
              <a:rPr lang="hu-HU" b="1" dirty="0" err="1" smtClean="0">
                <a:solidFill>
                  <a:schemeClr val="bg1"/>
                </a:solidFill>
              </a:rPr>
              <a:t>teogóniában</a:t>
            </a:r>
            <a:r>
              <a:rPr lang="hu-HU" b="1" dirty="0" smtClean="0">
                <a:solidFill>
                  <a:schemeClr val="bg1"/>
                </a:solidFill>
              </a:rPr>
              <a:t> Michael, Gábriel és mások</a:t>
            </a:r>
            <a:r>
              <a:rPr lang="hu-HU" dirty="0" smtClean="0"/>
              <a:t> </a:t>
            </a:r>
            <a:r>
              <a:rPr lang="hu-HU" b="1" dirty="0" smtClean="0"/>
              <a:t>tartoznak.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Dhyánik</a:t>
            </a:r>
            <a:r>
              <a:rPr lang="hu-HU" b="1" dirty="0" smtClean="0">
                <a:solidFill>
                  <a:schemeClr val="bg1"/>
                </a:solidFill>
              </a:rPr>
              <a:t> egymás után vigyáznak bolygói láncunk egy - </a:t>
            </a:r>
            <a:r>
              <a:rPr lang="hu-HU" b="1" dirty="0" err="1" smtClean="0">
                <a:solidFill>
                  <a:schemeClr val="bg1"/>
                </a:solidFill>
              </a:rPr>
              <a:t>egy</a:t>
            </a:r>
            <a:r>
              <a:rPr lang="hu-HU" b="1" dirty="0" smtClean="0">
                <a:solidFill>
                  <a:schemeClr val="bg1"/>
                </a:solidFill>
              </a:rPr>
              <a:t> körére és egy-egy nagy gyökérfajára. Azt is mondják róluk, hogy ők küldik ki </a:t>
            </a:r>
            <a:r>
              <a:rPr lang="hu-HU" b="1" dirty="0" err="1" smtClean="0">
                <a:solidFill>
                  <a:schemeClr val="bg1"/>
                </a:solidFill>
              </a:rPr>
              <a:t>Bodhisattváikat</a:t>
            </a:r>
            <a:r>
              <a:rPr lang="hu-HU" b="1" dirty="0" smtClean="0">
                <a:solidFill>
                  <a:schemeClr val="bg1"/>
                </a:solidFill>
              </a:rPr>
              <a:t>, a </a:t>
            </a:r>
            <a:r>
              <a:rPr lang="hu-HU" b="1" dirty="0" err="1" smtClean="0">
                <a:solidFill>
                  <a:schemeClr val="bg1"/>
                </a:solidFill>
              </a:rPr>
              <a:t>Dhyáni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-Buddhák</a:t>
            </a:r>
            <a:r>
              <a:rPr lang="hu-HU" b="1" dirty="0" smtClean="0">
                <a:solidFill>
                  <a:schemeClr val="bg1"/>
                </a:solidFill>
              </a:rPr>
              <a:t> emberi megfelelőit minden kör és faj idején.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„hét igazságból” és kinyilatkoztatásból, feltárt titokból még csak négyet adtak át nekünk, mivel még csak a negyedik körben vagyunk, és eddig a világnak is csak négy Buddhája volt.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Eddig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csak négy igazság és négy Véda van” – mondják a hinduk és a buddhisták.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Ezért ragaszkodott </a:t>
            </a:r>
            <a:r>
              <a:rPr lang="hu-HU" b="1" dirty="0" err="1" smtClean="0"/>
              <a:t>Irenaeus</a:t>
            </a:r>
            <a:r>
              <a:rPr lang="hu-HU" b="1" dirty="0" smtClean="0"/>
              <a:t> négy evangélium szükségességéhez.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Minden új kör kezdetén minden új gyökérfajnak új kinyilatkoztatása és új kinyilatkoztatója lesz.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következő kör elhozza majd az ötödik </a:t>
            </a:r>
            <a:r>
              <a:rPr lang="hu-HU" b="1" dirty="0" smtClean="0">
                <a:solidFill>
                  <a:schemeClr val="bg1"/>
                </a:solidFill>
              </a:rPr>
              <a:t>kinyilatkoztatást és </a:t>
            </a:r>
            <a:r>
              <a:rPr lang="hu-HU" b="1" dirty="0" smtClean="0"/>
              <a:t>az ötödik </a:t>
            </a:r>
            <a:r>
              <a:rPr lang="hu-HU" b="1" dirty="0" smtClean="0">
                <a:solidFill>
                  <a:schemeClr val="bg1"/>
                </a:solidFill>
              </a:rPr>
              <a:t>kinyilatkoztatót,</a:t>
            </a:r>
          </a:p>
          <a:p>
            <a:r>
              <a:rPr lang="hu-HU" b="1" dirty="0" smtClean="0"/>
              <a:t>a hatodik pedig úgyszintén a sajátjait.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6763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302359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ÉS A VILÁGEGYETEM, A SZÜKSÉGESSÉG FIA ELMERÜLT A PARANISHPANNA-BAN </a:t>
            </a:r>
            <a:r>
              <a:rPr lang="hu-HU" b="1" i="1" dirty="0" smtClean="0">
                <a:solidFill>
                  <a:srgbClr val="FFFF00"/>
                </a:solidFill>
              </a:rPr>
              <a:t>(b),</a:t>
            </a:r>
          </a:p>
          <a:p>
            <a:endParaRPr lang="hu-HU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Paranishpanna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i="1" dirty="0" smtClean="0"/>
              <a:t>/</a:t>
            </a:r>
            <a:r>
              <a:rPr lang="hu-HU" b="1" dirty="0" smtClean="0"/>
              <a:t>Abszolút Tökéletesség, </a:t>
            </a:r>
            <a:r>
              <a:rPr lang="hu-HU" b="1" dirty="0" err="1" smtClean="0"/>
              <a:t>Paranirvána</a:t>
            </a:r>
            <a:r>
              <a:rPr lang="hu-HU" b="1" dirty="0" smtClean="0"/>
              <a:t>, ami </a:t>
            </a:r>
            <a:r>
              <a:rPr lang="hu-HU" b="1" dirty="0" err="1" smtClean="0"/>
              <a:t>Yong</a:t>
            </a:r>
            <a:r>
              <a:rPr lang="hu-HU" b="1" dirty="0" smtClean="0"/>
              <a:t> - </a:t>
            </a:r>
            <a:r>
              <a:rPr lang="hu-HU" b="1" dirty="0" err="1" smtClean="0"/>
              <a:t>Grub</a:t>
            </a:r>
            <a:r>
              <a:rPr lang="hu-HU" b="1" dirty="0" smtClean="0"/>
              <a:t>/</a:t>
            </a:r>
            <a:endParaRPr lang="hu-HU" dirty="0" smtClean="0"/>
          </a:p>
          <a:p>
            <a:r>
              <a:rPr lang="hu-HU" b="1" dirty="0" smtClean="0">
                <a:solidFill>
                  <a:schemeClr val="bg1"/>
                </a:solidFill>
              </a:rPr>
              <a:t>az Abszolút Tökéletesség, amelyet minden létező elér a tevékenység egy nagy időszaka, vagy </a:t>
            </a:r>
            <a:r>
              <a:rPr lang="hu-HU" b="1" dirty="0" err="1" smtClean="0">
                <a:solidFill>
                  <a:schemeClr val="bg1"/>
                </a:solidFill>
              </a:rPr>
              <a:t>Mahámanvantara</a:t>
            </a:r>
            <a:r>
              <a:rPr lang="hu-HU" b="1" dirty="0" smtClean="0">
                <a:solidFill>
                  <a:schemeClr val="bg1"/>
                </a:solidFill>
              </a:rPr>
              <a:t> végén, és amelyben megpihen a nyugalom következő időszakában. </a:t>
            </a:r>
            <a:r>
              <a:rPr lang="hu-HU" b="1" dirty="0" smtClean="0"/>
              <a:t>Tibeti nyelven ezt „</a:t>
            </a:r>
            <a:r>
              <a:rPr lang="hu-HU" b="1" dirty="0" err="1" smtClean="0"/>
              <a:t>Yong</a:t>
            </a:r>
            <a:r>
              <a:rPr lang="hu-HU" b="1" dirty="0" smtClean="0"/>
              <a:t> - </a:t>
            </a:r>
            <a:r>
              <a:rPr lang="hu-HU" b="1" dirty="0" err="1" smtClean="0"/>
              <a:t>Grub</a:t>
            </a:r>
            <a:r>
              <a:rPr lang="hu-HU" b="1" dirty="0" smtClean="0"/>
              <a:t>”</a:t>
            </a:r>
            <a:r>
              <a:rPr lang="hu-HU" b="1" dirty="0" err="1" smtClean="0"/>
              <a:t>-nak</a:t>
            </a:r>
            <a:r>
              <a:rPr lang="hu-HU" b="1" dirty="0" smtClean="0"/>
              <a:t> nevezik.</a:t>
            </a:r>
            <a:r>
              <a:rPr lang="hu-HU" dirty="0" smtClean="0"/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Yogáchárya</a:t>
            </a:r>
            <a:r>
              <a:rPr lang="hu-HU" b="1" dirty="0" smtClean="0"/>
              <a:t> iskola idejéig a </a:t>
            </a:r>
            <a:r>
              <a:rPr lang="hu-HU" b="1" dirty="0" err="1" smtClean="0"/>
              <a:t>Paranirvána</a:t>
            </a:r>
            <a:r>
              <a:rPr lang="hu-HU" b="1" dirty="0" smtClean="0"/>
              <a:t> igazi természetét nyilvánosan tanították, azóta azonban teljesen ezoterikussá vált.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Paranirvánát</a:t>
            </a:r>
            <a:r>
              <a:rPr lang="hu-HU" b="1" dirty="0" smtClean="0">
                <a:solidFill>
                  <a:schemeClr val="bg1"/>
                </a:solidFill>
              </a:rPr>
              <a:t> kivéve mindent képzeletbelinek kell tekinteni.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Nem - Én, az Üresség és a Sötétség Három az Egyben, ami egyedüli önmagában </a:t>
            </a:r>
            <a:r>
              <a:rPr lang="hu-HU" b="1" dirty="0" err="1" smtClean="0">
                <a:solidFill>
                  <a:schemeClr val="bg1"/>
                </a:solidFill>
              </a:rPr>
              <a:t>-létező</a:t>
            </a:r>
            <a:r>
              <a:rPr lang="hu-HU" b="1" dirty="0" smtClean="0">
                <a:solidFill>
                  <a:schemeClr val="bg1"/>
                </a:solidFill>
              </a:rPr>
              <a:t> és tökéletes.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Csak relatív értelemben abszolút, mert még abszolútabb tökéletességnek kell teret adnia a következő aktivitási periódus magasabb színvonalú kiválóságának megfelelően.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Fokozatosan fejlődik minden, a világok, az atomok. Ennek a fejlődésnek sem  kezdete, sem vége nincs.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mi </a:t>
            </a:r>
            <a:r>
              <a:rPr lang="hu-HU" b="1" dirty="0" smtClean="0">
                <a:solidFill>
                  <a:schemeClr val="bg1"/>
                </a:solidFill>
              </a:rPr>
              <a:t>Világegyetemünk csak egy a végtelen sok világegyetem közül, valamennyi a Szükségesség Fia,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mert mindegyik okozat az elődjével és ok az utódjával szemben.</a:t>
            </a:r>
            <a:endParaRPr lang="hu-HU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10005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142852"/>
            <a:ext cx="82868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Világegyetem megjelenése és eltűnése</a:t>
            </a:r>
            <a:r>
              <a:rPr lang="hu-HU" dirty="0" smtClean="0">
                <a:solidFill>
                  <a:schemeClr val="bg1"/>
                </a:solidFill>
              </a:rPr>
              <a:t> a </a:t>
            </a:r>
            <a:r>
              <a:rPr lang="hu-HU" b="1" dirty="0" smtClean="0">
                <a:solidFill>
                  <a:schemeClr val="bg1"/>
                </a:solidFill>
              </a:rPr>
              <a:t>Nagy Lélegzet egy ki - és belégzése.</a:t>
            </a:r>
          </a:p>
          <a:p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A Nagy Lélegzet örökkévaló, Mozgás,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az Abszolút három szimbóluma közül az egyik,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 a másik kettő az Absztrakt Tér és az Állandóság.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Amikor </a:t>
            </a:r>
            <a:r>
              <a:rPr lang="hu-HU" b="1" dirty="0" smtClean="0">
                <a:solidFill>
                  <a:schemeClr val="bg1"/>
                </a:solidFill>
              </a:rPr>
              <a:t>a Nagy Lélegzet kiáramlik, akkor Isteni Lélegzet, és a Megismerhetetlen Istenség - az Egy Létezés - lélegzésének tekinthető.  Egy gondolatot lehel ki, amely a Kozmosszá válik. </a:t>
            </a:r>
            <a:r>
              <a:rPr lang="hu-HU" b="1" dirty="0" smtClean="0"/>
              <a:t>Amikor </a:t>
            </a:r>
            <a:r>
              <a:rPr lang="hu-HU" b="1" dirty="0" smtClean="0">
                <a:solidFill>
                  <a:schemeClr val="bg1"/>
                </a:solidFill>
              </a:rPr>
              <a:t>az Isteni Lélegzet belélegzik, a világegyetem eltűnik a Nagy Anya kebelében,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aki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örökké láthatatlan ruhájába burkolva alszik.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558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357166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HOGY KILEHELJE ŐT AZ, AMI VAN, ÉS MÉG SINCS. SEMMI SEM VOLT </a:t>
            </a:r>
            <a:r>
              <a:rPr lang="hu-HU" b="1" i="1" dirty="0" smtClean="0">
                <a:solidFill>
                  <a:srgbClr val="FFFF00"/>
                </a:solidFill>
              </a:rPr>
              <a:t>(c)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hu-HU" sz="1200" i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Ami van, és még sincs kifejezés, a Nagy Lélegzetet jelenti, amiről csak Feltétlen Létezésként beszélhetünk, de nem képzelhetjük el a Létezés bármilyen formájaként,</a:t>
            </a:r>
            <a:r>
              <a:rPr lang="hu-HU" dirty="0" smtClean="0"/>
              <a:t> </a:t>
            </a:r>
            <a:r>
              <a:rPr lang="hu-HU" b="1" dirty="0" smtClean="0"/>
              <a:t>amelyet megkülönböztethetnénk a Nem - Létezéstől.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három időszak – a jelen, a múlt és a jövő – az ezoterikus filozófiában egységes idő, mert a három csak a jelenségek síkjához való viszonyában összetett szám.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 múlt idő egyúttal a jelen idő és a jövő idő is, amely bár nem jött létre, mégis megvan.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állandóságról és az időről alkotott, összes elképzelésünket érzékelésünkből vezetjük le, a képzettársítás törvénye szerint.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Csak az egyéni Én tapasztalatában léteznek, és elmúlnak, amikor az Én, fejlődési útján túllép a  jelenségekben való létezés illúzióján.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Paramáthara</a:t>
            </a:r>
            <a:r>
              <a:rPr lang="hu-HU" b="1" dirty="0" smtClean="0">
                <a:solidFill>
                  <a:schemeClr val="bg1"/>
                </a:solidFill>
              </a:rPr>
              <a:t> kell szert tennünk, hogy ne váljunk a  </a:t>
            </a:r>
            <a:r>
              <a:rPr lang="hu-HU" b="1" dirty="0" err="1" smtClean="0">
                <a:solidFill>
                  <a:schemeClr val="bg1"/>
                </a:solidFill>
              </a:rPr>
              <a:t>Samvriti</a:t>
            </a:r>
            <a:r>
              <a:rPr lang="hu-HU" b="1" dirty="0" smtClean="0">
                <a:solidFill>
                  <a:schemeClr val="bg1"/>
                </a:solidFill>
              </a:rPr>
              <a:t> prédájává.</a:t>
            </a:r>
          </a:p>
          <a:p>
            <a:r>
              <a:rPr lang="hu-HU" b="1" dirty="0" smtClean="0"/>
              <a:t>/Valódi öntudatra kell szert tennünk, hogy megérthessük </a:t>
            </a:r>
            <a:r>
              <a:rPr lang="hu-HU" b="1" dirty="0" err="1" smtClean="0"/>
              <a:t>Samvritit</a:t>
            </a:r>
            <a:r>
              <a:rPr lang="hu-HU" b="1" dirty="0" smtClean="0"/>
              <a:t>, vagyis az ámítás eredetét. </a:t>
            </a:r>
            <a:r>
              <a:rPr lang="hu-HU" b="1" dirty="0" err="1" smtClean="0"/>
              <a:t>Paramártha</a:t>
            </a:r>
            <a:r>
              <a:rPr lang="hu-HU" b="1" dirty="0" smtClean="0"/>
              <a:t> </a:t>
            </a:r>
            <a:r>
              <a:rPr lang="hu-HU" b="1" dirty="0" err="1" smtClean="0"/>
              <a:t>rokonértelmű</a:t>
            </a:r>
            <a:r>
              <a:rPr lang="hu-HU" b="1" dirty="0" smtClean="0"/>
              <a:t> a </a:t>
            </a:r>
            <a:r>
              <a:rPr lang="hu-HU" b="1" dirty="0" err="1" smtClean="0"/>
              <a:t>Svasamvedaná</a:t>
            </a:r>
            <a:r>
              <a:rPr lang="hu-HU" b="1" dirty="0" smtClean="0"/>
              <a:t> szanszkrit kifejezéssel, vagyis „visszatükröződés, amely önmagát elemzi”./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5107939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163860"/>
            <a:ext cx="82153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7. A LÉTEZÉS OKAI MEGSZŰNTEK (a), 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LÁTHATÓ, AMI VOLT ÉS A LÁTHATATLAN,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AMI VAN, AZ ÖRÖKKÉVALÓ NEM-LÉTEZÉSBEN, AZ EGY LÉTEZÉSBEN PIHENT (b).</a:t>
            </a:r>
          </a:p>
          <a:p>
            <a:pPr algn="ctr"/>
            <a:endParaRPr lang="hu-H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LÉTEZÉS OKAI MEGSZŰNTEK (a),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Létezés okai a fizikai és a metafizikai okokat egyaránt jelentik.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utóbbiak közül a legfontosabb a létezés vágya, amely a </a:t>
            </a:r>
            <a:r>
              <a:rPr lang="hu-HU" b="1" dirty="0" err="1" smtClean="0">
                <a:solidFill>
                  <a:schemeClr val="bg1"/>
                </a:solidFill>
              </a:rPr>
              <a:t>Nidána</a:t>
            </a:r>
            <a:r>
              <a:rPr lang="hu-HU" b="1" dirty="0" smtClean="0">
                <a:solidFill>
                  <a:schemeClr val="bg1"/>
                </a:solidFill>
              </a:rPr>
              <a:t> és a </a:t>
            </a:r>
            <a:r>
              <a:rPr lang="hu-HU" b="1" dirty="0" err="1" smtClean="0">
                <a:solidFill>
                  <a:schemeClr val="bg1"/>
                </a:solidFill>
              </a:rPr>
              <a:t>Mâyâ</a:t>
            </a:r>
            <a:r>
              <a:rPr lang="hu-HU" b="1" dirty="0" smtClean="0">
                <a:solidFill>
                  <a:schemeClr val="bg1"/>
                </a:solidFill>
              </a:rPr>
              <a:t> eredménye. </a:t>
            </a:r>
            <a:r>
              <a:rPr lang="hu-HU" b="1" dirty="0" smtClean="0"/>
              <a:t>Ez az </a:t>
            </a:r>
            <a:r>
              <a:rPr lang="hu-HU" b="1" dirty="0" smtClean="0">
                <a:solidFill>
                  <a:schemeClr val="bg1"/>
                </a:solidFill>
              </a:rPr>
              <a:t>érzékelő életre irányuló vágy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megmutatkozik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mindenben,</a:t>
            </a:r>
            <a:r>
              <a:rPr lang="hu-HU" dirty="0" smtClean="0"/>
              <a:t>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atomtól a Napig, és az Isteni Gondolat visszatükröződése,</a:t>
            </a:r>
            <a:r>
              <a:rPr lang="hu-HU" dirty="0" smtClean="0"/>
              <a:t> </a:t>
            </a:r>
            <a:r>
              <a:rPr lang="hu-HU" b="1" dirty="0" smtClean="0"/>
              <a:t>amely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chemeClr val="bg1"/>
                </a:solidFill>
              </a:rPr>
              <a:t>tárgyiasult létezést eredményezett.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Ez egy törvény,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amely szerint a Világegyetemnek léteznie kell. 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E feltételezett vágy és minden létezés valódi oka örökre rejtett marad.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Első kiáradásai a legteljesebb absztrakciók, amiket az értelem kigondolhat.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Ezek az absztrakciók jelentik az anyagi Világegyetem okát,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s ők bújnak </a:t>
            </a:r>
            <a:r>
              <a:rPr lang="hu-HU" b="1" dirty="0" smtClean="0">
                <a:solidFill>
                  <a:schemeClr val="bg1"/>
                </a:solidFill>
              </a:rPr>
              <a:t>meg a másodrendű és alárendelt természeti erők mögött, amelyeket a minden kor tömegei emberi alakba öltöztetve, Istenként vagy istenekként imádtak.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emberi értelem eddig juthat el jelenleg.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metafizikai absztrakciók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a fizikai megtestesülések egyedüli felfogható okai,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egyre konkrétabbá válnak, amint közelednek létezésünk síkjához, míg végül az anyagi világegyetem formájában jelennek.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endParaRPr lang="hu-HU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29281126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32656"/>
            <a:ext cx="8572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LÁTHATÓ, AMI VOLT ÉS A LÁTHATATLAN, AMI VAN,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AZ ÖRÖKKÉVALÓ NEM-LÉTEZÉSBEN, AZ EGY LÉTEZÉSBEN PIHENT (b).</a:t>
            </a:r>
            <a:endParaRPr lang="hu-HU" i="1" dirty="0" smtClean="0">
              <a:solidFill>
                <a:srgbClr val="FFFF00"/>
              </a:solidFill>
            </a:endParaRPr>
          </a:p>
          <a:p>
            <a:endParaRPr lang="hu-HU" sz="1200" i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Örökkévaló Nem - Létezés gondolata, amely az Egy Létezés, paradoxonnak tűnhet.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Egy Létezés minden Lényegek  lényege, minden jelenség alapjául szolgál, </a:t>
            </a:r>
            <a:r>
              <a:rPr lang="hu-HU" b="1" dirty="0" smtClean="0"/>
              <a:t>és ezek adják a jelenségeknek a valóság árnyékát.</a:t>
            </a:r>
          </a:p>
          <a:p>
            <a:r>
              <a:rPr lang="hu-HU" sz="1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lényegek megismeréséhez hiányzik  az értelmi képességünk, és hiányoznak az érzékszerveink.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Csak a beavatott, elődjei tudására építve irányíthatja </a:t>
            </a:r>
            <a:r>
              <a:rPr lang="hu-HU" b="1" dirty="0" err="1" smtClean="0">
                <a:solidFill>
                  <a:schemeClr val="bg1"/>
                </a:solidFill>
              </a:rPr>
              <a:t>Dangma</a:t>
            </a:r>
            <a:r>
              <a:rPr lang="hu-HU" b="1" dirty="0" smtClean="0">
                <a:solidFill>
                  <a:schemeClr val="bg1"/>
                </a:solidFill>
              </a:rPr>
              <a:t> szemét a dolgok lényegére.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Ezért válnak fontossá az ezoterikus filozófia </a:t>
            </a:r>
            <a:r>
              <a:rPr lang="hu-HU" b="1" dirty="0" err="1" smtClean="0"/>
              <a:t>Nidánákkal</a:t>
            </a:r>
            <a:r>
              <a:rPr lang="hu-HU" b="1" dirty="0" smtClean="0"/>
              <a:t> és a Négy Igazsággal kapcsolatos tanításai, amik titkosak.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839219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214290"/>
            <a:ext cx="84296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8. EGYEDÜL, A LÉTEZÉS EGYETLEN FORMÁJA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TERÜLT EL HATÁRTALANUL,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VÉGTELENÜL, OK NÉLKÜL, ÁLOMTALAN ALVÁSBAN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ÉS AZ ÉLET ÖNTUDATLANUL LÜKTETETT AZ EGYETEMES TÉRBEN, MINDENHOL ABBAN A MINDENÜTT-JELENLÉTBEN, AMELYET A DANGMA MEGNYÍLT SZEME ÉRZÉKEL.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EGYEDÜL, A LÉTEZÉS EGYETLEN FORMÁJA </a:t>
            </a:r>
            <a:r>
              <a:rPr lang="hu-HU" b="1" i="1" dirty="0" smtClean="0">
                <a:solidFill>
                  <a:srgbClr val="FFFF00"/>
                </a:solidFill>
              </a:rPr>
              <a:t>(a) </a:t>
            </a:r>
            <a:r>
              <a:rPr lang="hu-HU" b="1" dirty="0" smtClean="0">
                <a:solidFill>
                  <a:srgbClr val="FFFF00"/>
                </a:solidFill>
              </a:rPr>
              <a:t>TERÜLT EL HATÁRTALANUL,</a:t>
            </a:r>
            <a:endParaRPr lang="hu-HU" dirty="0" smtClean="0">
              <a:solidFill>
                <a:srgbClr val="FFFF00"/>
              </a:solidFill>
            </a:endParaRP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A modern gondolkodás visszatér az eltérő dolgok homogén alapjának eszméjéhez,</a:t>
            </a:r>
          </a:p>
          <a:p>
            <a:r>
              <a:rPr lang="hu-HU" b="1" dirty="0" smtClean="0"/>
              <a:t>a homogenitásból kifejlődött heterogenitáshoz.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Titkos Tanítás feltételezi a „Létezés egyetlen formáját, ami minden dolog alapja és forrása.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szanszkrit </a:t>
            </a:r>
            <a:r>
              <a:rPr lang="hu-HU" b="1" dirty="0" err="1" smtClean="0">
                <a:solidFill>
                  <a:schemeClr val="bg1"/>
                </a:solidFill>
              </a:rPr>
              <a:t>Prabhavápyaya</a:t>
            </a:r>
            <a:r>
              <a:rPr lang="hu-HU" b="1" dirty="0" smtClean="0">
                <a:solidFill>
                  <a:schemeClr val="bg1"/>
                </a:solidFill>
              </a:rPr>
              <a:t> szó azt jelenti, hogy a hely, vagy inkább a sík, amelyből minden dolog ered, és amelyben minden felolvad, </a:t>
            </a:r>
            <a:r>
              <a:rPr lang="hu-HU" b="1" dirty="0" err="1" smtClean="0">
                <a:solidFill>
                  <a:schemeClr val="bg1"/>
                </a:solidFill>
              </a:rPr>
              <a:t>Jagad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Yoni</a:t>
            </a:r>
            <a:r>
              <a:rPr lang="hu-HU" b="1" dirty="0" smtClean="0">
                <a:solidFill>
                  <a:schemeClr val="bg1"/>
                </a:solidFill>
              </a:rPr>
              <a:t> a Világegyetem Anyagi Oka. A </a:t>
            </a:r>
            <a:r>
              <a:rPr lang="hu-HU" b="1" dirty="0" err="1" smtClean="0">
                <a:solidFill>
                  <a:schemeClr val="bg1"/>
                </a:solidFill>
              </a:rPr>
              <a:t>Purána</a:t>
            </a:r>
            <a:r>
              <a:rPr lang="hu-HU" b="1" dirty="0" smtClean="0">
                <a:solidFill>
                  <a:schemeClr val="bg1"/>
                </a:solidFill>
              </a:rPr>
              <a:t> - magyarázók szerint ez </a:t>
            </a:r>
            <a:r>
              <a:rPr lang="hu-HU" b="1" dirty="0" err="1" smtClean="0">
                <a:solidFill>
                  <a:schemeClr val="bg1"/>
                </a:solidFill>
              </a:rPr>
              <a:t>Karána</a:t>
            </a:r>
            <a:r>
              <a:rPr lang="hu-HU" b="1" dirty="0" smtClean="0">
                <a:solidFill>
                  <a:schemeClr val="bg1"/>
                </a:solidFill>
              </a:rPr>
              <a:t>, az Ok,</a:t>
            </a:r>
            <a:r>
              <a:rPr lang="hu-HU" b="1" dirty="0" smtClean="0"/>
              <a:t> az ezoterikus filozófia szerint inkább ennek az oknak ideális szelleme.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 buddhisták  szerint ez a </a:t>
            </a:r>
            <a:r>
              <a:rPr lang="hu-HU" b="1" dirty="0" err="1" smtClean="0">
                <a:solidFill>
                  <a:schemeClr val="bg1"/>
                </a:solidFill>
              </a:rPr>
              <a:t>Svabhávat</a:t>
            </a:r>
            <a:r>
              <a:rPr lang="hu-HU" b="1" dirty="0" smtClean="0">
                <a:solidFill>
                  <a:schemeClr val="bg1"/>
                </a:solidFill>
              </a:rPr>
              <a:t>, az örök ok és okozat, a mindenütt - jelenlevő, mégis absztrakt, </a:t>
            </a:r>
            <a:r>
              <a:rPr lang="hu-HU" b="1" dirty="0" smtClean="0"/>
              <a:t>az önmagában - létező alakítható Lényeg, és minden dolog gyökere ugyanabból a kettős megvilágításból nézve, hasonlóképpen ahogy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vedantisták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Parabrahmanra</a:t>
            </a:r>
            <a:r>
              <a:rPr lang="hu-HU" b="1" dirty="0" smtClean="0">
                <a:solidFill>
                  <a:schemeClr val="bg1"/>
                </a:solidFill>
              </a:rPr>
              <a:t> és a </a:t>
            </a:r>
            <a:r>
              <a:rPr lang="hu-HU" b="1" dirty="0" err="1" smtClean="0">
                <a:solidFill>
                  <a:schemeClr val="bg1"/>
                </a:solidFill>
              </a:rPr>
              <a:t>Múlaprakritire</a:t>
            </a:r>
            <a:r>
              <a:rPr lang="hu-HU" b="1" dirty="0" smtClean="0">
                <a:solidFill>
                  <a:schemeClr val="bg1"/>
                </a:solidFill>
              </a:rPr>
              <a:t> tekintenek, ami a két aspektusú egy.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/>
              <a:t>Gautama</a:t>
            </a:r>
            <a:r>
              <a:rPr lang="hu-HU" b="1" dirty="0" smtClean="0"/>
              <a:t> Buddha tanítása és az </a:t>
            </a:r>
            <a:r>
              <a:rPr lang="hu-HU" b="1" dirty="0" err="1" smtClean="0"/>
              <a:t>Upanishadok</a:t>
            </a:r>
            <a:r>
              <a:rPr lang="hu-HU" b="1" dirty="0" smtClean="0"/>
              <a:t> is a Titkos Tanításokon alapulnak.</a:t>
            </a:r>
          </a:p>
        </p:txBody>
      </p:sp>
    </p:spTree>
    <p:extLst>
      <p:ext uri="{BB962C8B-B14F-4D97-AF65-F5344CB8AC3E}">
        <p14:creationId xmlns="" xmlns:p14="http://schemas.microsoft.com/office/powerpoint/2010/main" val="17931567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142852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VÉGTELENÜL, OK NÉLKÜL, ÁLOMTALAN ALVÁSBAN </a:t>
            </a:r>
            <a:r>
              <a:rPr lang="hu-HU" b="1" i="1" dirty="0" smtClean="0">
                <a:solidFill>
                  <a:srgbClr val="FFFF00"/>
                </a:solidFill>
              </a:rPr>
              <a:t>(b)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ÉS AZ ÉLET ÖNTUDATLANUL LÜKTETETT AZ EGYETEMES TÉRBEN, MINDENHOL ABBAN A MINDENÜTT-JELENLÉTBEN, AMELYET A DANGMA MEGNYÍLT SZEME ÉRZÉKEL.</a:t>
            </a:r>
          </a:p>
          <a:p>
            <a:pPr algn="ctr"/>
            <a:endParaRPr lang="hu-HU" sz="12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álomtalan alvás a keleti ezotériában ismert hét tudati állapot egyike.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Ezen </a:t>
            </a:r>
            <a:r>
              <a:rPr lang="hu-HU" b="1" dirty="0" smtClean="0">
                <a:solidFill>
                  <a:schemeClr val="bg1"/>
                </a:solidFill>
              </a:rPr>
              <a:t>állapotok mindegyikében az elme más - </a:t>
            </a:r>
            <a:r>
              <a:rPr lang="hu-HU" b="1" dirty="0" err="1" smtClean="0">
                <a:solidFill>
                  <a:schemeClr val="bg1"/>
                </a:solidFill>
              </a:rPr>
              <a:t>más</a:t>
            </a:r>
            <a:r>
              <a:rPr lang="hu-HU" b="1" dirty="0" smtClean="0">
                <a:solidFill>
                  <a:schemeClr val="bg1"/>
                </a:solidFill>
              </a:rPr>
              <a:t> része lép működésbe, vagy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egyén lényének különböző síkjain öntudatos.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álomtalan alvás kifejezést ebben az esetben képletesen a Világegyetemre alkalmazzák, egy olyan tudati állapotra utalva,</a:t>
            </a:r>
            <a:r>
              <a:rPr lang="hu-HU" b="1" dirty="0" smtClean="0"/>
              <a:t> ami ürességnek tűnik, mert éber állapotunkban nem emlékszünk rá. </a:t>
            </a:r>
          </a:p>
          <a:p>
            <a:endParaRPr lang="hu-HU" sz="1200" b="1" dirty="0" smtClean="0"/>
          </a:p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Dangma</a:t>
            </a:r>
            <a:r>
              <a:rPr lang="hu-HU" b="1" dirty="0" smtClean="0">
                <a:solidFill>
                  <a:schemeClr val="bg1"/>
                </a:solidFill>
              </a:rPr>
              <a:t> értelmezése</a:t>
            </a:r>
          </a:p>
          <a:p>
            <a:pPr algn="ctr"/>
            <a:endParaRPr lang="hu-H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Indiában </a:t>
            </a:r>
            <a:r>
              <a:rPr lang="hu-HU" b="1" dirty="0" err="1" smtClean="0"/>
              <a:t>Shíva</a:t>
            </a:r>
            <a:r>
              <a:rPr lang="hu-HU" b="1" dirty="0" smtClean="0"/>
              <a:t> szemének hívják, Tibetben </a:t>
            </a:r>
            <a:r>
              <a:rPr lang="hu-HU" b="1" dirty="0" err="1" smtClean="0"/>
              <a:t>Dangma</a:t>
            </a:r>
            <a:r>
              <a:rPr lang="hu-HU" b="1" dirty="0" smtClean="0"/>
              <a:t> megnyílt szemeként ismerik.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Dangma</a:t>
            </a:r>
            <a:r>
              <a:rPr lang="hu-HU" b="1" dirty="0" smtClean="0">
                <a:solidFill>
                  <a:schemeClr val="bg1"/>
                </a:solidFill>
              </a:rPr>
              <a:t> egy megtisztult lelket jelent, olyan embert, aki </a:t>
            </a:r>
            <a:r>
              <a:rPr lang="hu-HU" b="1" dirty="0" err="1" smtClean="0">
                <a:solidFill>
                  <a:schemeClr val="bg1"/>
                </a:solidFill>
              </a:rPr>
              <a:t>Jívanmukta</a:t>
            </a:r>
            <a:r>
              <a:rPr lang="hu-HU" b="1" dirty="0" smtClean="0">
                <a:solidFill>
                  <a:schemeClr val="bg1"/>
                </a:solidFill>
              </a:rPr>
              <a:t> lett, a legmagasabb </a:t>
            </a:r>
            <a:r>
              <a:rPr lang="hu-HU" b="1" dirty="0" err="1" smtClean="0">
                <a:solidFill>
                  <a:schemeClr val="bg1"/>
                </a:solidFill>
              </a:rPr>
              <a:t>adeptus</a:t>
            </a:r>
            <a:r>
              <a:rPr lang="hu-HU" b="1" dirty="0" smtClean="0">
                <a:solidFill>
                  <a:schemeClr val="bg1"/>
                </a:solidFill>
              </a:rPr>
              <a:t>, vagyis inkább úgynevezett </a:t>
            </a:r>
            <a:r>
              <a:rPr lang="hu-HU" b="1" dirty="0" err="1" smtClean="0">
                <a:solidFill>
                  <a:schemeClr val="bg1"/>
                </a:solidFill>
              </a:rPr>
              <a:t>Mahátmá</a:t>
            </a:r>
            <a:r>
              <a:rPr lang="hu-HU" b="1" dirty="0" smtClean="0">
                <a:solidFill>
                  <a:schemeClr val="bg1"/>
                </a:solidFill>
              </a:rPr>
              <a:t>. Az ő Megnyílt szeme a látnok benső, spirituális szeme, és az ezen keresztül megnyilvánuló képesség a szellemi intuíció, amellyel közvetlen és biztos tudást szerezhetünk. </a:t>
            </a:r>
            <a:r>
              <a:rPr lang="hu-HU" b="1" dirty="0" smtClean="0"/>
              <a:t>Ez a képesség szorosan összefügg a harmadik szemmel. 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9071629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55907"/>
            <a:ext cx="85725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9. DE HOL VOLT A DANGMA,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AMIKOR A VILÁGEGYETEM ÂLAYA-JA PARAMÂRTHA-BAN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(a)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VOLT, 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ÉS A NAGY KERÉK ANUPÂDAKA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(b)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VOLT?</a:t>
            </a: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DE HOL VOLT A DANGMA,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AMIKOR A VILÁGEGYETEM ÂLAYA-JA PARAMÂRTHA-BAN(</a:t>
            </a:r>
            <a:r>
              <a:rPr lang="hu-HU" b="1" i="1" dirty="0" smtClean="0">
                <a:solidFill>
                  <a:srgbClr val="FFFF00"/>
                </a:solidFill>
              </a:rPr>
              <a:t>a) </a:t>
            </a:r>
            <a:r>
              <a:rPr lang="hu-HU" b="1" dirty="0" smtClean="0">
                <a:solidFill>
                  <a:srgbClr val="FFFF00"/>
                </a:solidFill>
              </a:rPr>
              <a:t>VOLT,</a:t>
            </a:r>
            <a:endParaRPr lang="hu-HU" dirty="0" smtClean="0">
              <a:solidFill>
                <a:srgbClr val="FFFF00"/>
              </a:solidFill>
            </a:endParaRPr>
          </a:p>
          <a:p>
            <a:pPr algn="ctr"/>
            <a:endParaRPr lang="hu-H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Álaya</a:t>
            </a:r>
            <a:r>
              <a:rPr lang="hu-HU" b="1" dirty="0" smtClean="0">
                <a:solidFill>
                  <a:schemeClr val="bg1"/>
                </a:solidFill>
              </a:rPr>
              <a:t> /A lélek, mint mindennek alapja, </a:t>
            </a:r>
            <a:r>
              <a:rPr lang="hu-HU" b="1" dirty="0" err="1" smtClean="0">
                <a:solidFill>
                  <a:schemeClr val="bg1"/>
                </a:solidFill>
              </a:rPr>
              <a:t>Anima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Mundi</a:t>
            </a:r>
            <a:r>
              <a:rPr lang="hu-HU" b="1" dirty="0" smtClean="0">
                <a:solidFill>
                  <a:schemeClr val="bg1"/>
                </a:solidFill>
              </a:rPr>
              <a:t>/ és a </a:t>
            </a:r>
            <a:r>
              <a:rPr lang="hu-HU" b="1" dirty="0" err="1" smtClean="0">
                <a:solidFill>
                  <a:schemeClr val="bg1"/>
                </a:solidFill>
              </a:rPr>
              <a:t>Paramártha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/Abszolút Létezés és Tudatosság, ami abszolút Nem - Létezés és Öntudatlanság/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két fogalma többször volt annak az oka, hogy iskolák szétváljanak.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bg1"/>
                </a:solidFill>
              </a:rPr>
              <a:t>Álaya</a:t>
            </a:r>
            <a:r>
              <a:rPr lang="hu-HU" b="1" dirty="0" smtClean="0">
                <a:solidFill>
                  <a:schemeClr val="bg1"/>
                </a:solidFill>
              </a:rPr>
              <a:t> a Világ Lelke, vagy </a:t>
            </a:r>
            <a:r>
              <a:rPr lang="hu-HU" b="1" dirty="0" err="1" smtClean="0">
                <a:solidFill>
                  <a:schemeClr val="bg1"/>
                </a:solidFill>
              </a:rPr>
              <a:t>Anima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Mundi</a:t>
            </a:r>
            <a:r>
              <a:rPr lang="hu-HU" b="1" dirty="0" smtClean="0">
                <a:solidFill>
                  <a:schemeClr val="bg1"/>
                </a:solidFill>
              </a:rPr>
              <a:t>, benső lényegében örökkévaló és változatlan azokon a síkokon, amelyek az emberek és a kozmikus istenek (</a:t>
            </a:r>
            <a:r>
              <a:rPr lang="hu-HU" b="1" dirty="0" err="1" smtClean="0">
                <a:solidFill>
                  <a:schemeClr val="bg1"/>
                </a:solidFill>
              </a:rPr>
              <a:t>Dhyáni</a:t>
            </a:r>
            <a:r>
              <a:rPr lang="hu-HU" b="1" dirty="0" smtClean="0">
                <a:solidFill>
                  <a:schemeClr val="bg1"/>
                </a:solidFill>
              </a:rPr>
              <a:t> - Buddhák) számára elérhetetlenek, de változik az aktív élet - időszak során az alsóbb síkokhoz viszonyítva.</a:t>
            </a:r>
          </a:p>
          <a:p>
            <a:endParaRPr lang="hu-HU" sz="1200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Ez idő alatt a </a:t>
            </a:r>
            <a:r>
              <a:rPr lang="hu-HU" b="1" dirty="0" err="1" smtClean="0"/>
              <a:t>Dhyáni</a:t>
            </a:r>
            <a:r>
              <a:rPr lang="hu-HU" b="1" dirty="0" smtClean="0"/>
              <a:t> - Buddhák egyek lélekben és lényegben </a:t>
            </a:r>
            <a:r>
              <a:rPr lang="hu-HU" b="1" dirty="0" err="1" smtClean="0"/>
              <a:t>Álayaval</a:t>
            </a:r>
            <a:r>
              <a:rPr lang="hu-HU" b="1" dirty="0" smtClean="0"/>
              <a:t>, és még a jógi </a:t>
            </a:r>
          </a:p>
          <a:p>
            <a:r>
              <a:rPr lang="hu-HU" b="1" dirty="0" smtClean="0"/>
              <a:t>is elérheti ezt a létsíkot 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Álaya</a:t>
            </a:r>
            <a:r>
              <a:rPr lang="hu-HU" b="1" dirty="0" smtClean="0">
                <a:solidFill>
                  <a:schemeClr val="bg1"/>
                </a:solidFill>
              </a:rPr>
              <a:t> nem a </a:t>
            </a:r>
            <a:r>
              <a:rPr lang="hu-HU" b="1" dirty="0" err="1" smtClean="0">
                <a:solidFill>
                  <a:schemeClr val="bg1"/>
                </a:solidFill>
              </a:rPr>
              <a:t>Nirvana</a:t>
            </a:r>
            <a:r>
              <a:rPr lang="hu-HU" b="1" dirty="0" smtClean="0">
                <a:solidFill>
                  <a:schemeClr val="bg1"/>
                </a:solidFill>
              </a:rPr>
              <a:t>, hanem a hozzá legközelebbi állapot. 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 err="1" smtClean="0">
                <a:solidFill>
                  <a:schemeClr val="bg1"/>
                </a:solidFill>
              </a:rPr>
              <a:t>Álaya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/>
              <a:t>(</a:t>
            </a:r>
            <a:r>
              <a:rPr lang="hu-HU" b="1" dirty="0" err="1" smtClean="0"/>
              <a:t>Nyingpo</a:t>
            </a:r>
            <a:r>
              <a:rPr lang="hu-HU" b="1" dirty="0" smtClean="0"/>
              <a:t> és </a:t>
            </a:r>
            <a:r>
              <a:rPr lang="hu-HU" b="1" dirty="0" err="1" smtClean="0"/>
              <a:t>Tsang</a:t>
            </a:r>
            <a:r>
              <a:rPr lang="hu-HU" b="1" i="1" dirty="0" smtClean="0"/>
              <a:t> </a:t>
            </a:r>
            <a:r>
              <a:rPr lang="hu-HU" b="1" dirty="0" smtClean="0"/>
              <a:t>tibeti nyelven)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Yogácháryak</a:t>
            </a:r>
            <a:r>
              <a:rPr lang="hu-HU" b="1" dirty="0" smtClean="0">
                <a:solidFill>
                  <a:schemeClr val="bg1"/>
                </a:solidFill>
              </a:rPr>
              <a:t> szerint </a:t>
            </a:r>
            <a:r>
              <a:rPr lang="hu-HU" b="1" dirty="0" smtClean="0"/>
              <a:t>/</a:t>
            </a:r>
            <a:r>
              <a:rPr lang="hu-HU" b="1" dirty="0" err="1" smtClean="0"/>
              <a:t>Maháyána</a:t>
            </a:r>
            <a:r>
              <a:rPr lang="hu-HU" b="1" dirty="0" smtClean="0"/>
              <a:t> iskola/ 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Üresség megszemélyesítése, és minden látható és láthatatlan dolog  alapja,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örökkévaló és változatlan, de visszatükröződik a Világegyetem minden dolgában.</a:t>
            </a:r>
          </a:p>
          <a:p>
            <a:endParaRPr lang="hu-HU" sz="1200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Ugyanez állapítható meg a </a:t>
            </a:r>
            <a:r>
              <a:rPr lang="hu-HU" b="1" dirty="0" err="1" smtClean="0"/>
              <a:t>Paramártharól</a:t>
            </a:r>
            <a:r>
              <a:rPr lang="hu-HU" b="1" dirty="0" smtClean="0"/>
              <a:t> is.</a:t>
            </a:r>
            <a:endParaRPr lang="hu-HU" sz="1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6763978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71435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 err="1" smtClean="0"/>
              <a:t>Yogácháryak</a:t>
            </a:r>
            <a:r>
              <a:rPr lang="hu-HU" b="1" dirty="0" smtClean="0"/>
              <a:t> szerint </a:t>
            </a:r>
            <a:r>
              <a:rPr lang="hu-HU" b="1" dirty="0" smtClean="0">
                <a:solidFill>
                  <a:schemeClr val="bg1"/>
                </a:solidFill>
              </a:rPr>
              <a:t>más dolgoktól (</a:t>
            </a:r>
            <a:r>
              <a:rPr lang="hu-HU" b="1" dirty="0" err="1" smtClean="0">
                <a:solidFill>
                  <a:schemeClr val="bg1"/>
                </a:solidFill>
              </a:rPr>
              <a:t>Paratantra</a:t>
            </a:r>
            <a:r>
              <a:rPr lang="hu-HU" b="1" dirty="0" smtClean="0">
                <a:solidFill>
                  <a:schemeClr val="bg1"/>
                </a:solidFill>
              </a:rPr>
              <a:t>) függ. </a:t>
            </a:r>
          </a:p>
          <a:p>
            <a:r>
              <a:rPr lang="hu-HU" b="1" dirty="0" smtClean="0"/>
              <a:t> A </a:t>
            </a:r>
            <a:r>
              <a:rPr lang="hu-HU" b="1" dirty="0" err="1" smtClean="0"/>
              <a:t>Madhyamikak</a:t>
            </a:r>
            <a:r>
              <a:rPr lang="hu-HU" b="1" dirty="0" smtClean="0"/>
              <a:t> szerint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</a:rPr>
              <a:t>Paramártha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Paranishpannara</a:t>
            </a:r>
            <a:r>
              <a:rPr lang="hu-HU" b="1" dirty="0" smtClean="0">
                <a:solidFill>
                  <a:schemeClr val="bg1"/>
                </a:solidFill>
              </a:rPr>
              <a:t>, az abszolút tökéletességre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 korlátozódik.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3359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28479</Words>
  <Application>Microsoft Office PowerPoint</Application>
  <PresentationFormat>Diavetítés a képernyőre (4:3 oldalarány)</PresentationFormat>
  <Paragraphs>2110</Paragraphs>
  <Slides>214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214</vt:i4>
      </vt:variant>
    </vt:vector>
  </HeadingPairs>
  <TitlesOfParts>
    <vt:vector size="217" baseType="lpstr">
      <vt:lpstr>Office-téma</vt:lpstr>
      <vt:lpstr>Document</vt:lpstr>
      <vt:lpstr>Dokumentum</vt:lpstr>
      <vt:lpstr>A világegyetem  és a titkos tanítások</vt:lpstr>
      <vt:lpstr>2. dia</vt:lpstr>
      <vt:lpstr>Az ősrobbanás </vt:lpstr>
      <vt:lpstr>4. dia</vt:lpstr>
      <vt:lpstr>5. dia</vt:lpstr>
      <vt:lpstr>Fogalmak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Szimbólumok magyarázata</vt:lpstr>
      <vt:lpstr>Rövid magyarázatok</vt:lpstr>
      <vt:lpstr>34. dia</vt:lpstr>
      <vt:lpstr>35. dia</vt:lpstr>
      <vt:lpstr>Részletes magyarázatok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A Stanzák pontjai </vt:lpstr>
      <vt:lpstr>I. Stanza</vt:lpstr>
      <vt:lpstr>52. dia</vt:lpstr>
      <vt:lpstr>53. dia</vt:lpstr>
      <vt:lpstr>II. Stanza</vt:lpstr>
      <vt:lpstr>55. dia</vt:lpstr>
      <vt:lpstr>III. Stanza</vt:lpstr>
      <vt:lpstr>57. dia</vt:lpstr>
      <vt:lpstr>58. dia</vt:lpstr>
      <vt:lpstr>59. dia</vt:lpstr>
      <vt:lpstr>IV. Stanza</vt:lpstr>
      <vt:lpstr>61. dia</vt:lpstr>
      <vt:lpstr>62. dia</vt:lpstr>
      <vt:lpstr>V. Stanza</vt:lpstr>
      <vt:lpstr>64. dia</vt:lpstr>
      <vt:lpstr>65. dia</vt:lpstr>
      <vt:lpstr>VI. Stanza</vt:lpstr>
      <vt:lpstr>67. dia</vt:lpstr>
      <vt:lpstr>68. dia</vt:lpstr>
      <vt:lpstr>VII. Stanza</vt:lpstr>
      <vt:lpstr>70. dia</vt:lpstr>
      <vt:lpstr>71. dia</vt:lpstr>
      <vt:lpstr>A Stanzák rövid tartalmi összefoglalója </vt:lpstr>
      <vt:lpstr>73. dia</vt:lpstr>
      <vt:lpstr>74. dia</vt:lpstr>
      <vt:lpstr>75. dia</vt:lpstr>
      <vt:lpstr>A stanzák értelmezése</vt:lpstr>
      <vt:lpstr>I. Stanza</vt:lpstr>
      <vt:lpstr>78. dia</vt:lpstr>
      <vt:lpstr>79. dia</vt:lpstr>
      <vt:lpstr>80. dia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89. dia</vt:lpstr>
      <vt:lpstr>90. dia</vt:lpstr>
      <vt:lpstr>91. dia</vt:lpstr>
      <vt:lpstr>92. dia</vt:lpstr>
      <vt:lpstr>93. dia</vt:lpstr>
      <vt:lpstr>94. dia</vt:lpstr>
      <vt:lpstr>95. dia</vt:lpstr>
      <vt:lpstr>96. dia</vt:lpstr>
      <vt:lpstr>97. dia</vt:lpstr>
      <vt:lpstr>98. dia</vt:lpstr>
      <vt:lpstr>99. dia</vt:lpstr>
      <vt:lpstr>100. dia</vt:lpstr>
      <vt:lpstr>101. dia</vt:lpstr>
      <vt:lpstr>102. dia</vt:lpstr>
      <vt:lpstr>103. dia</vt:lpstr>
      <vt:lpstr>104. dia</vt:lpstr>
      <vt:lpstr>II. Stanza</vt:lpstr>
      <vt:lpstr>106. dia</vt:lpstr>
      <vt:lpstr>107. dia</vt:lpstr>
      <vt:lpstr>108. dia</vt:lpstr>
      <vt:lpstr>109. dia</vt:lpstr>
      <vt:lpstr>110. dia</vt:lpstr>
      <vt:lpstr>111. dia</vt:lpstr>
      <vt:lpstr>112. dia</vt:lpstr>
      <vt:lpstr>113. dia</vt:lpstr>
      <vt:lpstr>114. dia</vt:lpstr>
      <vt:lpstr>115. dia</vt:lpstr>
      <vt:lpstr>116. dia</vt:lpstr>
      <vt:lpstr>117. dia</vt:lpstr>
      <vt:lpstr>118. dia</vt:lpstr>
      <vt:lpstr>119. dia</vt:lpstr>
      <vt:lpstr>III. STANZA</vt:lpstr>
      <vt:lpstr>121. dia</vt:lpstr>
      <vt:lpstr>122. dia</vt:lpstr>
      <vt:lpstr>123. dia</vt:lpstr>
      <vt:lpstr>124. dia</vt:lpstr>
      <vt:lpstr>125. dia</vt:lpstr>
      <vt:lpstr>126. dia</vt:lpstr>
      <vt:lpstr>127. dia</vt:lpstr>
      <vt:lpstr>128. dia</vt:lpstr>
      <vt:lpstr>129. dia</vt:lpstr>
      <vt:lpstr>130. dia</vt:lpstr>
      <vt:lpstr>131. dia</vt:lpstr>
      <vt:lpstr>132. dia</vt:lpstr>
      <vt:lpstr>133. dia</vt:lpstr>
      <vt:lpstr>134. dia</vt:lpstr>
      <vt:lpstr>135. dia</vt:lpstr>
      <vt:lpstr>136. dia</vt:lpstr>
      <vt:lpstr>137. dia</vt:lpstr>
      <vt:lpstr>138. dia</vt:lpstr>
      <vt:lpstr>139. dia</vt:lpstr>
      <vt:lpstr>140. dia</vt:lpstr>
      <vt:lpstr>141. dia</vt:lpstr>
      <vt:lpstr>142. dia</vt:lpstr>
      <vt:lpstr>143. dia</vt:lpstr>
      <vt:lpstr>144. dia</vt:lpstr>
      <vt:lpstr>145. dia</vt:lpstr>
      <vt:lpstr>146. dia</vt:lpstr>
      <vt:lpstr>147. dia</vt:lpstr>
      <vt:lpstr>148. dia</vt:lpstr>
      <vt:lpstr>149. dia</vt:lpstr>
      <vt:lpstr>150. dia</vt:lpstr>
      <vt:lpstr>151. dia</vt:lpstr>
      <vt:lpstr>152. dia</vt:lpstr>
      <vt:lpstr>153. dia</vt:lpstr>
      <vt:lpstr>154. dia</vt:lpstr>
      <vt:lpstr>IV. stanza</vt:lpstr>
      <vt:lpstr>156. dia</vt:lpstr>
      <vt:lpstr>157. dia</vt:lpstr>
      <vt:lpstr>158. dia</vt:lpstr>
      <vt:lpstr>159. dia</vt:lpstr>
      <vt:lpstr>160. dia</vt:lpstr>
      <vt:lpstr>161. dia</vt:lpstr>
      <vt:lpstr>162. dia</vt:lpstr>
      <vt:lpstr>163. dia</vt:lpstr>
      <vt:lpstr>164. dia</vt:lpstr>
      <vt:lpstr>165. dia</vt:lpstr>
      <vt:lpstr>166. dia</vt:lpstr>
      <vt:lpstr>167. dia</vt:lpstr>
      <vt:lpstr>168. dia</vt:lpstr>
      <vt:lpstr>169. dia</vt:lpstr>
      <vt:lpstr>170. dia</vt:lpstr>
      <vt:lpstr>171. dia</vt:lpstr>
      <vt:lpstr>172. dia</vt:lpstr>
      <vt:lpstr>173. dia</vt:lpstr>
      <vt:lpstr>174. dia</vt:lpstr>
      <vt:lpstr>175. dia</vt:lpstr>
      <vt:lpstr>176. dia</vt:lpstr>
      <vt:lpstr>177. dia</vt:lpstr>
      <vt:lpstr>178. dia</vt:lpstr>
      <vt:lpstr>179. dia</vt:lpstr>
      <vt:lpstr>180. dia</vt:lpstr>
      <vt:lpstr>181. dia</vt:lpstr>
      <vt:lpstr>182. dia</vt:lpstr>
      <vt:lpstr>183. dia</vt:lpstr>
      <vt:lpstr>184. dia</vt:lpstr>
      <vt:lpstr>A Titkos Tanítás  három alapvető tétele</vt:lpstr>
      <vt:lpstr>186. dia</vt:lpstr>
      <vt:lpstr>187. dia</vt:lpstr>
      <vt:lpstr>188. dia</vt:lpstr>
      <vt:lpstr>189. dia</vt:lpstr>
      <vt:lpstr>190. dia</vt:lpstr>
      <vt:lpstr>191. dia</vt:lpstr>
      <vt:lpstr>192. dia</vt:lpstr>
      <vt:lpstr>193. dia</vt:lpstr>
      <vt:lpstr>194. dia</vt:lpstr>
      <vt:lpstr>195. dia</vt:lpstr>
      <vt:lpstr>196. dia</vt:lpstr>
      <vt:lpstr>A Titkos Tanítások főbb gondolatai</vt:lpstr>
      <vt:lpstr>198. dia</vt:lpstr>
      <vt:lpstr>199. dia</vt:lpstr>
      <vt:lpstr>200. dia</vt:lpstr>
      <vt:lpstr>201. dia</vt:lpstr>
      <vt:lpstr>202. dia</vt:lpstr>
      <vt:lpstr>203. dia</vt:lpstr>
      <vt:lpstr>204. dia</vt:lpstr>
      <vt:lpstr>205. dia</vt:lpstr>
      <vt:lpstr>206. dia</vt:lpstr>
      <vt:lpstr>207. dia</vt:lpstr>
      <vt:lpstr>208. dia</vt:lpstr>
      <vt:lpstr>209. dia</vt:lpstr>
      <vt:lpstr>210. dia</vt:lpstr>
      <vt:lpstr>211. dia</vt:lpstr>
      <vt:lpstr>212. dia</vt:lpstr>
      <vt:lpstr>213. dia</vt:lpstr>
      <vt:lpstr>214.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Titkos tanítások és a Világegyetem keletkezése</dc:title>
  <dc:creator>József</dc:creator>
  <cp:lastModifiedBy>user</cp:lastModifiedBy>
  <cp:revision>91</cp:revision>
  <dcterms:created xsi:type="dcterms:W3CDTF">2013-03-12T22:18:50Z</dcterms:created>
  <dcterms:modified xsi:type="dcterms:W3CDTF">2014-05-05T18:15:15Z</dcterms:modified>
</cp:coreProperties>
</file>