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801" r:id="rId2"/>
    <p:sldMasterId id="2147483813" r:id="rId3"/>
  </p:sldMasterIdLst>
  <p:notesMasterIdLst>
    <p:notesMasterId r:id="rId36"/>
  </p:notesMasterIdLst>
  <p:handoutMasterIdLst>
    <p:handoutMasterId r:id="rId37"/>
  </p:handoutMasterIdLst>
  <p:sldIdLst>
    <p:sldId id="256" r:id="rId4"/>
    <p:sldId id="283" r:id="rId5"/>
    <p:sldId id="292" r:id="rId6"/>
    <p:sldId id="305" r:id="rId7"/>
    <p:sldId id="306" r:id="rId8"/>
    <p:sldId id="307" r:id="rId9"/>
    <p:sldId id="308" r:id="rId10"/>
    <p:sldId id="309" r:id="rId11"/>
    <p:sldId id="310" r:id="rId12"/>
    <p:sldId id="311" r:id="rId13"/>
    <p:sldId id="312" r:id="rId14"/>
    <p:sldId id="294"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04" r:id="rId35"/>
  </p:sldIdLst>
  <p:sldSz cx="9144000" cy="6858000" type="screen4x3"/>
  <p:notesSz cx="9144000" cy="6858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D904"/>
    <a:srgbClr val="FFDF79"/>
    <a:srgbClr val="FFFF00"/>
    <a:srgbClr val="CDFC04"/>
    <a:srgbClr val="7BFDBF"/>
    <a:srgbClr val="04BC46"/>
    <a:srgbClr val="FF3399"/>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4660"/>
  </p:normalViewPr>
  <p:slideViewPr>
    <p:cSldViewPr>
      <p:cViewPr varScale="1">
        <p:scale>
          <a:sx n="63" d="100"/>
          <a:sy n="63" d="100"/>
        </p:scale>
        <p:origin x="1288"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153603"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153604"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153605"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D2CA6F-D583-42A1-BA90-1CA736968C63}" type="slidenum">
              <a:rPr lang="hu-HU"/>
              <a:pPr/>
              <a:t>‹#›</a:t>
            </a:fld>
            <a:endParaRPr lang="hu-HU"/>
          </a:p>
        </p:txBody>
      </p:sp>
    </p:spTree>
    <p:extLst>
      <p:ext uri="{BB962C8B-B14F-4D97-AF65-F5344CB8AC3E}">
        <p14:creationId xmlns:p14="http://schemas.microsoft.com/office/powerpoint/2010/main" val="143384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3789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378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789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3789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9EDDD6-E7B4-4A52-9721-74598ACE1F6F}" type="slidenum">
              <a:rPr lang="hu-HU"/>
              <a:pPr/>
              <a:t>‹#›</a:t>
            </a:fld>
            <a:endParaRPr lang="hu-HU"/>
          </a:p>
        </p:txBody>
      </p:sp>
    </p:spTree>
    <p:extLst>
      <p:ext uri="{BB962C8B-B14F-4D97-AF65-F5344CB8AC3E}">
        <p14:creationId xmlns:p14="http://schemas.microsoft.com/office/powerpoint/2010/main" val="38301417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pPr/>
              <a:t>3</a:t>
            </a:fld>
            <a:endParaRPr lang="en-US"/>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142102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pPr/>
              <a:t>12</a:t>
            </a:fld>
            <a:endParaRPr lang="en-US"/>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1992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13</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228799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14</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387254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15</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356831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16</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24592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17</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402797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18</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522933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19</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80361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20</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26451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21</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85159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4</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111459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22</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329089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23</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47080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24</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65558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25</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318866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26</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819417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27</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4106101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28</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33917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29</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28268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30</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336555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solidFill>
                  <a:srgbClr val="000000"/>
                </a:solidFill>
              </a:rPr>
              <a:pPr/>
              <a:t>31</a:t>
            </a:fld>
            <a:endParaRPr lang="en-US">
              <a:solidFill>
                <a:srgbClr val="000000"/>
              </a:solidFill>
            </a:endParaRPr>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hu-HU" dirty="0" smtClean="0"/>
              <a:t> </a:t>
            </a:r>
            <a:endParaRPr lang="en-US" dirty="0"/>
          </a:p>
        </p:txBody>
      </p:sp>
    </p:spTree>
    <p:extLst>
      <p:ext uri="{BB962C8B-B14F-4D97-AF65-F5344CB8AC3E}">
        <p14:creationId xmlns:p14="http://schemas.microsoft.com/office/powerpoint/2010/main" val="192905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5</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1994288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1F497D"/>
              </a:buClr>
            </a:pPr>
            <a:fld id="{B49517DE-1FD9-4645-8A3D-2844095D3400}" type="slidenum">
              <a:rPr lang="hu-HU">
                <a:solidFill>
                  <a:prstClr val="black"/>
                </a:solidFill>
              </a:rPr>
              <a:pPr>
                <a:buClr>
                  <a:srgbClr val="1F497D"/>
                </a:buClr>
              </a:pPr>
              <a:t>32</a:t>
            </a:fld>
            <a:endParaRPr lang="hu-HU">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1219344" y="3257359"/>
            <a:ext cx="6705315" cy="3086264"/>
          </a:xfrm>
        </p:spPr>
        <p:txBody>
          <a:bodyPr/>
          <a:lstStyle/>
          <a:p>
            <a:endParaRPr lang="hu-HU"/>
          </a:p>
        </p:txBody>
      </p:sp>
    </p:spTree>
    <p:extLst>
      <p:ext uri="{BB962C8B-B14F-4D97-AF65-F5344CB8AC3E}">
        <p14:creationId xmlns:p14="http://schemas.microsoft.com/office/powerpoint/2010/main" val="9427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6</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322235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7</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376924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8</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58122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9</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286789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10</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250695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solidFill>
                  <a:srgbClr val="000000"/>
                </a:solidFill>
              </a:rPr>
              <a:pPr/>
              <a:t>11</a:t>
            </a:fld>
            <a:endParaRPr lang="en-US">
              <a:solidFill>
                <a:srgbClr val="000000"/>
              </a:solidFill>
            </a:endParaRPr>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endParaRPr lang="en-US" dirty="0"/>
          </a:p>
        </p:txBody>
      </p:sp>
    </p:spTree>
    <p:extLst>
      <p:ext uri="{BB962C8B-B14F-4D97-AF65-F5344CB8AC3E}">
        <p14:creationId xmlns:p14="http://schemas.microsoft.com/office/powerpoint/2010/main" val="100394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3902075"/>
            <a:ext cx="3400425" cy="2949575"/>
            <a:chOff x="0" y="2458"/>
            <a:chExt cx="2142" cy="1858"/>
          </a:xfrm>
        </p:grpSpPr>
        <p:sp>
          <p:nvSpPr>
            <p:cNvPr id="112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12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hu-HU"/>
            </a:p>
          </p:txBody>
        </p:sp>
        <p:sp>
          <p:nvSpPr>
            <p:cNvPr id="112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12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127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sp>
          <p:nvSpPr>
            <p:cNvPr id="1127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hu-HU"/>
            </a:p>
          </p:txBody>
        </p:sp>
        <p:sp>
          <p:nvSpPr>
            <p:cNvPr id="1127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grpSp>
      <p:sp>
        <p:nvSpPr>
          <p:cNvPr id="11274" name="Rectangle 10"/>
          <p:cNvSpPr>
            <a:spLocks noGrp="1" noChangeArrowheads="1"/>
          </p:cNvSpPr>
          <p:nvPr>
            <p:ph type="ctrTitle" sz="quarter"/>
          </p:nvPr>
        </p:nvSpPr>
        <p:spPr>
          <a:xfrm>
            <a:off x="685800" y="1873250"/>
            <a:ext cx="7772400" cy="1555750"/>
          </a:xfrm>
        </p:spPr>
        <p:txBody>
          <a:bodyPr/>
          <a:lstStyle>
            <a:lvl1pPr>
              <a:defRPr sz="4800"/>
            </a:lvl1pPr>
          </a:lstStyle>
          <a:p>
            <a:r>
              <a:rPr lang="hu-HU"/>
              <a:t>Mintacím szerkesztése</a:t>
            </a:r>
          </a:p>
        </p:txBody>
      </p:sp>
      <p:sp>
        <p:nvSpPr>
          <p:cNvPr id="1127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11276" name="Rectangle 12"/>
          <p:cNvSpPr>
            <a:spLocks noGrp="1" noChangeArrowheads="1"/>
          </p:cNvSpPr>
          <p:nvPr>
            <p:ph type="dt" sz="quarter" idx="2"/>
          </p:nvPr>
        </p:nvSpPr>
        <p:spPr/>
        <p:txBody>
          <a:bodyPr/>
          <a:lstStyle>
            <a:lvl1pPr>
              <a:defRPr/>
            </a:lvl1pPr>
          </a:lstStyle>
          <a:p>
            <a:endParaRPr lang="hu-HU"/>
          </a:p>
        </p:txBody>
      </p:sp>
      <p:sp>
        <p:nvSpPr>
          <p:cNvPr id="11277" name="Rectangle 13"/>
          <p:cNvSpPr>
            <a:spLocks noGrp="1" noChangeArrowheads="1"/>
          </p:cNvSpPr>
          <p:nvPr>
            <p:ph type="ftr" sz="quarter" idx="3"/>
          </p:nvPr>
        </p:nvSpPr>
        <p:spPr/>
        <p:txBody>
          <a:bodyPr/>
          <a:lstStyle>
            <a:lvl1pPr>
              <a:defRPr/>
            </a:lvl1pPr>
          </a:lstStyle>
          <a:p>
            <a:endParaRPr lang="hu-HU"/>
          </a:p>
        </p:txBody>
      </p:sp>
      <p:sp>
        <p:nvSpPr>
          <p:cNvPr id="11278" name="Rectangle 14"/>
          <p:cNvSpPr>
            <a:spLocks noGrp="1" noChangeArrowheads="1"/>
          </p:cNvSpPr>
          <p:nvPr>
            <p:ph type="sldNum" sz="quarter" idx="4"/>
          </p:nvPr>
        </p:nvSpPr>
        <p:spPr/>
        <p:txBody>
          <a:bodyPr/>
          <a:lstStyle>
            <a:lvl1pPr>
              <a:defRPr/>
            </a:lvl1pPr>
          </a:lstStyle>
          <a:p>
            <a:fld id="{E9C3A4E3-CFC8-49B0-8619-130A37473CED}" type="slidenum">
              <a:rPr lang="hu-HU"/>
              <a:pPr/>
              <a:t>‹#›</a:t>
            </a:fld>
            <a:endParaRPr lang="hu-H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DA3EEF6-213A-461C-A686-98F36F2D3539}" type="slidenum">
              <a:rPr lang="hu-HU"/>
              <a:pPr/>
              <a:t>‹#›</a:t>
            </a:fld>
            <a:endParaRPr lang="hu-HU"/>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0D121965-43A7-4A4E-BF79-DDC98207B39B}" type="slidenum">
              <a:rPr lang="hu-HU"/>
              <a:pPr/>
              <a:t>‹#›</a:t>
            </a:fld>
            <a:endParaRPr lang="hu-HU"/>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C3A4E3-CFC8-49B0-8619-130A37473CED}" type="slidenum">
              <a:rPr lang="hu-HU" smtClean="0"/>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BC6E84-7A10-4FA4-B68E-DF6EEF158798}" type="slidenum">
              <a:rPr lang="hu-HU" smtClean="0"/>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BC0E24-14BB-4E30-B0E7-058B8505D29F}" type="slidenum">
              <a:rPr lang="hu-HU" smtClean="0"/>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D5B93-3F24-46EF-8733-B1C5571446D1}" type="slidenum">
              <a:rPr lang="hu-HU" smtClean="0"/>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BFEAC-7661-4699-9FD9-EBCC8AF357DB}" type="slidenum">
              <a:rPr lang="hu-HU" smtClean="0"/>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A3B7D30-029C-4286-82EC-B0520FAB7B61}" type="slidenum">
              <a:rPr lang="hu-HU" smtClean="0"/>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977D33D-8106-49AB-BAD7-FFB6D9E2748B}" type="slidenum">
              <a:rPr lang="hu-HU" smtClean="0"/>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5F02006-C084-4E76-9E15-4C36CD96B81E}"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FCBC6E84-7A10-4FA4-B68E-DF6EEF158798}" type="slidenum">
              <a:rPr lang="hu-HU"/>
              <a:pPr/>
              <a:t>‹#›</a:t>
            </a:fld>
            <a:endParaRPr lang="hu-HU"/>
          </a:p>
        </p:txBody>
      </p:sp>
    </p:spTree>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E93EF4-2D7F-46CE-A703-148F216D15E0}" type="slidenum">
              <a:rPr lang="hu-HU" smtClean="0"/>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3EEF6-213A-461C-A686-98F36F2D3539}" type="slidenum">
              <a:rPr lang="hu-HU" smtClean="0"/>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D121965-43A7-4A4E-BF79-DDC98207B39B}" type="slidenum">
              <a:rPr lang="hu-HU" smtClean="0"/>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hu-HU" smtClean="0"/>
              <a:t>Mintacím szerkesztése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hu-HU"/>
          </a:p>
        </p:txBody>
      </p:sp>
      <p:sp>
        <p:nvSpPr>
          <p:cNvPr id="5" name="Footer Placeholder 4"/>
          <p:cNvSpPr>
            <a:spLocks noGrp="1"/>
          </p:cNvSpPr>
          <p:nvPr>
            <p:ph type="ftr" sz="quarter" idx="11"/>
          </p:nvPr>
        </p:nvSpPr>
        <p:spPr>
          <a:xfrm>
            <a:off x="2743973" y="5870576"/>
            <a:ext cx="3932137" cy="377825"/>
          </a:xfrm>
        </p:spPr>
        <p:txBody>
          <a:bodyPr/>
          <a:lstStyle/>
          <a:p>
            <a:endParaRPr lang="hu-HU"/>
          </a:p>
        </p:txBody>
      </p:sp>
      <p:sp>
        <p:nvSpPr>
          <p:cNvPr id="6" name="Slide Number Placeholder 5"/>
          <p:cNvSpPr>
            <a:spLocks noGrp="1"/>
          </p:cNvSpPr>
          <p:nvPr>
            <p:ph type="sldNum" sz="quarter" idx="12"/>
          </p:nvPr>
        </p:nvSpPr>
        <p:spPr>
          <a:xfrm>
            <a:off x="8040685" y="5870576"/>
            <a:ext cx="417516" cy="377825"/>
          </a:xfrm>
        </p:spPr>
        <p:txBody>
          <a:bodyPr/>
          <a:lstStyle/>
          <a:p>
            <a:fld id="{E9C3A4E3-CFC8-49B0-8619-130A37473CED}" type="slidenum">
              <a:rPr lang="hu-HU" smtClean="0"/>
              <a:pPr/>
              <a:t>‹#›</a:t>
            </a:fld>
            <a:endParaRPr lang="hu-HU"/>
          </a:p>
        </p:txBody>
      </p:sp>
    </p:spTree>
    <p:extLst>
      <p:ext uri="{BB962C8B-B14F-4D97-AF65-F5344CB8AC3E}">
        <p14:creationId xmlns:p14="http://schemas.microsoft.com/office/powerpoint/2010/main" val="1083622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hu-HU" smtClean="0"/>
              <a:t>Mintacím szerkesztése</a:t>
            </a:r>
            <a:endParaRPr lang="en-US" dirty="0"/>
          </a:p>
        </p:txBody>
      </p:sp>
      <p:sp>
        <p:nvSpPr>
          <p:cNvPr id="3" name="Content Placeholder 2"/>
          <p:cNvSpPr>
            <a:spLocks noGrp="1"/>
          </p:cNvSpPr>
          <p:nvPr>
            <p:ph idx="1"/>
          </p:nvPr>
        </p:nvSpPr>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CBC6E84-7A10-4FA4-B68E-DF6EEF158798}" type="slidenum">
              <a:rPr lang="hu-HU" smtClean="0"/>
              <a:pPr/>
              <a:t>‹#›</a:t>
            </a:fld>
            <a:endParaRPr lang="hu-HU"/>
          </a:p>
        </p:txBody>
      </p:sp>
    </p:spTree>
    <p:extLst>
      <p:ext uri="{BB962C8B-B14F-4D97-AF65-F5344CB8AC3E}">
        <p14:creationId xmlns:p14="http://schemas.microsoft.com/office/powerpoint/2010/main" val="3224693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hu-HU" smtClean="0"/>
              <a:t>Mintacím szerkesztése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BC0E24-14BB-4E30-B0E7-058B8505D29F}" type="slidenum">
              <a:rPr lang="hu-HU" smtClean="0"/>
              <a:pPr/>
              <a:t>‹#›</a:t>
            </a:fld>
            <a:endParaRPr lang="hu-HU"/>
          </a:p>
        </p:txBody>
      </p:sp>
    </p:spTree>
    <p:extLst>
      <p:ext uri="{BB962C8B-B14F-4D97-AF65-F5344CB8AC3E}">
        <p14:creationId xmlns:p14="http://schemas.microsoft.com/office/powerpoint/2010/main" val="3285262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E2D5B93-3F24-46EF-8733-B1C5571446D1}" type="slidenum">
              <a:rPr lang="hu-HU" smtClean="0"/>
              <a:pPr/>
              <a:t>‹#›</a:t>
            </a:fld>
            <a:endParaRPr lang="hu-HU"/>
          </a:p>
        </p:txBody>
      </p:sp>
    </p:spTree>
    <p:extLst>
      <p:ext uri="{BB962C8B-B14F-4D97-AF65-F5344CB8AC3E}">
        <p14:creationId xmlns:p14="http://schemas.microsoft.com/office/powerpoint/2010/main" val="3383800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hu-HU" smtClean="0"/>
              <a:t>Mintacím szerkesztése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E1BFEAC-7661-4699-9FD9-EBCC8AF357DB}" type="slidenum">
              <a:rPr lang="hu-HU" smtClean="0"/>
              <a:pPr/>
              <a:t>‹#›</a:t>
            </a:fld>
            <a:endParaRPr lang="hu-HU"/>
          </a:p>
        </p:txBody>
      </p:sp>
    </p:spTree>
    <p:extLst>
      <p:ext uri="{BB962C8B-B14F-4D97-AF65-F5344CB8AC3E}">
        <p14:creationId xmlns:p14="http://schemas.microsoft.com/office/powerpoint/2010/main" val="4266008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hu-HU" smtClean="0"/>
              <a:t>Mintacím szerkesztése</a:t>
            </a:r>
            <a:endParaRPr lang="en-US" dirty="0"/>
          </a:p>
        </p:txBody>
      </p:sp>
      <p:sp>
        <p:nvSpPr>
          <p:cNvPr id="3" name="Date Placeholder 2"/>
          <p:cNvSpPr>
            <a:spLocks noGrp="1"/>
          </p:cNvSpPr>
          <p:nvPr>
            <p:ph type="dt" sz="half" idx="10"/>
          </p:nvPr>
        </p:nvSpPr>
        <p:spPr/>
        <p:txBody>
          <a:bodyPr/>
          <a:lstStyle/>
          <a:p>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A3B7D30-029C-4286-82EC-B0520FAB7B61}" type="slidenum">
              <a:rPr lang="hu-HU" smtClean="0"/>
              <a:pPr/>
              <a:t>‹#›</a:t>
            </a:fld>
            <a:endParaRPr lang="hu-HU"/>
          </a:p>
        </p:txBody>
      </p:sp>
    </p:spTree>
    <p:extLst>
      <p:ext uri="{BB962C8B-B14F-4D97-AF65-F5344CB8AC3E}">
        <p14:creationId xmlns:p14="http://schemas.microsoft.com/office/powerpoint/2010/main" val="1652707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977D33D-8106-49AB-BAD7-FFB6D9E2748B}" type="slidenum">
              <a:rPr lang="hu-HU" smtClean="0"/>
              <a:pPr/>
              <a:t>‹#›</a:t>
            </a:fld>
            <a:endParaRPr lang="hu-HU"/>
          </a:p>
        </p:txBody>
      </p:sp>
    </p:spTree>
    <p:extLst>
      <p:ext uri="{BB962C8B-B14F-4D97-AF65-F5344CB8AC3E}">
        <p14:creationId xmlns:p14="http://schemas.microsoft.com/office/powerpoint/2010/main" val="338999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D0BC0E24-14BB-4E30-B0E7-058B8505D29F}" type="slidenum">
              <a:rPr lang="hu-HU"/>
              <a:pPr/>
              <a:t>‹#›</a:t>
            </a:fld>
            <a:endParaRPr lang="hu-HU"/>
          </a:p>
        </p:txBody>
      </p:sp>
    </p:spTree>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hu-HU" smtClean="0"/>
              <a:t>Mintacím szerkesztése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5F02006-C084-4E76-9E15-4C36CD96B81E}" type="slidenum">
              <a:rPr lang="hu-HU" smtClean="0"/>
              <a:pPr/>
              <a:t>‹#›</a:t>
            </a:fld>
            <a:endParaRPr lang="hu-HU"/>
          </a:p>
        </p:txBody>
      </p:sp>
    </p:spTree>
    <p:extLst>
      <p:ext uri="{BB962C8B-B14F-4D97-AF65-F5344CB8AC3E}">
        <p14:creationId xmlns:p14="http://schemas.microsoft.com/office/powerpoint/2010/main" val="4144929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hu-HU" smtClean="0"/>
              <a:t>Mintacím szerkesztése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hu-HU" smtClean="0"/>
              <a:t>Kép beszúrásához kattintson az ikonra</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EE93EF4-2D7F-46CE-A703-148F216D15E0}" type="slidenum">
              <a:rPr lang="hu-HU" smtClean="0"/>
              <a:pPr/>
              <a:t>‹#›</a:t>
            </a:fld>
            <a:endParaRPr lang="hu-HU"/>
          </a:p>
        </p:txBody>
      </p:sp>
    </p:spTree>
    <p:extLst>
      <p:ext uri="{BB962C8B-B14F-4D97-AF65-F5344CB8AC3E}">
        <p14:creationId xmlns:p14="http://schemas.microsoft.com/office/powerpoint/2010/main" val="181628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hu-HU" smtClean="0"/>
              <a:t>Kép beszúrásához kattintson az ikonra</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92538D3-52DC-4A55-8DEF-4904771554A7}" type="slidenum">
              <a:rPr lang="hu-HU" smtClean="0"/>
              <a:pPr/>
              <a:t>‹#›</a:t>
            </a:fld>
            <a:endParaRPr lang="hu-HU"/>
          </a:p>
        </p:txBody>
      </p:sp>
    </p:spTree>
    <p:extLst>
      <p:ext uri="{BB962C8B-B14F-4D97-AF65-F5344CB8AC3E}">
        <p14:creationId xmlns:p14="http://schemas.microsoft.com/office/powerpoint/2010/main" val="2850641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2538D3-52DC-4A55-8DEF-4904771554A7}" type="slidenum">
              <a:rPr lang="hu-HU" smtClean="0"/>
              <a:pPr/>
              <a:t>‹#›</a:t>
            </a:fld>
            <a:endParaRPr lang="hu-HU"/>
          </a:p>
        </p:txBody>
      </p:sp>
    </p:spTree>
    <p:extLst>
      <p:ext uri="{BB962C8B-B14F-4D97-AF65-F5344CB8AC3E}">
        <p14:creationId xmlns:p14="http://schemas.microsoft.com/office/powerpoint/2010/main" val="132220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2538D3-52DC-4A55-8DEF-4904771554A7}" type="slidenum">
              <a:rPr lang="hu-HU" smtClean="0"/>
              <a:pPr/>
              <a:t>‹#›</a:t>
            </a:fld>
            <a:endParaRPr lang="hu-HU"/>
          </a:p>
        </p:txBody>
      </p:sp>
    </p:spTree>
    <p:extLst>
      <p:ext uri="{BB962C8B-B14F-4D97-AF65-F5344CB8AC3E}">
        <p14:creationId xmlns:p14="http://schemas.microsoft.com/office/powerpoint/2010/main" val="4191303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hu-HU" smtClean="0"/>
              <a:t>Mintacím szerkesztése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2538D3-52DC-4A55-8DEF-4904771554A7}" type="slidenum">
              <a:rPr lang="hu-HU" smtClean="0"/>
              <a:pPr/>
              <a:t>‹#›</a:t>
            </a:fld>
            <a:endParaRPr lang="hu-HU"/>
          </a:p>
        </p:txBody>
      </p:sp>
    </p:spTree>
    <p:extLst>
      <p:ext uri="{BB962C8B-B14F-4D97-AF65-F5344CB8AC3E}">
        <p14:creationId xmlns:p14="http://schemas.microsoft.com/office/powerpoint/2010/main" val="717125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hu-HU" smtClean="0"/>
              <a:t>Mintaszöveg szerkesztése</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2538D3-52DC-4A55-8DEF-4904771554A7}" type="slidenum">
              <a:rPr lang="hu-HU" smtClean="0"/>
              <a:pPr/>
              <a:t>‹#›</a:t>
            </a:fld>
            <a:endParaRPr lang="hu-HU"/>
          </a:p>
        </p:txBody>
      </p:sp>
    </p:spTree>
    <p:extLst>
      <p:ext uri="{BB962C8B-B14F-4D97-AF65-F5344CB8AC3E}">
        <p14:creationId xmlns:p14="http://schemas.microsoft.com/office/powerpoint/2010/main" val="3847783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hu-HU" smtClean="0"/>
              <a:t>Mintacím szerkesztése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hu-HU" smtClean="0"/>
              <a:t>Mintaszöveg szerkesztése</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2538D3-52DC-4A55-8DEF-4904771554A7}" type="slidenum">
              <a:rPr lang="hu-HU" smtClean="0"/>
              <a:pPr/>
              <a:t>‹#›</a:t>
            </a:fld>
            <a:endParaRPr lang="hu-HU"/>
          </a:p>
        </p:txBody>
      </p:sp>
    </p:spTree>
    <p:extLst>
      <p:ext uri="{BB962C8B-B14F-4D97-AF65-F5344CB8AC3E}">
        <p14:creationId xmlns:p14="http://schemas.microsoft.com/office/powerpoint/2010/main" val="2436117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DA3EEF6-213A-461C-A686-98F36F2D3539}" type="slidenum">
              <a:rPr lang="hu-HU" smtClean="0"/>
              <a:pPr/>
              <a:t>‹#›</a:t>
            </a:fld>
            <a:endParaRPr lang="hu-HU"/>
          </a:p>
        </p:txBody>
      </p:sp>
    </p:spTree>
    <p:extLst>
      <p:ext uri="{BB962C8B-B14F-4D97-AF65-F5344CB8AC3E}">
        <p14:creationId xmlns:p14="http://schemas.microsoft.com/office/powerpoint/2010/main" val="1112027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D121965-43A7-4A4E-BF79-DDC98207B39B}" type="slidenum">
              <a:rPr lang="hu-HU" smtClean="0"/>
              <a:pPr/>
              <a:t>‹#›</a:t>
            </a:fld>
            <a:endParaRPr lang="hu-HU"/>
          </a:p>
        </p:txBody>
      </p:sp>
    </p:spTree>
    <p:extLst>
      <p:ext uri="{BB962C8B-B14F-4D97-AF65-F5344CB8AC3E}">
        <p14:creationId xmlns:p14="http://schemas.microsoft.com/office/powerpoint/2010/main" val="12910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EE2D5B93-3F24-46EF-8733-B1C5571446D1}" type="slidenum">
              <a:rPr lang="hu-HU"/>
              <a:pPr/>
              <a:t>‹#›</a:t>
            </a:fld>
            <a:endParaRPr lang="hu-HU"/>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FE1BFEAC-7661-4699-9FD9-EBCC8AF357DB}" type="slidenum">
              <a:rPr lang="hu-HU"/>
              <a:pPr/>
              <a:t>‹#›</a:t>
            </a:fld>
            <a:endParaRPr lang="hu-HU"/>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AA3B7D30-029C-4286-82EC-B0520FAB7B61}" type="slidenum">
              <a:rPr lang="hu-HU"/>
              <a:pPr/>
              <a:t>‹#›</a:t>
            </a:fld>
            <a:endParaRPr lang="hu-HU"/>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C977D33D-8106-49AB-BAD7-FFB6D9E2748B}" type="slidenum">
              <a:rPr lang="hu-HU"/>
              <a:pPr/>
              <a:t>‹#›</a:t>
            </a:fld>
            <a:endParaRPr lang="hu-HU"/>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15F02006-C084-4E76-9E15-4C36CD96B81E}" type="slidenum">
              <a:rPr lang="hu-HU"/>
              <a:pPr/>
              <a:t>‹#›</a:t>
            </a:fld>
            <a:endParaRPr lang="hu-HU"/>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AEE93EF4-2D7F-46CE-A703-148F216D15E0}" type="slidenum">
              <a:rPr lang="hu-HU"/>
              <a:pPr/>
              <a:t>‹#›</a:t>
            </a:fld>
            <a:endParaRPr lang="hu-HU"/>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102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02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hu-HU"/>
            </a:p>
          </p:txBody>
        </p:sp>
        <p:sp>
          <p:nvSpPr>
            <p:cNvPr id="102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02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02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sp>
          <p:nvSpPr>
            <p:cNvPr id="102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hu-HU"/>
            </a:p>
          </p:txBody>
        </p:sp>
        <p:sp>
          <p:nvSpPr>
            <p:cNvPr id="102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grpSp>
      <p:sp>
        <p:nvSpPr>
          <p:cNvPr id="102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smtClean="0"/>
              <a:t>Mintacím szerkesztése</a:t>
            </a:r>
          </a:p>
        </p:txBody>
      </p:sp>
      <p:sp>
        <p:nvSpPr>
          <p:cNvPr id="102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hu-HU"/>
          </a:p>
        </p:txBody>
      </p:sp>
      <p:sp>
        <p:nvSpPr>
          <p:cNvPr id="102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hu-HU"/>
          </a:p>
        </p:txBody>
      </p:sp>
      <p:sp>
        <p:nvSpPr>
          <p:cNvPr id="102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C92538D3-52DC-4A55-8DEF-4904771554A7}"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65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advClick="0"/>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538D3-52DC-4A55-8DEF-4904771554A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hu-HU"/>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u-HU"/>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2538D3-52DC-4A55-8DEF-4904771554A7}" type="slidenum">
              <a:rPr lang="hu-HU" smtClean="0"/>
              <a:pPr/>
              <a:t>‹#›</a:t>
            </a:fld>
            <a:endParaRPr lang="hu-HU"/>
          </a:p>
        </p:txBody>
      </p:sp>
    </p:spTree>
    <p:extLst>
      <p:ext uri="{BB962C8B-B14F-4D97-AF65-F5344CB8AC3E}">
        <p14:creationId xmlns:p14="http://schemas.microsoft.com/office/powerpoint/2010/main" val="18403586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hyperlink" Target="mailto:jszabari@mol.hu" TargetMode="External"/><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openxmlformats.org/officeDocument/2006/relationships/image" Target="../media/image39.jpeg"/><Relationship Id="rId4" Type="http://schemas.openxmlformats.org/officeDocument/2006/relationships/hyperlink" Target="http://www.teozofia.h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0"/>
            <a:ext cx="8640960" cy="2420888"/>
          </a:xfrm>
        </p:spPr>
        <p:txBody>
          <a:bodyPr/>
          <a:lstStyle/>
          <a:p>
            <a:r>
              <a:rPr lang="hu-HU" sz="5400" b="1" dirty="0" smtClean="0">
                <a:solidFill>
                  <a:srgbClr val="FFFF00"/>
                </a:solidFill>
              </a:rPr>
              <a:t>A gabonakörök – egy </a:t>
            </a:r>
            <a:br>
              <a:rPr lang="hu-HU" sz="5400" b="1" dirty="0" smtClean="0">
                <a:solidFill>
                  <a:srgbClr val="FFFF00"/>
                </a:solidFill>
              </a:rPr>
            </a:br>
            <a:r>
              <a:rPr lang="hu-HU" sz="5400" b="1" dirty="0" smtClean="0">
                <a:solidFill>
                  <a:srgbClr val="FFFF00"/>
                </a:solidFill>
              </a:rPr>
              <a:t>másik értelem üzenetei?</a:t>
            </a:r>
            <a:endParaRPr lang="hu-HU" sz="5400" b="1" dirty="0">
              <a:solidFill>
                <a:srgbClr val="FFFF00"/>
              </a:solidFill>
            </a:endParaRPr>
          </a:p>
        </p:txBody>
      </p:sp>
      <p:pic>
        <p:nvPicPr>
          <p:cNvPr id="7" name="Kép 6" descr="crop010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132856"/>
            <a:ext cx="4392488" cy="3744416"/>
          </a:xfrm>
          <a:prstGeom prst="rect">
            <a:avLst/>
          </a:prstGeom>
          <a:noFill/>
          <a:ln>
            <a:noFill/>
          </a:ln>
        </p:spPr>
      </p:pic>
      <p:sp>
        <p:nvSpPr>
          <p:cNvPr id="4" name="Téglalap 3"/>
          <p:cNvSpPr/>
          <p:nvPr/>
        </p:nvSpPr>
        <p:spPr>
          <a:xfrm>
            <a:off x="323528" y="6021288"/>
            <a:ext cx="8568952" cy="830997"/>
          </a:xfrm>
          <a:prstGeom prst="rect">
            <a:avLst/>
          </a:prstGeom>
        </p:spPr>
        <p:txBody>
          <a:bodyPr wrap="square">
            <a:spAutoFit/>
          </a:bodyPr>
          <a:lstStyle/>
          <a:p>
            <a:pPr algn="ctr"/>
            <a:r>
              <a:rPr lang="hu-HU" sz="2400" dirty="0" err="1">
                <a:latin typeface="Times New Roman" panose="02020603050405020304" pitchFamily="18" charset="0"/>
                <a:ea typeface="Times New Roman" panose="02020603050405020304" pitchFamily="18" charset="0"/>
              </a:rPr>
              <a:t>Milk</a:t>
            </a:r>
            <a:r>
              <a:rPr lang="hu-HU" sz="2400" dirty="0">
                <a:latin typeface="Times New Roman" panose="02020603050405020304" pitchFamily="18" charset="0"/>
                <a:ea typeface="Times New Roman" panose="02020603050405020304" pitchFamily="18" charset="0"/>
              </a:rPr>
              <a:t> Hill, </a:t>
            </a:r>
            <a:r>
              <a:rPr lang="hu-HU" sz="2400" dirty="0" err="1">
                <a:latin typeface="Times New Roman" panose="02020603050405020304" pitchFamily="18" charset="0"/>
                <a:ea typeface="Times New Roman" panose="02020603050405020304" pitchFamily="18" charset="0"/>
              </a:rPr>
              <a:t>Wiltshire</a:t>
            </a:r>
            <a:r>
              <a:rPr lang="hu-HU" sz="2400" dirty="0">
                <a:latin typeface="Times New Roman" panose="02020603050405020304" pitchFamily="18" charset="0"/>
                <a:ea typeface="Times New Roman" panose="02020603050405020304" pitchFamily="18" charset="0"/>
              </a:rPr>
              <a:t>, 2001. augusztus 12. Minden idők legnagyobb gabonaköre, 268 m átmérőjű, és 409 kört tartalmaz.</a:t>
            </a:r>
            <a:endParaRPr lang="hu-H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6" name="Kép 5" descr="crop0406b"/>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4248472" cy="2952328"/>
          </a:xfrm>
          <a:prstGeom prst="rect">
            <a:avLst/>
          </a:prstGeom>
          <a:noFill/>
          <a:ln>
            <a:noFill/>
          </a:ln>
        </p:spPr>
      </p:pic>
      <p:sp>
        <p:nvSpPr>
          <p:cNvPr id="3" name="Téglalap 2"/>
          <p:cNvSpPr/>
          <p:nvPr/>
        </p:nvSpPr>
        <p:spPr>
          <a:xfrm>
            <a:off x="179512" y="3861048"/>
            <a:ext cx="4572000" cy="1200329"/>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„Napkerék”, 100 m átmérőjű, </a:t>
            </a:r>
            <a:r>
              <a:rPr lang="hu-HU" dirty="0" err="1">
                <a:latin typeface="Times New Roman" panose="02020603050405020304" pitchFamily="18" charset="0"/>
                <a:ea typeface="Times New Roman" panose="02020603050405020304" pitchFamily="18" charset="0"/>
              </a:rPr>
              <a:t>Silbury</a:t>
            </a:r>
            <a:r>
              <a:rPr lang="hu-HU" dirty="0">
                <a:latin typeface="Times New Roman" panose="02020603050405020304" pitchFamily="18" charset="0"/>
                <a:ea typeface="Times New Roman" panose="02020603050405020304" pitchFamily="18" charset="0"/>
              </a:rPr>
              <a:t> Hill, 2004. augusztus 3-4. Ez az alakzat körvonalaiban az első éjszaka jelent meg, és a következő éjszaka vált teljessé. </a:t>
            </a:r>
            <a:endParaRPr lang="hu-HU" dirty="0"/>
          </a:p>
        </p:txBody>
      </p:sp>
      <p:pic>
        <p:nvPicPr>
          <p:cNvPr id="10" name="Kép 9" descr="cropc0507"/>
          <p:cNvPicPr/>
          <p:nvPr/>
        </p:nvPicPr>
        <p:blipFill>
          <a:blip r:embed="rId4">
            <a:extLst>
              <a:ext uri="{28A0092B-C50C-407E-A947-70E740481C1C}">
                <a14:useLocalDpi xmlns:a14="http://schemas.microsoft.com/office/drawing/2010/main" val="0"/>
              </a:ext>
            </a:extLst>
          </a:blip>
          <a:srcRect/>
          <a:stretch>
            <a:fillRect/>
          </a:stretch>
        </p:blipFill>
        <p:spPr bwMode="auto">
          <a:xfrm>
            <a:off x="5148064" y="836712"/>
            <a:ext cx="3600400" cy="2602428"/>
          </a:xfrm>
          <a:prstGeom prst="rect">
            <a:avLst/>
          </a:prstGeom>
          <a:noFill/>
          <a:ln>
            <a:noFill/>
          </a:ln>
        </p:spPr>
      </p:pic>
      <p:sp>
        <p:nvSpPr>
          <p:cNvPr id="4" name="Téglalap 3"/>
          <p:cNvSpPr/>
          <p:nvPr/>
        </p:nvSpPr>
        <p:spPr>
          <a:xfrm>
            <a:off x="4631803" y="3439140"/>
            <a:ext cx="4512197" cy="369332"/>
          </a:xfrm>
          <a:prstGeom prst="rect">
            <a:avLst/>
          </a:prstGeom>
        </p:spPr>
        <p:txBody>
          <a:bodyPr wrap="none">
            <a:spAutoFit/>
          </a:bodyPr>
          <a:lstStyle/>
          <a:p>
            <a:r>
              <a:rPr lang="hu-HU" dirty="0">
                <a:latin typeface="Times New Roman" panose="02020603050405020304" pitchFamily="18" charset="0"/>
                <a:ea typeface="Times New Roman" panose="02020603050405020304" pitchFamily="18" charset="0"/>
              </a:rPr>
              <a:t>„Szem”, </a:t>
            </a:r>
            <a:r>
              <a:rPr lang="hu-HU" dirty="0" err="1">
                <a:latin typeface="Times New Roman" panose="02020603050405020304" pitchFamily="18" charset="0"/>
                <a:ea typeface="Times New Roman" panose="02020603050405020304" pitchFamily="18" charset="0"/>
              </a:rPr>
              <a:t>Silbury</a:t>
            </a:r>
            <a:r>
              <a:rPr lang="hu-HU" dirty="0">
                <a:latin typeface="Times New Roman" panose="02020603050405020304" pitchFamily="18" charset="0"/>
                <a:ea typeface="Times New Roman" panose="02020603050405020304" pitchFamily="18" charset="0"/>
              </a:rPr>
              <a:t> Hill,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2005. július 5.</a:t>
            </a:r>
            <a:endParaRPr lang="hu-HU" dirty="0"/>
          </a:p>
        </p:txBody>
      </p:sp>
      <p:pic>
        <p:nvPicPr>
          <p:cNvPr id="11" name="Kép 10" descr="cropc0508"/>
          <p:cNvPicPr/>
          <p:nvPr/>
        </p:nvPicPr>
        <p:blipFill>
          <a:blip r:embed="rId5">
            <a:extLst>
              <a:ext uri="{28A0092B-C50C-407E-A947-70E740481C1C}">
                <a14:useLocalDpi xmlns:a14="http://schemas.microsoft.com/office/drawing/2010/main" val="0"/>
              </a:ext>
            </a:extLst>
          </a:blip>
          <a:srcRect/>
          <a:stretch>
            <a:fillRect/>
          </a:stretch>
        </p:blipFill>
        <p:spPr bwMode="auto">
          <a:xfrm>
            <a:off x="5114216" y="3861048"/>
            <a:ext cx="3706256" cy="2376264"/>
          </a:xfrm>
          <a:prstGeom prst="rect">
            <a:avLst/>
          </a:prstGeom>
          <a:noFill/>
          <a:ln>
            <a:noFill/>
          </a:ln>
        </p:spPr>
      </p:pic>
      <p:sp>
        <p:nvSpPr>
          <p:cNvPr id="5" name="Téglalap 4"/>
          <p:cNvSpPr/>
          <p:nvPr/>
        </p:nvSpPr>
        <p:spPr>
          <a:xfrm>
            <a:off x="4491216" y="6289888"/>
            <a:ext cx="4783584" cy="369332"/>
          </a:xfrm>
          <a:prstGeom prst="rect">
            <a:avLst/>
          </a:prstGeom>
        </p:spPr>
        <p:txBody>
          <a:bodyPr wrap="square">
            <a:spAutoFit/>
          </a:bodyPr>
          <a:lstStyle/>
          <a:p>
            <a:r>
              <a:rPr lang="hu-HU" dirty="0" err="1">
                <a:latin typeface="Times New Roman" panose="02020603050405020304" pitchFamily="18" charset="0"/>
                <a:ea typeface="Times New Roman" panose="02020603050405020304" pitchFamily="18" charset="0"/>
              </a:rPr>
              <a:t>Woolstone</a:t>
            </a:r>
            <a:r>
              <a:rPr lang="hu-HU" dirty="0">
                <a:latin typeface="Times New Roman" panose="02020603050405020304" pitchFamily="18" charset="0"/>
                <a:ea typeface="Times New Roman" panose="02020603050405020304" pitchFamily="18" charset="0"/>
              </a:rPr>
              <a:t> Hill, </a:t>
            </a:r>
            <a:r>
              <a:rPr lang="hu-HU" dirty="0" err="1">
                <a:latin typeface="Times New Roman" panose="02020603050405020304" pitchFamily="18" charset="0"/>
                <a:ea typeface="Times New Roman" panose="02020603050405020304" pitchFamily="18" charset="0"/>
              </a:rPr>
              <a:t>Oxfordshire</a:t>
            </a:r>
            <a:r>
              <a:rPr lang="hu-HU" dirty="0">
                <a:latin typeface="Times New Roman" panose="02020603050405020304" pitchFamily="18" charset="0"/>
                <a:ea typeface="Times New Roman" panose="02020603050405020304" pitchFamily="18" charset="0"/>
              </a:rPr>
              <a:t>, 2005. augusztus 13.</a:t>
            </a:r>
            <a:endParaRPr lang="hu-HU" dirty="0"/>
          </a:p>
        </p:txBody>
      </p:sp>
    </p:spTree>
    <p:extLst>
      <p:ext uri="{BB962C8B-B14F-4D97-AF65-F5344CB8AC3E}">
        <p14:creationId xmlns:p14="http://schemas.microsoft.com/office/powerpoint/2010/main" val="125536050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6" name="Kép 5" descr="cropc0905"/>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3528392" cy="4752528"/>
          </a:xfrm>
          <a:prstGeom prst="rect">
            <a:avLst/>
          </a:prstGeom>
          <a:noFill/>
          <a:ln>
            <a:noFill/>
          </a:ln>
        </p:spPr>
      </p:pic>
      <p:sp>
        <p:nvSpPr>
          <p:cNvPr id="3" name="Téglalap 2"/>
          <p:cNvSpPr/>
          <p:nvPr/>
        </p:nvSpPr>
        <p:spPr>
          <a:xfrm>
            <a:off x="323528" y="5744056"/>
            <a:ext cx="3816424" cy="646331"/>
          </a:xfrm>
          <a:prstGeom prst="rect">
            <a:avLst/>
          </a:prstGeom>
        </p:spPr>
        <p:txBody>
          <a:bodyPr wrap="square">
            <a:spAutoFit/>
          </a:bodyPr>
          <a:lstStyle/>
          <a:p>
            <a:r>
              <a:rPr lang="hu-HU" dirty="0">
                <a:latin typeface="Times New Roman" panose="02020603050405020304" pitchFamily="18" charset="0"/>
                <a:ea typeface="Times New Roman" panose="02020603050405020304" pitchFamily="18" charset="0"/>
              </a:rPr>
              <a:t>Kingston </a:t>
            </a:r>
            <a:r>
              <a:rPr lang="hu-HU" dirty="0" err="1">
                <a:latin typeface="Times New Roman" panose="02020603050405020304" pitchFamily="18" charset="0"/>
                <a:ea typeface="Times New Roman" panose="02020603050405020304" pitchFamily="18" charset="0"/>
              </a:rPr>
              <a:t>Coombes</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Waylands</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Smithy</a:t>
            </a:r>
            <a:r>
              <a:rPr lang="hu-HU" dirty="0">
                <a:latin typeface="Times New Roman" panose="02020603050405020304" pitchFamily="18" charset="0"/>
                <a:ea typeface="Times New Roman" panose="02020603050405020304" pitchFamily="18" charset="0"/>
              </a:rPr>
              <a:t> közelében, </a:t>
            </a:r>
            <a:r>
              <a:rPr lang="hu-HU" dirty="0" err="1">
                <a:latin typeface="Times New Roman" panose="02020603050405020304" pitchFamily="18" charset="0"/>
                <a:ea typeface="Times New Roman" panose="02020603050405020304" pitchFamily="18" charset="0"/>
              </a:rPr>
              <a:t>Oxfordshire</a:t>
            </a:r>
            <a:r>
              <a:rPr lang="hu-HU" dirty="0">
                <a:latin typeface="Times New Roman" panose="02020603050405020304" pitchFamily="18" charset="0"/>
                <a:ea typeface="Times New Roman" panose="02020603050405020304" pitchFamily="18" charset="0"/>
              </a:rPr>
              <a:t>, 2009. május 9.</a:t>
            </a:r>
            <a:endParaRPr lang="hu-HU" dirty="0"/>
          </a:p>
        </p:txBody>
      </p:sp>
      <p:pic>
        <p:nvPicPr>
          <p:cNvPr id="10" name="Kép 9" descr="cropc0908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868720"/>
            <a:ext cx="3600400" cy="2704296"/>
          </a:xfrm>
          <a:prstGeom prst="rect">
            <a:avLst/>
          </a:prstGeom>
          <a:noFill/>
          <a:ln>
            <a:noFill/>
          </a:ln>
        </p:spPr>
      </p:pic>
      <p:pic>
        <p:nvPicPr>
          <p:cNvPr id="11" name="Kép 10" descr="cropc0908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72" y="3573016"/>
            <a:ext cx="3608784" cy="2448272"/>
          </a:xfrm>
          <a:prstGeom prst="rect">
            <a:avLst/>
          </a:prstGeom>
          <a:noFill/>
          <a:ln>
            <a:noFill/>
          </a:ln>
        </p:spPr>
      </p:pic>
      <p:sp>
        <p:nvSpPr>
          <p:cNvPr id="4" name="Téglalap 3"/>
          <p:cNvSpPr/>
          <p:nvPr/>
        </p:nvSpPr>
        <p:spPr>
          <a:xfrm>
            <a:off x="4860032" y="6057701"/>
            <a:ext cx="4572000" cy="646331"/>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Morgan Hill, </a:t>
            </a:r>
            <a:r>
              <a:rPr lang="hu-HU" dirty="0" err="1">
                <a:latin typeface="Times New Roman" panose="02020603050405020304" pitchFamily="18" charset="0"/>
                <a:ea typeface="Times New Roman" panose="02020603050405020304" pitchFamily="18" charset="0"/>
              </a:rPr>
              <a:t>Devizes</a:t>
            </a:r>
            <a:r>
              <a:rPr lang="hu-HU" dirty="0">
                <a:latin typeface="Times New Roman" panose="02020603050405020304" pitchFamily="18" charset="0"/>
                <a:ea typeface="Times New Roman" panose="02020603050405020304" pitchFamily="18" charset="0"/>
              </a:rPr>
              <a:t> közelében,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2009. augusztus 2.</a:t>
            </a:r>
            <a:endParaRPr lang="hu-HU" dirty="0"/>
          </a:p>
        </p:txBody>
      </p:sp>
    </p:spTree>
    <p:extLst>
      <p:ext uri="{BB962C8B-B14F-4D97-AF65-F5344CB8AC3E}">
        <p14:creationId xmlns:p14="http://schemas.microsoft.com/office/powerpoint/2010/main" val="2046254038"/>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3399"/>
            </a:gs>
            <a:gs pos="23000">
              <a:srgbClr val="00B0F0"/>
            </a:gs>
            <a:gs pos="69000">
              <a:schemeClr val="accent2">
                <a:lumMod val="50000"/>
              </a:schemeClr>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Jellegzetességek</a:t>
            </a:r>
            <a:endParaRPr lang="hu-HU"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églalap 2"/>
          <p:cNvSpPr/>
          <p:nvPr/>
        </p:nvSpPr>
        <p:spPr>
          <a:xfrm>
            <a:off x="251520" y="764704"/>
            <a:ext cx="8712968" cy="1692771"/>
          </a:xfrm>
          <a:prstGeom prst="rect">
            <a:avLst/>
          </a:prstGeom>
        </p:spPr>
        <p:txBody>
          <a:bodyPr wrap="square">
            <a:spAutoFit/>
          </a:bodyPr>
          <a:lstStyle/>
          <a:p>
            <a:r>
              <a:rPr lang="hu-HU" sz="2000" dirty="0" smtClean="0">
                <a:latin typeface="Arial" panose="020B0604020202020204" pitchFamily="34" charset="0"/>
                <a:ea typeface="Times New Roman" panose="02020603050405020304" pitchFamily="18" charset="0"/>
                <a:cs typeface="Arial" panose="020B0604020202020204" pitchFamily="34" charset="0"/>
              </a:rPr>
              <a:t>-  A „</a:t>
            </a:r>
            <a:r>
              <a:rPr lang="hu-HU" sz="2000" dirty="0">
                <a:latin typeface="Arial" panose="020B0604020202020204" pitchFamily="34" charset="0"/>
                <a:ea typeface="Times New Roman" panose="02020603050405020304" pitchFamily="18" charset="0"/>
                <a:cs typeface="Arial" panose="020B0604020202020204" pitchFamily="34" charset="0"/>
              </a:rPr>
              <a:t>hiteles” gabonakörökben a ledöntött növények nagyrészt sértetlenek </a:t>
            </a:r>
            <a:r>
              <a:rPr lang="hu-HU" sz="2000" dirty="0" smtClean="0">
                <a:latin typeface="Arial" panose="020B0604020202020204" pitchFamily="34" charset="0"/>
                <a:ea typeface="Times New Roman" panose="02020603050405020304" pitchFamily="18" charset="0"/>
                <a:cs typeface="Arial" panose="020B0604020202020204" pitchFamily="34" charset="0"/>
              </a:rPr>
              <a:t>maradnak. </a:t>
            </a:r>
            <a:r>
              <a:rPr lang="hu-HU" sz="2000" dirty="0">
                <a:latin typeface="Arial" panose="020B0604020202020204" pitchFamily="34" charset="0"/>
                <a:cs typeface="Arial" panose="020B0604020202020204" pitchFamily="34" charset="0"/>
              </a:rPr>
              <a:t>A </a:t>
            </a:r>
            <a:r>
              <a:rPr lang="hu-HU" sz="2000" dirty="0" smtClean="0">
                <a:latin typeface="Arial" panose="020B0604020202020204" pitchFamily="34" charset="0"/>
                <a:cs typeface="Arial" panose="020B0604020202020204" pitchFamily="34" charset="0"/>
              </a:rPr>
              <a:t>ledöntött </a:t>
            </a:r>
            <a:r>
              <a:rPr lang="hu-HU" sz="2000" dirty="0">
                <a:latin typeface="Arial" panose="020B0604020202020204" pitchFamily="34" charset="0"/>
                <a:cs typeface="Arial" panose="020B0604020202020204" pitchFamily="34" charset="0"/>
              </a:rPr>
              <a:t>növényzet szárai egészen 90 fokig terjedő szögben meghajolnak, és gyakran rendkívül bonyolult és gyönyörű szövetmintában fekszenek.</a:t>
            </a:r>
            <a:endParaRPr lang="hu-HU" sz="2000" dirty="0" smtClean="0">
              <a:latin typeface="Arial" panose="020B0604020202020204" pitchFamily="34" charset="0"/>
              <a:ea typeface="Times New Roman" panose="02020603050405020304" pitchFamily="18" charset="0"/>
              <a:cs typeface="Arial" panose="020B0604020202020204" pitchFamily="34" charset="0"/>
            </a:endParaRPr>
          </a:p>
          <a:p>
            <a:endParaRPr lang="hu-HU" sz="2400" dirty="0"/>
          </a:p>
        </p:txBody>
      </p:sp>
      <p:pic>
        <p:nvPicPr>
          <p:cNvPr id="8" name="Kép 7" descr="crop9900"/>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3960440" cy="2880320"/>
          </a:xfrm>
          <a:prstGeom prst="rect">
            <a:avLst/>
          </a:prstGeom>
          <a:noFill/>
          <a:ln>
            <a:noFill/>
          </a:ln>
        </p:spPr>
      </p:pic>
      <p:sp>
        <p:nvSpPr>
          <p:cNvPr id="4" name="Téglalap 3"/>
          <p:cNvSpPr/>
          <p:nvPr/>
        </p:nvSpPr>
        <p:spPr>
          <a:xfrm>
            <a:off x="251520" y="4941168"/>
            <a:ext cx="4104456" cy="1477328"/>
          </a:xfrm>
          <a:prstGeom prst="rect">
            <a:avLst/>
          </a:prstGeom>
        </p:spPr>
        <p:txBody>
          <a:bodyPr wrap="square">
            <a:spAutoFit/>
          </a:bodyPr>
          <a:lstStyle/>
          <a:p>
            <a:r>
              <a:rPr lang="hu-HU" dirty="0">
                <a:latin typeface="Times New Roman" panose="02020603050405020304" pitchFamily="18" charset="0"/>
                <a:ea typeface="Times New Roman" panose="02020603050405020304" pitchFamily="18" charset="0"/>
              </a:rPr>
              <a:t>Hullámzó vízre emlékeztetően elfektetett gabona, ami jellemző a nagy, összetett mintázatokra. Figyeljük meg, milyen elegánsan van elfektetve a gabona vékony kötegekben. </a:t>
            </a:r>
            <a:r>
              <a:rPr lang="hu-HU" dirty="0" err="1">
                <a:latin typeface="Times New Roman" panose="02020603050405020304" pitchFamily="18" charset="0"/>
                <a:ea typeface="Times New Roman" panose="02020603050405020304" pitchFamily="18" charset="0"/>
              </a:rPr>
              <a:t>Roundway</a:t>
            </a:r>
            <a:r>
              <a:rPr lang="hu-HU" dirty="0">
                <a:latin typeface="Times New Roman" panose="02020603050405020304" pitchFamily="18" charset="0"/>
                <a:ea typeface="Times New Roman" panose="02020603050405020304" pitchFamily="18" charset="0"/>
              </a:rPr>
              <a:t>, 1999.</a:t>
            </a:r>
            <a:endParaRPr lang="hu-HU" dirty="0"/>
          </a:p>
        </p:txBody>
      </p:sp>
      <p:pic>
        <p:nvPicPr>
          <p:cNvPr id="10" name="Kép 9" descr="crop9708b"/>
          <p:cNvPicPr/>
          <p:nvPr/>
        </p:nvPicPr>
        <p:blipFill>
          <a:blip r:embed="rId4">
            <a:extLst>
              <a:ext uri="{28A0092B-C50C-407E-A947-70E740481C1C}">
                <a14:useLocalDpi xmlns:a14="http://schemas.microsoft.com/office/drawing/2010/main" val="0"/>
              </a:ext>
            </a:extLst>
          </a:blip>
          <a:srcRect/>
          <a:stretch>
            <a:fillRect/>
          </a:stretch>
        </p:blipFill>
        <p:spPr bwMode="auto">
          <a:xfrm>
            <a:off x="4608004" y="2045608"/>
            <a:ext cx="3847964" cy="2823552"/>
          </a:xfrm>
          <a:prstGeom prst="rect">
            <a:avLst/>
          </a:prstGeom>
          <a:noFill/>
          <a:ln>
            <a:noFill/>
          </a:ln>
        </p:spPr>
      </p:pic>
      <p:sp>
        <p:nvSpPr>
          <p:cNvPr id="5" name="Téglalap 4"/>
          <p:cNvSpPr/>
          <p:nvPr/>
        </p:nvSpPr>
        <p:spPr>
          <a:xfrm>
            <a:off x="4396536" y="4873456"/>
            <a:ext cx="4572000" cy="646331"/>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Kicsi kör vagy „madárfészek” az 1997-es </a:t>
            </a:r>
            <a:r>
              <a:rPr lang="hu-HU" dirty="0" err="1">
                <a:latin typeface="Times New Roman" panose="02020603050405020304" pitchFamily="18" charset="0"/>
                <a:ea typeface="Times New Roman" panose="02020603050405020304" pitchFamily="18" charset="0"/>
              </a:rPr>
              <a:t>Milk</a:t>
            </a:r>
            <a:r>
              <a:rPr lang="hu-HU" dirty="0">
                <a:latin typeface="Times New Roman" panose="02020603050405020304" pitchFamily="18" charset="0"/>
                <a:ea typeface="Times New Roman" panose="02020603050405020304" pitchFamily="18" charset="0"/>
              </a:rPr>
              <a:t> Hill alakzatban </a:t>
            </a:r>
            <a:endParaRPr lang="hu-HU"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3399"/>
            </a:gs>
            <a:gs pos="23000">
              <a:srgbClr val="00B0F0"/>
            </a:gs>
            <a:gs pos="69000">
              <a:schemeClr val="accent2">
                <a:lumMod val="50000"/>
              </a:schemeClr>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Jellegzetességek</a:t>
            </a:r>
            <a:endParaRPr lang="hu-HU"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Kép 8" descr="cropc0908c"/>
          <p:cNvPicPr/>
          <p:nvPr/>
        </p:nvPicPr>
        <p:blipFill>
          <a:blip r:embed="rId3">
            <a:extLst>
              <a:ext uri="{28A0092B-C50C-407E-A947-70E740481C1C}">
                <a14:useLocalDpi xmlns:a14="http://schemas.microsoft.com/office/drawing/2010/main" val="0"/>
              </a:ext>
            </a:extLst>
          </a:blip>
          <a:srcRect/>
          <a:stretch>
            <a:fillRect/>
          </a:stretch>
        </p:blipFill>
        <p:spPr bwMode="auto">
          <a:xfrm>
            <a:off x="2411760" y="764704"/>
            <a:ext cx="4322712" cy="1807159"/>
          </a:xfrm>
          <a:prstGeom prst="rect">
            <a:avLst/>
          </a:prstGeom>
          <a:noFill/>
          <a:ln>
            <a:noFill/>
          </a:ln>
        </p:spPr>
      </p:pic>
      <p:pic>
        <p:nvPicPr>
          <p:cNvPr id="11" name="Kép 10" descr="cropc0908a"/>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559677"/>
            <a:ext cx="3240360" cy="2873361"/>
          </a:xfrm>
          <a:prstGeom prst="rect">
            <a:avLst/>
          </a:prstGeom>
          <a:noFill/>
          <a:ln>
            <a:noFill/>
          </a:ln>
        </p:spPr>
      </p:pic>
      <p:pic>
        <p:nvPicPr>
          <p:cNvPr id="12" name="Kép 11" descr="cropc0908b"/>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571862"/>
            <a:ext cx="3168352" cy="2873361"/>
          </a:xfrm>
          <a:prstGeom prst="rect">
            <a:avLst/>
          </a:prstGeom>
          <a:noFill/>
          <a:ln>
            <a:noFill/>
          </a:ln>
        </p:spPr>
      </p:pic>
      <p:sp>
        <p:nvSpPr>
          <p:cNvPr id="6" name="Téglalap 5"/>
          <p:cNvSpPr/>
          <p:nvPr/>
        </p:nvSpPr>
        <p:spPr>
          <a:xfrm>
            <a:off x="1653208" y="5433038"/>
            <a:ext cx="6303168" cy="923330"/>
          </a:xfrm>
          <a:prstGeom prst="rect">
            <a:avLst/>
          </a:prstGeom>
        </p:spPr>
        <p:txBody>
          <a:bodyPr wrap="square">
            <a:spAutoFit/>
          </a:bodyPr>
          <a:lstStyle/>
          <a:p>
            <a:r>
              <a:rPr lang="hu-HU" dirty="0">
                <a:latin typeface="Times New Roman" panose="02020603050405020304" pitchFamily="18" charset="0"/>
                <a:ea typeface="Times New Roman" panose="02020603050405020304" pitchFamily="18" charset="0"/>
              </a:rPr>
              <a:t>West </a:t>
            </a:r>
            <a:r>
              <a:rPr lang="hu-HU" dirty="0" err="1">
                <a:latin typeface="Times New Roman" panose="02020603050405020304" pitchFamily="18" charset="0"/>
                <a:ea typeface="Times New Roman" panose="02020603050405020304" pitchFamily="18" charset="0"/>
              </a:rPr>
              <a:t>Overton</a:t>
            </a:r>
            <a:r>
              <a:rPr lang="hu-HU" dirty="0">
                <a:latin typeface="Times New Roman" panose="02020603050405020304" pitchFamily="18" charset="0"/>
                <a:ea typeface="Times New Roman" panose="02020603050405020304" pitchFamily="18" charset="0"/>
              </a:rPr>
              <a:t> Hill,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2009. augusztus 8. A három középső kör mindegyikében másfajta elfektetési mintát látunk, beleértve a szövési és fonási mintázatot.</a:t>
            </a:r>
            <a:endParaRPr lang="hu-HU" dirty="0"/>
          </a:p>
        </p:txBody>
      </p:sp>
    </p:spTree>
    <p:extLst>
      <p:ext uri="{BB962C8B-B14F-4D97-AF65-F5344CB8AC3E}">
        <p14:creationId xmlns:p14="http://schemas.microsoft.com/office/powerpoint/2010/main" val="174977236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3399"/>
            </a:gs>
            <a:gs pos="23000">
              <a:srgbClr val="00B0F0"/>
            </a:gs>
            <a:gs pos="69000">
              <a:schemeClr val="accent2">
                <a:lumMod val="50000"/>
              </a:schemeClr>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Jellegzetességek</a:t>
            </a:r>
            <a:endParaRPr lang="hu-HU"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Kép 8" descr="cropc0906a"/>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5760640" cy="3960440"/>
          </a:xfrm>
          <a:prstGeom prst="rect">
            <a:avLst/>
          </a:prstGeom>
          <a:noFill/>
          <a:ln>
            <a:noFill/>
          </a:ln>
        </p:spPr>
      </p:pic>
      <p:pic>
        <p:nvPicPr>
          <p:cNvPr id="11" name="Kép 10" descr="cropc0906b"/>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520788"/>
            <a:ext cx="2808312" cy="2880320"/>
          </a:xfrm>
          <a:prstGeom prst="rect">
            <a:avLst/>
          </a:prstGeom>
          <a:noFill/>
          <a:ln>
            <a:noFill/>
          </a:ln>
        </p:spPr>
      </p:pic>
      <p:sp>
        <p:nvSpPr>
          <p:cNvPr id="6" name="Téglalap 5"/>
          <p:cNvSpPr/>
          <p:nvPr/>
        </p:nvSpPr>
        <p:spPr>
          <a:xfrm>
            <a:off x="899592" y="5050049"/>
            <a:ext cx="7704856" cy="646331"/>
          </a:xfrm>
          <a:prstGeom prst="rect">
            <a:avLst/>
          </a:prstGeom>
        </p:spPr>
        <p:txBody>
          <a:bodyPr wrap="square">
            <a:spAutoFit/>
          </a:bodyPr>
          <a:lstStyle/>
          <a:p>
            <a:r>
              <a:rPr lang="hu-HU" dirty="0">
                <a:latin typeface="Times New Roman" panose="02020603050405020304" pitchFamily="18" charset="0"/>
                <a:ea typeface="Times New Roman" panose="02020603050405020304" pitchFamily="18" charset="0"/>
              </a:rPr>
              <a:t>Szitakötő, Little London, </a:t>
            </a:r>
            <a:r>
              <a:rPr lang="hu-HU" dirty="0" err="1">
                <a:latin typeface="Times New Roman" panose="02020603050405020304" pitchFamily="18" charset="0"/>
                <a:ea typeface="Times New Roman" panose="02020603050405020304" pitchFamily="18" charset="0"/>
              </a:rPr>
              <a:t>Yatesbury</a:t>
            </a:r>
            <a:r>
              <a:rPr lang="hu-HU" dirty="0">
                <a:latin typeface="Times New Roman" panose="02020603050405020304" pitchFamily="18" charset="0"/>
                <a:ea typeface="Times New Roman" panose="02020603050405020304" pitchFamily="18" charset="0"/>
              </a:rPr>
              <a:t> közelében,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2009. június 3. </a:t>
            </a:r>
            <a:endParaRPr lang="hu-HU" dirty="0" smtClean="0">
              <a:latin typeface="Times New Roman" panose="02020603050405020304" pitchFamily="18" charset="0"/>
              <a:ea typeface="Times New Roman" panose="02020603050405020304" pitchFamily="18" charset="0"/>
            </a:endParaRPr>
          </a:p>
          <a:p>
            <a:r>
              <a:rPr lang="hu-HU" dirty="0" smtClean="0">
                <a:latin typeface="Times New Roman" panose="02020603050405020304" pitchFamily="18" charset="0"/>
                <a:ea typeface="Times New Roman" panose="02020603050405020304" pitchFamily="18" charset="0"/>
              </a:rPr>
              <a:t>Az </a:t>
            </a:r>
            <a:r>
              <a:rPr lang="hu-HU" dirty="0">
                <a:latin typeface="Times New Roman" panose="02020603050405020304" pitchFamily="18" charset="0"/>
                <a:ea typeface="Times New Roman" panose="02020603050405020304" pitchFamily="18" charset="0"/>
              </a:rPr>
              <a:t>élethű erezet szélessége a szárnyakon 40 cm-től 5-8 cm-ig változik.</a:t>
            </a:r>
            <a:endParaRPr lang="hu-HU" dirty="0"/>
          </a:p>
        </p:txBody>
      </p:sp>
      <p:sp>
        <p:nvSpPr>
          <p:cNvPr id="7" name="Téglalap 6"/>
          <p:cNvSpPr/>
          <p:nvPr/>
        </p:nvSpPr>
        <p:spPr>
          <a:xfrm>
            <a:off x="323528" y="5739651"/>
            <a:ext cx="8424936" cy="923330"/>
          </a:xfrm>
          <a:prstGeom prst="rect">
            <a:avLst/>
          </a:prstGeom>
        </p:spPr>
        <p:txBody>
          <a:bodyPr wrap="square">
            <a:spAutoFit/>
          </a:bodyPr>
          <a:lstStyle/>
          <a:p>
            <a:r>
              <a:rPr lang="hu-HU" dirty="0" smtClean="0">
                <a:latin typeface="Times New Roman" panose="02020603050405020304" pitchFamily="18" charset="0"/>
                <a:ea typeface="Times New Roman" panose="02020603050405020304" pitchFamily="18" charset="0"/>
              </a:rPr>
              <a:t>Az </a:t>
            </a:r>
            <a:r>
              <a:rPr lang="hu-HU" dirty="0">
                <a:latin typeface="Times New Roman" panose="02020603050405020304" pitchFamily="18" charset="0"/>
                <a:ea typeface="Times New Roman" panose="02020603050405020304" pitchFamily="18" charset="0"/>
              </a:rPr>
              <a:t>erő arra is képes, hogy megkülönböztesse a növényfajokat, mivel a pipacsokat vagy a bogáncsokat állva hagyja a lefektetett árpa vagy búza között. Ez a jellegzetesség szintén kizárja a pallók vagy pázsithengerek használatát.</a:t>
            </a:r>
            <a:endParaRPr lang="hu-HU" dirty="0"/>
          </a:p>
        </p:txBody>
      </p:sp>
    </p:spTree>
    <p:extLst>
      <p:ext uri="{BB962C8B-B14F-4D97-AF65-F5344CB8AC3E}">
        <p14:creationId xmlns:p14="http://schemas.microsoft.com/office/powerpoint/2010/main" val="2041102325"/>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3399"/>
            </a:gs>
            <a:gs pos="23000">
              <a:srgbClr val="00B0F0"/>
            </a:gs>
            <a:gs pos="69000">
              <a:schemeClr val="accent2">
                <a:lumMod val="50000"/>
              </a:schemeClr>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Jellegzetességek</a:t>
            </a:r>
            <a:endParaRPr lang="hu-HU"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Kép 8" descr="crop0000f"/>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4"/>
            <a:ext cx="2193290" cy="1798320"/>
          </a:xfrm>
          <a:prstGeom prst="rect">
            <a:avLst/>
          </a:prstGeom>
          <a:noFill/>
          <a:ln>
            <a:noFill/>
          </a:ln>
        </p:spPr>
      </p:pic>
      <p:sp>
        <p:nvSpPr>
          <p:cNvPr id="6" name="Téglalap 5"/>
          <p:cNvSpPr/>
          <p:nvPr/>
        </p:nvSpPr>
        <p:spPr>
          <a:xfrm>
            <a:off x="-11152" y="2563024"/>
            <a:ext cx="2973030" cy="646331"/>
          </a:xfrm>
          <a:prstGeom prst="rect">
            <a:avLst/>
          </a:prstGeom>
        </p:spPr>
        <p:txBody>
          <a:bodyPr wrap="square">
            <a:spAutoFit/>
          </a:bodyPr>
          <a:lstStyle/>
          <a:p>
            <a:r>
              <a:rPr lang="hu-HU" dirty="0">
                <a:latin typeface="Times New Roman" panose="02020603050405020304" pitchFamily="18" charset="0"/>
                <a:ea typeface="Times New Roman" panose="02020603050405020304" pitchFamily="18" charset="0"/>
              </a:rPr>
              <a:t>Elszíneződött és megnyújtott bütyök 90 fokos hajlítással.</a:t>
            </a:r>
            <a:endParaRPr lang="hu-HU" dirty="0"/>
          </a:p>
        </p:txBody>
      </p:sp>
      <p:sp>
        <p:nvSpPr>
          <p:cNvPr id="7" name="Téglalap 6"/>
          <p:cNvSpPr/>
          <p:nvPr/>
        </p:nvSpPr>
        <p:spPr>
          <a:xfrm>
            <a:off x="2771800" y="716364"/>
            <a:ext cx="6264696" cy="2585323"/>
          </a:xfrm>
          <a:prstGeom prst="rect">
            <a:avLst/>
          </a:prstGeom>
        </p:spPr>
        <p:txBody>
          <a:bodyPr wrap="square">
            <a:spAutoFit/>
          </a:bodyPr>
          <a:lstStyle/>
          <a:p>
            <a:r>
              <a:rPr lang="hu-HU" dirty="0">
                <a:latin typeface="Arial" panose="020B0604020202020204" pitchFamily="34" charset="0"/>
                <a:ea typeface="Times New Roman" panose="02020603050405020304" pitchFamily="18" charset="0"/>
                <a:cs typeface="Arial" panose="020B0604020202020204" pitchFamily="34" charset="0"/>
              </a:rPr>
              <a:t>A gabonakörök 60%-a esős éjszakákon jelenik meg. Viszont </a:t>
            </a:r>
            <a:r>
              <a:rPr lang="hu-HU" dirty="0" smtClean="0">
                <a:latin typeface="Arial" panose="020B0604020202020204" pitchFamily="34" charset="0"/>
                <a:ea typeface="Times New Roman" panose="02020603050405020304" pitchFamily="18" charset="0"/>
                <a:cs typeface="Arial" panose="020B0604020202020204" pitchFamily="34" charset="0"/>
              </a:rPr>
              <a:t>nincs </a:t>
            </a:r>
            <a:r>
              <a:rPr lang="hu-HU" dirty="0">
                <a:latin typeface="Arial" panose="020B0604020202020204" pitchFamily="34" charset="0"/>
                <a:ea typeface="Times New Roman" panose="02020603050405020304" pitchFamily="18" charset="0"/>
                <a:cs typeface="Arial" panose="020B0604020202020204" pitchFamily="34" charset="0"/>
              </a:rPr>
              <a:t>sár a lefektetett gabonában, aminek lennie kellene, ha az emberek, mechanikus eszközöket használva taposnák le. </a:t>
            </a:r>
            <a:r>
              <a:rPr lang="hu-HU" dirty="0" smtClean="0">
                <a:latin typeface="Arial" panose="020B0604020202020204" pitchFamily="34" charset="0"/>
                <a:ea typeface="Times New Roman" panose="02020603050405020304" pitchFamily="18" charset="0"/>
                <a:cs typeface="Arial" panose="020B0604020202020204" pitchFamily="34" charset="0"/>
              </a:rPr>
              <a:t>Néha </a:t>
            </a:r>
            <a:r>
              <a:rPr lang="hu-HU" dirty="0">
                <a:latin typeface="Arial" panose="020B0604020202020204" pitchFamily="34" charset="0"/>
                <a:ea typeface="Times New Roman" panose="02020603050405020304" pitchFamily="18" charset="0"/>
                <a:cs typeface="Arial" panose="020B0604020202020204" pitchFamily="34" charset="0"/>
              </a:rPr>
              <a:t>szétmorzsolható krétagolyókat találtak a lefektetett gabona alatt. Amikor </a:t>
            </a:r>
            <a:r>
              <a:rPr lang="hu-HU" dirty="0" smtClean="0">
                <a:latin typeface="Arial" panose="020B0604020202020204" pitchFamily="34" charset="0"/>
                <a:ea typeface="Times New Roman" panose="02020603050405020304" pitchFamily="18" charset="0"/>
                <a:cs typeface="Arial" panose="020B0604020202020204" pitchFamily="34" charset="0"/>
              </a:rPr>
              <a:t>egy </a:t>
            </a:r>
            <a:r>
              <a:rPr lang="hu-HU" dirty="0">
                <a:latin typeface="Arial" panose="020B0604020202020204" pitchFamily="34" charset="0"/>
                <a:ea typeface="Times New Roman" panose="02020603050405020304" pitchFamily="18" charset="0"/>
                <a:cs typeface="Arial" panose="020B0604020202020204" pitchFamily="34" charset="0"/>
              </a:rPr>
              <a:t>alakzat olyan talajon jelenik meg, ami apró éles köveket tartalmaz, mint a kvarckavics, a gabonaszárak a kövek tetején nyugszanak anélkül, hogy gyűrődési jegyek lennének, ami azt mutatja, hogy nem súlyt használnak.</a:t>
            </a:r>
            <a:endParaRPr lang="hu-HU" dirty="0">
              <a:latin typeface="Arial" panose="020B0604020202020204" pitchFamily="34" charset="0"/>
              <a:cs typeface="Arial" panose="020B0604020202020204" pitchFamily="34" charset="0"/>
            </a:endParaRPr>
          </a:p>
        </p:txBody>
      </p:sp>
      <p:sp>
        <p:nvSpPr>
          <p:cNvPr id="11" name="Téglalap 10"/>
          <p:cNvSpPr/>
          <p:nvPr/>
        </p:nvSpPr>
        <p:spPr>
          <a:xfrm>
            <a:off x="148040" y="3266376"/>
            <a:ext cx="8744440" cy="3693319"/>
          </a:xfrm>
          <a:prstGeom prst="rect">
            <a:avLst/>
          </a:prstGeom>
        </p:spPr>
        <p:txBody>
          <a:bodyPr wrap="square">
            <a:spAutoFit/>
          </a:bodyPr>
          <a:lstStyle/>
          <a:p>
            <a:pPr marL="285750" indent="-285750">
              <a:buFontTx/>
              <a:buChar char="-"/>
            </a:pPr>
            <a:r>
              <a:rPr lang="hu-HU" dirty="0" smtClean="0">
                <a:latin typeface="Arial" panose="020B0604020202020204" pitchFamily="34" charset="0"/>
                <a:ea typeface="Times New Roman" panose="02020603050405020304" pitchFamily="18" charset="0"/>
                <a:cs typeface="Arial" panose="020B0604020202020204" pitchFamily="34" charset="0"/>
              </a:rPr>
              <a:t>A gabonakörökön belül levő talaj gyakran eltérést mutat a kívül levő talajtól. Az egyik kanadai alakzatban például, a talaj olyan keményre megsült, mint a cement, míg a mező többi része nedves és sáros volt.</a:t>
            </a:r>
          </a:p>
          <a:p>
            <a:pPr marL="285750" indent="-285750">
              <a:buFontTx/>
              <a:buChar char="-"/>
            </a:pPr>
            <a:r>
              <a:rPr lang="hu-HU" dirty="0" smtClean="0"/>
              <a:t>Néha furcsa anyagokat, mint kocsonyaszerű vagy porhanyós üledékeket találnak a növényeken és a talajon a gabonakörök belsejében. </a:t>
            </a:r>
          </a:p>
          <a:p>
            <a:pPr marL="285750" indent="-285750">
              <a:buFontTx/>
              <a:buChar char="-"/>
            </a:pPr>
            <a:r>
              <a:rPr lang="hu-HU" dirty="0"/>
              <a:t>A brit gabonakörök közel 90%-a víztároló rétegek és/vagy mészkő és zöld homok </a:t>
            </a:r>
            <a:r>
              <a:rPr lang="hu-HU" dirty="0" smtClean="0"/>
              <a:t> </a:t>
            </a:r>
            <a:r>
              <a:rPr lang="hu-HU" dirty="0"/>
              <a:t>fölött jelenik meg. Gyakran csatlakoznak ősi szent helyekhez és lei-vonalakhoz vagy varázsvesszővel kimért földenergia vonalakhoz. </a:t>
            </a:r>
            <a:endParaRPr lang="hu-HU" dirty="0" smtClean="0"/>
          </a:p>
          <a:p>
            <a:pPr marL="285750" indent="-285750">
              <a:buFontTx/>
              <a:buChar char="-"/>
            </a:pPr>
            <a:r>
              <a:rPr lang="hu-HU" dirty="0"/>
              <a:t>Döglött vadállatokat ritkán találnak a gabona alakzatokban, de volt néhány kivétel. Egy 1993-as alakzat létrehozása során az erő néhány madarat szemmel láthatóan felkapott, szétfújt és feldarabolt. Vérrel és tollakkal keverve apró húscafatokat találtak, de nem voltak csontok vagy bármilyen felismerhető, megkülönböztethető részek. </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90593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C000"/>
            </a:gs>
            <a:gs pos="23000">
              <a:srgbClr val="00B0F0"/>
            </a:gs>
            <a:gs pos="69000">
              <a:srgbClr val="00B05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Tudományos kutatás</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églalap 10"/>
          <p:cNvSpPr/>
          <p:nvPr/>
        </p:nvSpPr>
        <p:spPr>
          <a:xfrm>
            <a:off x="7392" y="808649"/>
            <a:ext cx="8744440" cy="6186309"/>
          </a:xfrm>
          <a:prstGeom prst="rect">
            <a:avLst/>
          </a:prstGeom>
        </p:spPr>
        <p:txBody>
          <a:bodyPr wrap="square">
            <a:spAutoFit/>
          </a:bodyPr>
          <a:lstStyle/>
          <a:p>
            <a:pPr marL="285750" indent="-285750">
              <a:buFontTx/>
              <a:buChar char="-"/>
            </a:pPr>
            <a:r>
              <a:rPr lang="hu-HU" dirty="0"/>
              <a:t>A BLT </a:t>
            </a:r>
            <a:r>
              <a:rPr lang="hu-HU" dirty="0" smtClean="0"/>
              <a:t>kutatócsoport gabonakör </a:t>
            </a:r>
            <a:r>
              <a:rPr lang="hu-HU" dirty="0"/>
              <a:t>kutatást végez </a:t>
            </a:r>
            <a:r>
              <a:rPr lang="hu-HU" dirty="0" smtClean="0"/>
              <a:t>szigorúan </a:t>
            </a:r>
            <a:r>
              <a:rPr lang="hu-HU" dirty="0"/>
              <a:t>tudományos alapon. Mintegy 300 gabonaalakzatból vettek mintát és vizsgáltak meg 1990 óta, amelyeknek több mint 90%-a anomáliás hatásokat tárt fel a növények szöveteiben és/vagy a talajban</a:t>
            </a:r>
            <a:r>
              <a:rPr lang="hu-HU" dirty="0" smtClean="0"/>
              <a:t>.</a:t>
            </a:r>
          </a:p>
          <a:p>
            <a:pPr marL="285750" indent="-285750">
              <a:buFontTx/>
              <a:buChar char="-"/>
            </a:pPr>
            <a:r>
              <a:rPr lang="hu-HU" dirty="0" smtClean="0"/>
              <a:t>Megállapították</a:t>
            </a:r>
            <a:r>
              <a:rPr lang="hu-HU" dirty="0"/>
              <a:t>, hogy sok gabonaalakzat létrehozásában valami sokkal több </a:t>
            </a:r>
            <a:r>
              <a:rPr lang="hu-HU" dirty="0" smtClean="0"/>
              <a:t>erőhatás </a:t>
            </a:r>
            <a:r>
              <a:rPr lang="hu-HU" dirty="0"/>
              <a:t>vesz részt, mint emberi tréfacsinálók pallókkal és deszkalapokkal</a:t>
            </a:r>
            <a:r>
              <a:rPr lang="hu-HU" dirty="0" smtClean="0"/>
              <a:t>.</a:t>
            </a:r>
          </a:p>
          <a:p>
            <a:pPr marL="285750" indent="-285750">
              <a:buFontTx/>
              <a:buChar char="-"/>
            </a:pPr>
            <a:r>
              <a:rPr lang="hu-HU" dirty="0" smtClean="0"/>
              <a:t>Az </a:t>
            </a:r>
            <a:r>
              <a:rPr lang="hu-HU" dirty="0"/>
              <a:t>érintett erők fizikailag meg tudják változtatni a lefektetett </a:t>
            </a:r>
            <a:r>
              <a:rPr lang="hu-HU" dirty="0" smtClean="0"/>
              <a:t>növényeket </a:t>
            </a:r>
            <a:r>
              <a:rPr lang="hu-HU" dirty="0"/>
              <a:t>számos módon. A szárakat meghajlítják egészen 90 fokig anélkül, hogy eltörnének, különösen a bütyköknél, mintha a növény szövete jelentősen puhává válna a lefektetés pillanatában. </a:t>
            </a:r>
            <a:endParaRPr lang="hu-HU" dirty="0" smtClean="0"/>
          </a:p>
          <a:p>
            <a:pPr marL="285750" indent="-285750">
              <a:buFontTx/>
              <a:buChar char="-"/>
            </a:pPr>
            <a:r>
              <a:rPr lang="hu-HU" dirty="0"/>
              <a:t>A ledöntött gabona szárai általában meghosszabbodnak és megnyúlnak, mintha belülről melegítették volna azokat. Néha ez a hatás annyira erőteljes, hogy a bütykök szó szerint felrobbannak. A bütykök falán kifújási lyukak keletkeznek, és nedvesség jelenik meg a száron kívül. </a:t>
            </a:r>
            <a:endParaRPr lang="hu-HU" dirty="0" smtClean="0"/>
          </a:p>
          <a:p>
            <a:pPr marL="285750" indent="-285750">
              <a:buFontTx/>
              <a:buChar char="-"/>
            </a:pPr>
            <a:r>
              <a:rPr lang="hu-HU" dirty="0"/>
              <a:t>A </a:t>
            </a:r>
            <a:r>
              <a:rPr lang="hu-HU" dirty="0" err="1"/>
              <a:t>bütyök-megnyúlásokar</a:t>
            </a:r>
            <a:r>
              <a:rPr lang="hu-HU" dirty="0"/>
              <a:t> és kivezető üregeket a növényekben laboratóriumi körülmények között úgy hozták létre, hogy 20 – 30 másodpercre mikrohullámú sütőbe helyezték azokat. A mikrohullámú sugárzás felmelegíti a nedvességet a szár belsejében, amely gőzzé válva és kiterjedve vagy megnyújtja a rugalmasabb rostokat a növény csúcsánál, vagy lyukakat váj a keményebb bütykökben a szár lentebbi részein. </a:t>
            </a:r>
          </a:p>
          <a:p>
            <a:pPr marL="285750" indent="-285750">
              <a:buFontTx/>
              <a:buChar char="-"/>
            </a:pPr>
            <a:endParaRPr lang="hu-HU" dirty="0" smtClean="0"/>
          </a:p>
          <a:p>
            <a:pPr marL="285750" indent="-285750">
              <a:buFontTx/>
              <a:buChar char="-"/>
            </a:pPr>
            <a:endParaRPr lang="hu-HU"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50294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C000"/>
            </a:gs>
            <a:gs pos="23000">
              <a:srgbClr val="00B0F0"/>
            </a:gs>
            <a:gs pos="69000">
              <a:srgbClr val="00B05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Tudományos kutatás</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églalap 10"/>
          <p:cNvSpPr/>
          <p:nvPr/>
        </p:nvSpPr>
        <p:spPr>
          <a:xfrm>
            <a:off x="7392" y="808649"/>
            <a:ext cx="8744440" cy="6740307"/>
          </a:xfrm>
          <a:prstGeom prst="rect">
            <a:avLst/>
          </a:prstGeom>
        </p:spPr>
        <p:txBody>
          <a:bodyPr wrap="square">
            <a:spAutoFit/>
          </a:bodyPr>
          <a:lstStyle/>
          <a:p>
            <a:pPr marL="285750" indent="-285750">
              <a:buFontTx/>
              <a:buChar char="-"/>
            </a:pPr>
            <a:r>
              <a:rPr lang="hu-HU" dirty="0"/>
              <a:t>Csak pár órája keletkezett két gabonaalakzatban végzett mérések feltárták, hogy a ledöntött növények szárai felületi elektromos töltésűek maradtak. Az a mérték, amennyire a szárak meghajoltak, arányos volt a rajtuk levő elektromos töltés nagyságával</a:t>
            </a:r>
            <a:r>
              <a:rPr lang="hu-HU" dirty="0" smtClean="0"/>
              <a:t>.</a:t>
            </a:r>
          </a:p>
          <a:p>
            <a:pPr marL="285750" indent="-285750">
              <a:buFontTx/>
              <a:buChar char="-"/>
            </a:pPr>
            <a:r>
              <a:rPr lang="hu-HU" dirty="0"/>
              <a:t>Szokatlanul tiszta (meteorpornak feltételezett) </a:t>
            </a:r>
            <a:r>
              <a:rPr lang="hu-HU" dirty="0" smtClean="0"/>
              <a:t>vas mikroszkopikus részecskéit </a:t>
            </a:r>
            <a:r>
              <a:rPr lang="hu-HU" dirty="0"/>
              <a:t>találták a 32 alakzat 2/3-ában, ahonnan talajmintát vettek. Néha ezeknek a nagyon kicsi, gömbszerű mágneses részecskéknek a csomóira bukkannak, néha nagyobb gömböket fedeznek fel, amik hozzátapadnak a talajdarabkákhoz, amelyet ugyanolyan anyagú, részben megolvadt üvegszerű anyag borít vagy keveredik vele</a:t>
            </a:r>
            <a:r>
              <a:rPr lang="hu-HU" dirty="0" smtClean="0"/>
              <a:t>.</a:t>
            </a:r>
          </a:p>
          <a:p>
            <a:pPr marL="285750" indent="-285750">
              <a:buFontTx/>
              <a:buChar char="-"/>
            </a:pPr>
            <a:r>
              <a:rPr lang="hu-HU" dirty="0"/>
              <a:t>A gabonakörök talajában található meghatározott agyagásványok (</a:t>
            </a:r>
            <a:r>
              <a:rPr lang="hu-HU" dirty="0" err="1"/>
              <a:t>illit</a:t>
            </a:r>
            <a:r>
              <a:rPr lang="hu-HU" dirty="0"/>
              <a:t>/</a:t>
            </a:r>
            <a:r>
              <a:rPr lang="hu-HU" dirty="0" err="1"/>
              <a:t>smektitek</a:t>
            </a:r>
            <a:r>
              <a:rPr lang="hu-HU" dirty="0"/>
              <a:t>) finom, de statisztikailag jelentős növekedést mutatnak a </a:t>
            </a:r>
            <a:r>
              <a:rPr lang="hu-HU" dirty="0" err="1" smtClean="0"/>
              <a:t>krisztalizáció</a:t>
            </a:r>
            <a:r>
              <a:rPr lang="hu-HU" dirty="0" smtClean="0"/>
              <a:t> mértékében.</a:t>
            </a:r>
            <a:r>
              <a:rPr lang="hu-HU" dirty="0"/>
              <a:t> </a:t>
            </a:r>
            <a:r>
              <a:rPr lang="hu-HU" dirty="0" smtClean="0"/>
              <a:t>Ha az átkristályosodáshoz szükséges geológiai </a:t>
            </a:r>
            <a:r>
              <a:rPr lang="hu-HU" dirty="0"/>
              <a:t>mértékű nyomás lenne jelen, akkor az a gabonakör növényzetét teljesen megsemmisítené. A </a:t>
            </a:r>
            <a:r>
              <a:rPr lang="hu-HU" dirty="0" err="1"/>
              <a:t>krisztalizációs</a:t>
            </a:r>
            <a:r>
              <a:rPr lang="hu-HU" dirty="0"/>
              <a:t> változáshoz létre kellene hozni erős hőhatást is (legalább 6-800 </a:t>
            </a:r>
            <a:r>
              <a:rPr lang="hu-HU" dirty="0" err="1"/>
              <a:t>°C-t</a:t>
            </a:r>
            <a:r>
              <a:rPr lang="hu-HU" dirty="0"/>
              <a:t> több órás időtartamra), viszont ez elhamvasztaná a növényeket</a:t>
            </a:r>
            <a:r>
              <a:rPr lang="hu-HU" dirty="0" smtClean="0"/>
              <a:t>.</a:t>
            </a:r>
          </a:p>
          <a:p>
            <a:pPr marL="285750" indent="-285750">
              <a:buFontTx/>
              <a:buChar char="-"/>
            </a:pPr>
            <a:r>
              <a:rPr lang="hu-HU" dirty="0" smtClean="0"/>
              <a:t>Az </a:t>
            </a:r>
            <a:r>
              <a:rPr lang="hu-HU" dirty="0"/>
              <a:t>intenzív energia, amire a talajváltozásokhoz lenne szükséges, teljesen elpusztítaná a növényeket. A </a:t>
            </a:r>
            <a:r>
              <a:rPr lang="hu-HU" dirty="0" smtClean="0"/>
              <a:t>tudósok arra </a:t>
            </a:r>
            <a:r>
              <a:rPr lang="hu-HU" dirty="0"/>
              <a:t>a következtetésre </a:t>
            </a:r>
            <a:r>
              <a:rPr lang="hu-HU" dirty="0" smtClean="0"/>
              <a:t>jutottak, </a:t>
            </a:r>
            <a:r>
              <a:rPr lang="hu-HU" dirty="0"/>
              <a:t>hogy a tudomány számára jelenleg ismeretlen energiának kell a folyamatban részt vennie.</a:t>
            </a:r>
          </a:p>
          <a:p>
            <a:pPr marL="285750" indent="-285750">
              <a:buFontTx/>
              <a:buChar char="-"/>
            </a:pPr>
            <a:endParaRPr lang="hu-HU" dirty="0"/>
          </a:p>
          <a:p>
            <a:pPr marL="285750" indent="-285750">
              <a:buFontTx/>
              <a:buChar char="-"/>
            </a:pPr>
            <a:endParaRPr lang="hu-HU" dirty="0" smtClean="0"/>
          </a:p>
          <a:p>
            <a:pPr marL="285750" indent="-285750">
              <a:buFontTx/>
              <a:buChar char="-"/>
            </a:pPr>
            <a:endParaRPr lang="hu-HU" dirty="0" smtClean="0">
              <a:solidFill>
                <a:prstClr val="white"/>
              </a:solidFill>
            </a:endParaRPr>
          </a:p>
          <a:p>
            <a:pPr marL="285750" indent="-285750">
              <a:buFontTx/>
              <a:buChar char="-"/>
            </a:pPr>
            <a:endParaRPr lang="hu-HU"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20319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23000">
              <a:srgbClr val="FFC000"/>
            </a:gs>
            <a:gs pos="69000">
              <a:srgbClr val="00B0F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Szemtanúk beszámolói</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églalap 10"/>
          <p:cNvSpPr/>
          <p:nvPr/>
        </p:nvSpPr>
        <p:spPr>
          <a:xfrm>
            <a:off x="7392" y="808649"/>
            <a:ext cx="8744440" cy="4247317"/>
          </a:xfrm>
          <a:prstGeom prst="rect">
            <a:avLst/>
          </a:prstGeom>
        </p:spPr>
        <p:txBody>
          <a:bodyPr wrap="square">
            <a:spAutoFit/>
          </a:bodyPr>
          <a:lstStyle/>
          <a:p>
            <a:pPr marL="285750" indent="-285750">
              <a:buFontTx/>
              <a:buChar char="-"/>
            </a:pPr>
            <a:r>
              <a:rPr lang="hu-HU" dirty="0"/>
              <a:t>Sok beszámoló van fénygömbökről, fénykorongokról vagy oszlopokról, amiket olyan mezők fölött figyeltek meg, amelyeken utána gabonaalakzatot találtak. A fénygömböket, amiknek mérete a tojástól a futball labdáig változik, gyakran úgy észlelik, hogy a már meglévő körök fölött repülnek, néha oda-vissza kanyarogva, mintha ellenőriznék az alakzatot</a:t>
            </a:r>
            <a:r>
              <a:rPr lang="hu-HU" dirty="0" smtClean="0"/>
              <a:t>.</a:t>
            </a:r>
          </a:p>
          <a:p>
            <a:pPr marL="285750" indent="-285750">
              <a:buFontTx/>
              <a:buChar char="-"/>
            </a:pPr>
            <a:r>
              <a:rPr lang="hu-HU" dirty="0"/>
              <a:t>Több tucat leírás van egy trillázó hangról is, amit a gabonakörök készítése előtt hallottak, más jelentések pedig megemlítik a madarak és rovarok szokásos hajnali kórusának a hiányát. </a:t>
            </a:r>
            <a:r>
              <a:rPr lang="hu-HU" dirty="0" smtClean="0"/>
              <a:t>Más </a:t>
            </a:r>
            <a:r>
              <a:rPr lang="hu-HU" dirty="0"/>
              <a:t>zajokat is hallottak bennük, mint zümmögést, morajlást, sziszegést és éles fütyülést</a:t>
            </a:r>
            <a:r>
              <a:rPr lang="hu-HU" dirty="0" smtClean="0"/>
              <a:t>.</a:t>
            </a:r>
          </a:p>
          <a:p>
            <a:pPr marL="285750" indent="-285750">
              <a:buFontTx/>
              <a:buChar char="-"/>
            </a:pPr>
            <a:endParaRPr lang="hu-HU" dirty="0"/>
          </a:p>
          <a:p>
            <a:pPr marL="285750" indent="-285750">
              <a:buFontTx/>
              <a:buChar char="-"/>
            </a:pPr>
            <a:endParaRPr lang="hu-HU" dirty="0" smtClean="0"/>
          </a:p>
          <a:p>
            <a:pPr marL="285750" indent="-285750">
              <a:buFontTx/>
              <a:buChar char="-"/>
            </a:pPr>
            <a:endParaRPr lang="hu-HU" dirty="0">
              <a:solidFill>
                <a:prstClr val="white"/>
              </a:solidFill>
            </a:endParaRPr>
          </a:p>
          <a:p>
            <a:pPr marL="285750" indent="-285750">
              <a:buFontTx/>
              <a:buChar char="-"/>
            </a:pPr>
            <a:endParaRPr lang="hu-HU" dirty="0" smtClean="0">
              <a:solidFill>
                <a:prstClr val="white"/>
              </a:solidFill>
            </a:endParaRPr>
          </a:p>
          <a:p>
            <a:pPr marL="285750" indent="-285750">
              <a:buFontTx/>
              <a:buChar char="-"/>
            </a:pPr>
            <a:endParaRPr lang="hu-HU" dirty="0" smtClean="0">
              <a:solidFill>
                <a:prstClr val="white"/>
              </a:solidFill>
            </a:endParaRPr>
          </a:p>
          <a:p>
            <a:pPr marL="285750" indent="-285750">
              <a:buFontTx/>
              <a:buChar char="-"/>
            </a:pPr>
            <a:endParaRPr lang="hu-HU" dirty="0">
              <a:solidFill>
                <a:prstClr val="white"/>
              </a:solidFill>
              <a:latin typeface="Arial" panose="020B0604020202020204" pitchFamily="34" charset="0"/>
              <a:cs typeface="Arial" panose="020B0604020202020204" pitchFamily="34" charset="0"/>
            </a:endParaRPr>
          </a:p>
        </p:txBody>
      </p:sp>
      <p:pic>
        <p:nvPicPr>
          <p:cNvPr id="4" name="Kép 3" descr="crop9808a"/>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56992"/>
            <a:ext cx="3528392" cy="3312368"/>
          </a:xfrm>
          <a:prstGeom prst="rect">
            <a:avLst/>
          </a:prstGeom>
          <a:noFill/>
          <a:ln>
            <a:noFill/>
          </a:ln>
        </p:spPr>
      </p:pic>
      <p:sp>
        <p:nvSpPr>
          <p:cNvPr id="3" name="Téglalap 2"/>
          <p:cNvSpPr/>
          <p:nvPr/>
        </p:nvSpPr>
        <p:spPr>
          <a:xfrm>
            <a:off x="3851920" y="3323208"/>
            <a:ext cx="4572000" cy="3477875"/>
          </a:xfrm>
          <a:prstGeom prst="rect">
            <a:avLst/>
          </a:prstGeom>
        </p:spPr>
        <p:txBody>
          <a:bodyPr>
            <a:spAutoFit/>
          </a:bodyPr>
          <a:lstStyle/>
          <a:p>
            <a:r>
              <a:rPr lang="hu-HU" sz="2000" dirty="0" err="1">
                <a:latin typeface="Arial" panose="020B0604020202020204" pitchFamily="34" charset="0"/>
                <a:ea typeface="Times New Roman" panose="02020603050405020304" pitchFamily="18" charset="0"/>
                <a:cs typeface="Arial" panose="020B0604020202020204" pitchFamily="34" charset="0"/>
              </a:rPr>
              <a:t>Tawsmead</a:t>
            </a:r>
            <a:r>
              <a:rPr lang="hu-HU" sz="2000" dirty="0">
                <a:latin typeface="Arial" panose="020B0604020202020204" pitchFamily="34" charset="0"/>
                <a:ea typeface="Times New Roman" panose="02020603050405020304" pitchFamily="18" charset="0"/>
                <a:cs typeface="Arial" panose="020B0604020202020204" pitchFamily="34" charset="0"/>
              </a:rPr>
              <a:t> </a:t>
            </a:r>
            <a:r>
              <a:rPr lang="hu-HU" sz="2000" dirty="0" err="1">
                <a:latin typeface="Arial" panose="020B0604020202020204" pitchFamily="34" charset="0"/>
                <a:ea typeface="Times New Roman" panose="02020603050405020304" pitchFamily="18" charset="0"/>
                <a:cs typeface="Arial" panose="020B0604020202020204" pitchFamily="34" charset="0"/>
              </a:rPr>
              <a:t>Copse</a:t>
            </a:r>
            <a:r>
              <a:rPr lang="hu-HU" sz="2000" dirty="0">
                <a:latin typeface="Arial" panose="020B0604020202020204" pitchFamily="34" charset="0"/>
                <a:ea typeface="Times New Roman" panose="02020603050405020304" pitchFamily="18" charset="0"/>
                <a:cs typeface="Arial" panose="020B0604020202020204" pitchFamily="34" charset="0"/>
              </a:rPr>
              <a:t>, Alton </a:t>
            </a:r>
            <a:r>
              <a:rPr lang="hu-HU" sz="2000" dirty="0" err="1">
                <a:latin typeface="Arial" panose="020B0604020202020204" pitchFamily="34" charset="0"/>
                <a:ea typeface="Times New Roman" panose="02020603050405020304" pitchFamily="18" charset="0"/>
                <a:cs typeface="Arial" panose="020B0604020202020204" pitchFamily="34" charset="0"/>
              </a:rPr>
              <a:t>Priors</a:t>
            </a:r>
            <a:r>
              <a:rPr lang="hu-HU" sz="2000" dirty="0">
                <a:latin typeface="Arial" panose="020B0604020202020204" pitchFamily="34" charset="0"/>
                <a:ea typeface="Times New Roman" panose="02020603050405020304" pitchFamily="18" charset="0"/>
                <a:cs typeface="Arial" panose="020B0604020202020204" pitchFamily="34" charset="0"/>
              </a:rPr>
              <a:t>, </a:t>
            </a:r>
            <a:r>
              <a:rPr lang="hu-HU" sz="2000" dirty="0" err="1">
                <a:latin typeface="Arial" panose="020B0604020202020204" pitchFamily="34" charset="0"/>
                <a:ea typeface="Times New Roman" panose="02020603050405020304" pitchFamily="18" charset="0"/>
                <a:cs typeface="Arial" panose="020B0604020202020204" pitchFamily="34" charset="0"/>
              </a:rPr>
              <a:t>Wiltshire</a:t>
            </a:r>
            <a:r>
              <a:rPr lang="hu-HU" sz="2000" dirty="0">
                <a:latin typeface="Arial" panose="020B0604020202020204" pitchFamily="34" charset="0"/>
                <a:ea typeface="Times New Roman" panose="02020603050405020304" pitchFamily="18" charset="0"/>
                <a:cs typeface="Arial" panose="020B0604020202020204" pitchFamily="34" charset="0"/>
              </a:rPr>
              <a:t>, 1998. augusztus 9. Két nő csigavonalban mozgó fényességet látott a mező fölött, ahol ezt az alakzatot találták másnap reggel. Négy független szemtanú különböző kedvező pontokról látott valamilyen fényt, amit három részre vált és a mező fölött mozgott, a holdfényben azok készítettek el egy alakzatot, ami a mezőben megjelent</a:t>
            </a:r>
            <a:endParaRPr lang="hu-H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7991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23000">
              <a:srgbClr val="FFC000"/>
            </a:gs>
            <a:gs pos="69000">
              <a:srgbClr val="00B0F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Szemtanúk beszámolói</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Kép 5" descr="crop9606"/>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4423152" cy="2808312"/>
          </a:xfrm>
          <a:prstGeom prst="rect">
            <a:avLst/>
          </a:prstGeom>
          <a:noFill/>
          <a:ln>
            <a:noFill/>
          </a:ln>
        </p:spPr>
      </p:pic>
      <p:sp>
        <p:nvSpPr>
          <p:cNvPr id="5" name="Téglalap 4"/>
          <p:cNvSpPr/>
          <p:nvPr/>
        </p:nvSpPr>
        <p:spPr>
          <a:xfrm>
            <a:off x="4423152" y="764704"/>
            <a:ext cx="4572000" cy="5262979"/>
          </a:xfrm>
          <a:prstGeom prst="rect">
            <a:avLst/>
          </a:prstGeom>
        </p:spPr>
        <p:txBody>
          <a:bodyPr>
            <a:spAutoFit/>
          </a:bodyPr>
          <a:lstStyle/>
          <a:p>
            <a:r>
              <a:rPr lang="hu-HU" sz="2400" dirty="0">
                <a:latin typeface="Arial" panose="020B0604020202020204" pitchFamily="34" charset="0"/>
                <a:ea typeface="Times New Roman" panose="02020603050405020304" pitchFamily="18" charset="0"/>
                <a:cs typeface="Arial" panose="020B0604020202020204" pitchFamily="34" charset="0"/>
              </a:rPr>
              <a:t>1996 júniusában egy házaspár kíváncsiságát felkeltette valamilyen zümmögő hang, éjfél körül kimentek házukból, és színes fényeket láttak kavarogni a koromsötét égen </a:t>
            </a:r>
            <a:r>
              <a:rPr lang="hu-HU" sz="2400" dirty="0" err="1">
                <a:latin typeface="Arial" panose="020B0604020202020204" pitchFamily="34" charset="0"/>
                <a:ea typeface="Times New Roman" panose="02020603050405020304" pitchFamily="18" charset="0"/>
                <a:cs typeface="Arial" panose="020B0604020202020204" pitchFamily="34" charset="0"/>
              </a:rPr>
              <a:t>East</a:t>
            </a:r>
            <a:r>
              <a:rPr lang="hu-HU" sz="2400" dirty="0">
                <a:latin typeface="Arial" panose="020B0604020202020204" pitchFamily="34" charset="0"/>
                <a:ea typeface="Times New Roman" panose="02020603050405020304" pitchFamily="18" charset="0"/>
                <a:cs typeface="Arial" panose="020B0604020202020204" pitchFamily="34" charset="0"/>
              </a:rPr>
              <a:t> </a:t>
            </a:r>
            <a:r>
              <a:rPr lang="hu-HU" sz="2400" dirty="0" err="1">
                <a:latin typeface="Arial" panose="020B0604020202020204" pitchFamily="34" charset="0"/>
                <a:ea typeface="Times New Roman" panose="02020603050405020304" pitchFamily="18" charset="0"/>
                <a:cs typeface="Arial" panose="020B0604020202020204" pitchFamily="34" charset="0"/>
              </a:rPr>
              <a:t>Field</a:t>
            </a:r>
            <a:r>
              <a:rPr lang="hu-HU" sz="2400" dirty="0">
                <a:latin typeface="Arial" panose="020B0604020202020204" pitchFamily="34" charset="0"/>
                <a:ea typeface="Times New Roman" panose="02020603050405020304" pitchFamily="18" charset="0"/>
                <a:cs typeface="Arial" panose="020B0604020202020204" pitchFamily="34" charset="0"/>
              </a:rPr>
              <a:t> fölött (Alton </a:t>
            </a:r>
            <a:r>
              <a:rPr lang="hu-HU" sz="2400" dirty="0" err="1">
                <a:latin typeface="Arial" panose="020B0604020202020204" pitchFamily="34" charset="0"/>
                <a:ea typeface="Times New Roman" panose="02020603050405020304" pitchFamily="18" charset="0"/>
                <a:cs typeface="Arial" panose="020B0604020202020204" pitchFamily="34" charset="0"/>
              </a:rPr>
              <a:t>Barnes</a:t>
            </a:r>
            <a:r>
              <a:rPr lang="hu-HU" sz="2400" dirty="0">
                <a:latin typeface="Arial" panose="020B0604020202020204" pitchFamily="34" charset="0"/>
                <a:ea typeface="Times New Roman" panose="02020603050405020304" pitchFamily="18" charset="0"/>
                <a:cs typeface="Arial" panose="020B0604020202020204" pitchFamily="34" charset="0"/>
              </a:rPr>
              <a:t>). 20 perccel később a fények egyetlen objektummá álltak össze, amelyből egy fehér fénysugár ereszkedett le a mezőre. Öt órával később felfedezték a </a:t>
            </a:r>
            <a:r>
              <a:rPr lang="hu-HU" sz="2400" dirty="0" smtClean="0">
                <a:latin typeface="Arial" panose="020B0604020202020204" pitchFamily="34" charset="0"/>
                <a:ea typeface="Times New Roman" panose="02020603050405020304" pitchFamily="18" charset="0"/>
                <a:cs typeface="Arial" panose="020B0604020202020204" pitchFamily="34" charset="0"/>
              </a:rPr>
              <a:t>198 m hosszú „DNS</a:t>
            </a:r>
            <a:r>
              <a:rPr lang="hu-HU" sz="2400" dirty="0">
                <a:latin typeface="Arial" panose="020B0604020202020204" pitchFamily="34" charset="0"/>
                <a:ea typeface="Times New Roman" panose="02020603050405020304" pitchFamily="18" charset="0"/>
                <a:cs typeface="Arial" panose="020B0604020202020204" pitchFamily="34" charset="0"/>
              </a:rPr>
              <a:t>” </a:t>
            </a:r>
            <a:r>
              <a:rPr lang="hu-HU" sz="2400" dirty="0" smtClean="0">
                <a:latin typeface="Arial" panose="020B0604020202020204" pitchFamily="34" charset="0"/>
                <a:ea typeface="Times New Roman" panose="02020603050405020304" pitchFamily="18" charset="0"/>
                <a:cs typeface="Arial" panose="020B0604020202020204" pitchFamily="34" charset="0"/>
              </a:rPr>
              <a:t>gabonaalakzatot.</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0490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églalap 4"/>
          <p:cNvSpPr/>
          <p:nvPr/>
        </p:nvSpPr>
        <p:spPr>
          <a:xfrm>
            <a:off x="107504" y="26968"/>
            <a:ext cx="8928992" cy="3785652"/>
          </a:xfrm>
          <a:prstGeom prst="rect">
            <a:avLst/>
          </a:prstGeom>
        </p:spPr>
        <p:txBody>
          <a:bodyPr wrap="square">
            <a:spAutoFit/>
          </a:bodyPr>
          <a:lstStyle/>
          <a:p>
            <a:r>
              <a:rPr lang="hu-HU" sz="2400" dirty="0"/>
              <a:t>Minden évben 150 – 300 letaposott növényből kialakított mintázat jelenik meg a gabonamezőkön, szerte a világon. Minden kontinensről, több mint 50 országból érkeztek jelentések róluk, de a többségük Anglia déli részén jelennek meg. Az 1990-es évek kezdete óta az eredeti körök hatalmas, bonyolult geometriai mintázatokká fejlődtek, amik megdöbbentő pontosak és szépek. A legtöbb ilyen mintázat búzában, árpában, olajrepcében jelenik meg, de érkeztek jelentések rozsról, zabról, lenről, kukoricáról, cukornádról, borsóról, burgonyáról, napraforgóról, spárgáról, gyümölcsösről, rizsről, hóról és jégről.</a:t>
            </a:r>
          </a:p>
        </p:txBody>
      </p:sp>
      <p:pic>
        <p:nvPicPr>
          <p:cNvPr id="4" name="Kép 3" descr="cropc0708a"/>
          <p:cNvPicPr/>
          <p:nvPr/>
        </p:nvPicPr>
        <p:blipFill>
          <a:blip r:embed="rId2">
            <a:extLst>
              <a:ext uri="{28A0092B-C50C-407E-A947-70E740481C1C}">
                <a14:useLocalDpi xmlns:a14="http://schemas.microsoft.com/office/drawing/2010/main" val="0"/>
              </a:ext>
            </a:extLst>
          </a:blip>
          <a:srcRect/>
          <a:stretch>
            <a:fillRect/>
          </a:stretch>
        </p:blipFill>
        <p:spPr bwMode="auto">
          <a:xfrm>
            <a:off x="2542805" y="3812620"/>
            <a:ext cx="4058389" cy="2784732"/>
          </a:xfrm>
          <a:prstGeom prst="rect">
            <a:avLst/>
          </a:prstGeom>
          <a:noFill/>
          <a:ln>
            <a:noFill/>
          </a:ln>
        </p:spPr>
      </p:pic>
      <p:sp>
        <p:nvSpPr>
          <p:cNvPr id="2" name="Téglalap 1"/>
          <p:cNvSpPr/>
          <p:nvPr/>
        </p:nvSpPr>
        <p:spPr>
          <a:xfrm>
            <a:off x="1979712" y="6500564"/>
            <a:ext cx="5112568" cy="369332"/>
          </a:xfrm>
          <a:prstGeom prst="rect">
            <a:avLst/>
          </a:prstGeom>
        </p:spPr>
        <p:txBody>
          <a:bodyPr wrap="square">
            <a:spAutoFit/>
          </a:bodyPr>
          <a:lstStyle/>
          <a:p>
            <a:pPr algn="ctr">
              <a:spcAft>
                <a:spcPts val="0"/>
              </a:spcAft>
            </a:pPr>
            <a:r>
              <a:rPr lang="hu-HU" dirty="0" err="1" smtClean="0">
                <a:solidFill>
                  <a:srgbClr val="000000"/>
                </a:solidFill>
                <a:latin typeface="Times New Roman" panose="02020603050405020304" pitchFamily="18" charset="0"/>
                <a:ea typeface="Times New Roman" panose="02020603050405020304" pitchFamily="18" charset="0"/>
              </a:rPr>
              <a:t>Sugar</a:t>
            </a:r>
            <a:r>
              <a:rPr lang="hu-HU" dirty="0" smtClean="0">
                <a:solidFill>
                  <a:srgbClr val="000000"/>
                </a:solidFill>
                <a:latin typeface="Times New Roman" panose="02020603050405020304" pitchFamily="18" charset="0"/>
                <a:ea typeface="Times New Roman" panose="02020603050405020304" pitchFamily="18" charset="0"/>
              </a:rPr>
              <a:t> </a:t>
            </a:r>
            <a:r>
              <a:rPr lang="hu-HU" dirty="0">
                <a:solidFill>
                  <a:srgbClr val="000000"/>
                </a:solidFill>
                <a:latin typeface="Times New Roman" panose="02020603050405020304" pitchFamily="18" charset="0"/>
                <a:ea typeface="Times New Roman" panose="02020603050405020304" pitchFamily="18" charset="0"/>
              </a:rPr>
              <a:t>Hill, </a:t>
            </a:r>
            <a:r>
              <a:rPr lang="hu-HU" dirty="0" err="1">
                <a:solidFill>
                  <a:srgbClr val="000000"/>
                </a:solidFill>
                <a:latin typeface="Times New Roman" panose="02020603050405020304" pitchFamily="18" charset="0"/>
                <a:ea typeface="Times New Roman" panose="02020603050405020304" pitchFamily="18" charset="0"/>
              </a:rPr>
              <a:t>Aldbourne</a:t>
            </a:r>
            <a:r>
              <a:rPr lang="hu-HU" dirty="0">
                <a:solidFill>
                  <a:srgbClr val="000000"/>
                </a:solidFill>
                <a:latin typeface="Times New Roman" panose="02020603050405020304" pitchFamily="18" charset="0"/>
                <a:ea typeface="Times New Roman" panose="02020603050405020304" pitchFamily="18" charset="0"/>
              </a:rPr>
              <a:t>, </a:t>
            </a:r>
            <a:r>
              <a:rPr lang="hu-HU" dirty="0" err="1">
                <a:solidFill>
                  <a:srgbClr val="000000"/>
                </a:solidFill>
                <a:latin typeface="Times New Roman" panose="02020603050405020304" pitchFamily="18" charset="0"/>
                <a:ea typeface="Times New Roman" panose="02020603050405020304" pitchFamily="18" charset="0"/>
              </a:rPr>
              <a:t>Wiltshire</a:t>
            </a:r>
            <a:r>
              <a:rPr lang="hu-HU" dirty="0">
                <a:solidFill>
                  <a:srgbClr val="000000"/>
                </a:solidFill>
                <a:latin typeface="Times New Roman" panose="02020603050405020304" pitchFamily="18" charset="0"/>
                <a:ea typeface="Times New Roman" panose="02020603050405020304" pitchFamily="18" charset="0"/>
              </a:rPr>
              <a:t>, 2007. augusztus 1.</a:t>
            </a:r>
            <a:endParaRPr lang="hu-HU" dirty="0">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B0F0"/>
            </a:gs>
            <a:gs pos="23000">
              <a:srgbClr val="92D050"/>
            </a:gs>
            <a:gs pos="69000">
              <a:srgbClr val="FFFF0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Rendellenes jelenségek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75072" y="692696"/>
            <a:ext cx="8995152" cy="5940088"/>
          </a:xfrm>
          <a:prstGeom prst="rect">
            <a:avLst/>
          </a:prstGeom>
        </p:spPr>
        <p:txBody>
          <a:bodyPr wrap="square">
            <a:spAutoFit/>
          </a:bodyPr>
          <a:lstStyle/>
          <a:p>
            <a:pPr marL="342900" indent="-342900">
              <a:buFontTx/>
              <a:buChar char="-"/>
            </a:pPr>
            <a:r>
              <a:rPr lang="hu-HU" sz="2000" dirty="0" smtClean="0">
                <a:solidFill>
                  <a:schemeClr val="bg1"/>
                </a:solidFill>
              </a:rPr>
              <a:t>Az elektromos </a:t>
            </a:r>
            <a:r>
              <a:rPr lang="hu-HU" sz="2000" dirty="0">
                <a:solidFill>
                  <a:schemeClr val="bg1"/>
                </a:solidFill>
              </a:rPr>
              <a:t>és mechanikus eszközök elromlanak a gabonakörökben. A kamerák gyakran hibásan működnek, és még amikor működnek is, az eredmények túlexponáltak, csíkosak, elkenődöttek vagy teljesen feketék lehetnek</a:t>
            </a:r>
            <a:r>
              <a:rPr lang="hu-HU" sz="2000" dirty="0" smtClean="0">
                <a:solidFill>
                  <a:schemeClr val="bg1"/>
                </a:solidFill>
              </a:rPr>
              <a:t>.</a:t>
            </a:r>
          </a:p>
          <a:p>
            <a:pPr marL="342900" indent="-342900">
              <a:buFontTx/>
              <a:buChar char="-"/>
            </a:pPr>
            <a:r>
              <a:rPr lang="hu-HU" sz="2000" dirty="0" smtClean="0">
                <a:solidFill>
                  <a:schemeClr val="bg1"/>
                </a:solidFill>
              </a:rPr>
              <a:t>Az </a:t>
            </a:r>
            <a:r>
              <a:rPr lang="hu-HU" sz="2000" dirty="0">
                <a:solidFill>
                  <a:schemeClr val="bg1"/>
                </a:solidFill>
              </a:rPr>
              <a:t>akkumulátorok lemerülése teljesen általános jelenség, és még az új tápegységek is lehalhatnak. A mobiltelefonok gyakran működésképtelenné válnak az alakzatokon belül, de néha ismét tökéletesen működnek azokon kívül.</a:t>
            </a:r>
          </a:p>
          <a:p>
            <a:pPr marL="342900" indent="-342900">
              <a:buFontTx/>
              <a:buChar char="-"/>
            </a:pPr>
            <a:r>
              <a:rPr lang="hu-HU" sz="2000" dirty="0">
                <a:solidFill>
                  <a:schemeClr val="bg1"/>
                </a:solidFill>
              </a:rPr>
              <a:t>Egy kombájn rövidzárlatos lett, amint áthaladt a </a:t>
            </a:r>
            <a:r>
              <a:rPr lang="hu-HU" sz="2000" dirty="0" err="1">
                <a:solidFill>
                  <a:schemeClr val="bg1"/>
                </a:solidFill>
              </a:rPr>
              <a:t>Milk</a:t>
            </a:r>
            <a:r>
              <a:rPr lang="hu-HU" sz="2000" dirty="0">
                <a:solidFill>
                  <a:schemeClr val="bg1"/>
                </a:solidFill>
              </a:rPr>
              <a:t> Hill Koch </a:t>
            </a:r>
            <a:r>
              <a:rPr lang="hu-HU" sz="2000" dirty="0" smtClean="0">
                <a:solidFill>
                  <a:schemeClr val="bg1"/>
                </a:solidFill>
              </a:rPr>
              <a:t>fraktálon. </a:t>
            </a:r>
            <a:r>
              <a:rPr lang="hu-HU" sz="2000" dirty="0" err="1">
                <a:solidFill>
                  <a:schemeClr val="bg1"/>
                </a:solidFill>
              </a:rPr>
              <a:t>Warminster-nél</a:t>
            </a:r>
            <a:r>
              <a:rPr lang="hu-HU" sz="2000" dirty="0">
                <a:solidFill>
                  <a:schemeClr val="bg1"/>
                </a:solidFill>
              </a:rPr>
              <a:t> egy traktor teljes elektromos rendszere lerobbant abban a pillanatban, amint egy kör kerületén áthaladt, de ismét életre kelt, miután kivontatták a körből</a:t>
            </a:r>
            <a:r>
              <a:rPr lang="hu-HU" sz="2000" dirty="0" smtClean="0">
                <a:solidFill>
                  <a:schemeClr val="bg1"/>
                </a:solidFill>
              </a:rPr>
              <a:t>.</a:t>
            </a:r>
          </a:p>
          <a:p>
            <a:pPr marL="342900" indent="-342900">
              <a:buFontTx/>
              <a:buChar char="-"/>
            </a:pPr>
            <a:r>
              <a:rPr lang="hu-HU" sz="2000" dirty="0">
                <a:solidFill>
                  <a:schemeClr val="bg1"/>
                </a:solidFill>
              </a:rPr>
              <a:t>A farmerek </a:t>
            </a:r>
            <a:r>
              <a:rPr lang="hu-HU" sz="2000" dirty="0" smtClean="0">
                <a:solidFill>
                  <a:schemeClr val="bg1"/>
                </a:solidFill>
              </a:rPr>
              <a:t>beszámoltak arról, </a:t>
            </a:r>
            <a:r>
              <a:rPr lang="hu-HU" sz="2000" dirty="0">
                <a:solidFill>
                  <a:schemeClr val="bg1"/>
                </a:solidFill>
              </a:rPr>
              <a:t>hogy gabonakörök belsejében a tökéletes állapotú, nagy teherbírású kerekek leeresztettek.</a:t>
            </a:r>
          </a:p>
          <a:p>
            <a:pPr marL="342900" indent="-342900">
              <a:buFontTx/>
              <a:buChar char="-"/>
            </a:pPr>
            <a:r>
              <a:rPr lang="hu-HU" sz="2000" dirty="0">
                <a:solidFill>
                  <a:schemeClr val="bg1"/>
                </a:solidFill>
              </a:rPr>
              <a:t>A mágneses iránytűk gyakran összevissza viselkednek mind a gabonaalakzatok belsejében, mind amikor közvetlenül fölöttük repülnek</a:t>
            </a:r>
            <a:r>
              <a:rPr lang="hu-HU" sz="2000" dirty="0" smtClean="0">
                <a:solidFill>
                  <a:schemeClr val="bg1"/>
                </a:solidFill>
              </a:rPr>
              <a:t>.</a:t>
            </a:r>
          </a:p>
          <a:p>
            <a:pPr marL="342900" indent="-342900">
              <a:buFontTx/>
              <a:buChar char="-"/>
            </a:pPr>
            <a:r>
              <a:rPr lang="hu-HU" sz="2000" dirty="0" smtClean="0">
                <a:solidFill>
                  <a:schemeClr val="bg1"/>
                </a:solidFill>
              </a:rPr>
              <a:t>Volt </a:t>
            </a:r>
            <a:r>
              <a:rPr lang="hu-HU" sz="2000" dirty="0">
                <a:solidFill>
                  <a:schemeClr val="bg1"/>
                </a:solidFill>
              </a:rPr>
              <a:t>olyan eset is, amikor egy ingát 15-20 fokkal kitérített a függőlegestől egy gabonaalakzat közepében valamilyen ismeretlen erő.</a:t>
            </a:r>
          </a:p>
          <a:p>
            <a:pPr marL="342900" indent="-342900">
              <a:buFontTx/>
              <a:buChar char="-"/>
            </a:pPr>
            <a:endParaRPr lang="hu-H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57701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B0F0"/>
            </a:gs>
            <a:gs pos="23000">
              <a:srgbClr val="92D050"/>
            </a:gs>
            <a:gs pos="69000">
              <a:srgbClr val="FFFF0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Rendellenes jelenségek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75072" y="692696"/>
            <a:ext cx="8995152" cy="6247864"/>
          </a:xfrm>
          <a:prstGeom prst="rect">
            <a:avLst/>
          </a:prstGeom>
        </p:spPr>
        <p:txBody>
          <a:bodyPr wrap="square">
            <a:spAutoFit/>
          </a:bodyPr>
          <a:lstStyle/>
          <a:p>
            <a:pPr marL="342900" indent="-342900">
              <a:buFontTx/>
              <a:buChar char="-"/>
            </a:pPr>
            <a:r>
              <a:rPr lang="hu-HU" sz="2000" dirty="0">
                <a:solidFill>
                  <a:schemeClr val="bg1"/>
                </a:solidFill>
              </a:rPr>
              <a:t>A gabonakörök hatása az emberekre széles körben változik. Sok ember magasabb tudatosságot, emelkedettséget, béke érzését és jólétet él meg gabonaalakzatok belsejében, és sokan vannak olyanok is, akik gyógyulásról számolnak be. Viszont bizonyos alakzatokban egyes emberek hányingert, fejfájást, szédülést, zavarodottságot, rendellenes klimaxos vérzést, a mentális tisztaság hiányát és túlzott kimerültséget tapasztalnak. </a:t>
            </a:r>
            <a:endParaRPr lang="hu-HU" sz="2000" dirty="0" smtClean="0">
              <a:solidFill>
                <a:schemeClr val="bg1"/>
              </a:solidFill>
            </a:endParaRPr>
          </a:p>
          <a:p>
            <a:pPr marL="342900" indent="-342900">
              <a:buFontTx/>
              <a:buChar char="-"/>
            </a:pPr>
            <a:r>
              <a:rPr lang="hu-HU" sz="2000" dirty="0" smtClean="0">
                <a:solidFill>
                  <a:schemeClr val="bg1"/>
                </a:solidFill>
              </a:rPr>
              <a:t>Az állatok furcsán </a:t>
            </a:r>
            <a:r>
              <a:rPr lang="hu-HU" sz="2000" dirty="0">
                <a:solidFill>
                  <a:schemeClr val="bg1"/>
                </a:solidFill>
              </a:rPr>
              <a:t>viselkednek gabonaalakzatok közelében. A kutyák néha nem hajlandók belépni a gabonakörökbe, mások vagy félőssé és idegessé </a:t>
            </a:r>
            <a:r>
              <a:rPr lang="hu-HU" sz="2000" dirty="0" smtClean="0">
                <a:solidFill>
                  <a:schemeClr val="bg1"/>
                </a:solidFill>
              </a:rPr>
              <a:t>válnak. </a:t>
            </a:r>
            <a:r>
              <a:rPr lang="hu-HU" sz="2000" dirty="0">
                <a:solidFill>
                  <a:schemeClr val="bg1"/>
                </a:solidFill>
              </a:rPr>
              <a:t>Megfigyelték, hogy egy közeli gabonakör keletkezése előtt a kutyák szüntelenül ugatnak a kora reggeli </a:t>
            </a:r>
            <a:r>
              <a:rPr lang="hu-HU" sz="2000" dirty="0" smtClean="0">
                <a:solidFill>
                  <a:schemeClr val="bg1"/>
                </a:solidFill>
              </a:rPr>
              <a:t>órákban.</a:t>
            </a:r>
          </a:p>
          <a:p>
            <a:pPr marL="342900" indent="-342900">
              <a:buFontTx/>
              <a:buChar char="-"/>
            </a:pPr>
            <a:r>
              <a:rPr lang="hu-HU" sz="2000" dirty="0">
                <a:solidFill>
                  <a:schemeClr val="bg1"/>
                </a:solidFill>
              </a:rPr>
              <a:t>A birkák néha megpróbálnak a lehető legmesszebb eltávolodni olyan mezőtől, ahol egy gabonaalakzat később megjelenik. A lovak nem hajlandók átlépni a gabonakörök határát, vagy idegessé válnak azok közelségében. </a:t>
            </a:r>
            <a:r>
              <a:rPr lang="hu-HU" sz="2000" dirty="0" smtClean="0">
                <a:solidFill>
                  <a:schemeClr val="bg1"/>
                </a:solidFill>
              </a:rPr>
              <a:t>A </a:t>
            </a:r>
            <a:r>
              <a:rPr lang="hu-HU" sz="2000" dirty="0">
                <a:solidFill>
                  <a:schemeClr val="bg1"/>
                </a:solidFill>
              </a:rPr>
              <a:t>vadludak alakzata felbomlik közvetlenül a gabonakörök fölött, </a:t>
            </a:r>
            <a:r>
              <a:rPr lang="hu-HU" sz="2000" dirty="0" smtClean="0">
                <a:solidFill>
                  <a:schemeClr val="bg1"/>
                </a:solidFill>
              </a:rPr>
              <a:t>a szarvasok </a:t>
            </a:r>
            <a:r>
              <a:rPr lang="hu-HU" sz="2000" dirty="0">
                <a:solidFill>
                  <a:schemeClr val="bg1"/>
                </a:solidFill>
              </a:rPr>
              <a:t>és </a:t>
            </a:r>
            <a:r>
              <a:rPr lang="hu-HU" sz="2000" dirty="0" smtClean="0">
                <a:solidFill>
                  <a:schemeClr val="bg1"/>
                </a:solidFill>
              </a:rPr>
              <a:t>őzek </a:t>
            </a:r>
            <a:r>
              <a:rPr lang="hu-HU" sz="2000" dirty="0">
                <a:solidFill>
                  <a:schemeClr val="bg1"/>
                </a:solidFill>
              </a:rPr>
              <a:t>elkerülik a vadcsapásokat blokkoló gabonaköröket. A madarak is inkább távol maradnak az eredeti gabonaköröktől, még ha a ledöntött növények könnyű magzsákmányt is kínálnak.</a:t>
            </a:r>
          </a:p>
          <a:p>
            <a:pPr marL="342900" indent="-342900">
              <a:buFontTx/>
              <a:buChar char="-"/>
            </a:pPr>
            <a:r>
              <a:rPr lang="hu-HU" sz="2000" dirty="0" smtClean="0">
                <a:solidFill>
                  <a:schemeClr val="bg1"/>
                </a:solidFill>
              </a:rPr>
              <a:t> </a:t>
            </a:r>
            <a:endParaRPr lang="hu-H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747651"/>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60000"/>
                <a:lumOff val="40000"/>
              </a:schemeClr>
            </a:gs>
            <a:gs pos="23000">
              <a:srgbClr val="FFDF79"/>
            </a:gs>
            <a:gs pos="69000">
              <a:srgbClr val="FFFF0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Emberi próbálkozások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75072" y="692696"/>
            <a:ext cx="8995152" cy="5170646"/>
          </a:xfrm>
          <a:prstGeom prst="rect">
            <a:avLst/>
          </a:prstGeom>
        </p:spPr>
        <p:txBody>
          <a:bodyPr wrap="square">
            <a:spAutoFit/>
          </a:bodyPr>
          <a:lstStyle/>
          <a:p>
            <a:pPr marL="342900" indent="-342900">
              <a:buFontTx/>
              <a:buChar char="-"/>
            </a:pPr>
            <a:r>
              <a:rPr lang="hu-HU" sz="2200" dirty="0" smtClean="0">
                <a:solidFill>
                  <a:srgbClr val="002060"/>
                </a:solidFill>
              </a:rPr>
              <a:t>Még </a:t>
            </a:r>
            <a:r>
              <a:rPr lang="hu-HU" sz="2200" dirty="0">
                <a:solidFill>
                  <a:srgbClr val="002060"/>
                </a:solidFill>
              </a:rPr>
              <a:t>a legjobb </a:t>
            </a:r>
            <a:r>
              <a:rPr lang="hu-HU" sz="2200" dirty="0" smtClean="0">
                <a:solidFill>
                  <a:srgbClr val="002060"/>
                </a:solidFill>
              </a:rPr>
              <a:t>emberi próbálkozásból </a:t>
            </a:r>
            <a:r>
              <a:rPr lang="hu-HU" sz="2200" dirty="0">
                <a:solidFill>
                  <a:srgbClr val="002060"/>
                </a:solidFill>
              </a:rPr>
              <a:t>is hiányzik az elfektetés és a rétegezés összetettsége, amit a legjobb eredeti alakzatokban megfigyelhetünk. A megtévesztések lehetnek formásak, de általában hiányoznak belőlük a harmonikus geometriai </a:t>
            </a:r>
            <a:r>
              <a:rPr lang="hu-HU" sz="2200" dirty="0" smtClean="0">
                <a:solidFill>
                  <a:srgbClr val="002060"/>
                </a:solidFill>
              </a:rPr>
              <a:t>arányosságok.</a:t>
            </a:r>
          </a:p>
          <a:p>
            <a:pPr marL="342900" indent="-342900">
              <a:buFontTx/>
              <a:buChar char="-"/>
            </a:pPr>
            <a:r>
              <a:rPr lang="hu-HU" sz="2200" dirty="0" smtClean="0">
                <a:solidFill>
                  <a:srgbClr val="002060"/>
                </a:solidFill>
              </a:rPr>
              <a:t>Az </a:t>
            </a:r>
            <a:r>
              <a:rPr lang="hu-HU" sz="2200" dirty="0">
                <a:solidFill>
                  <a:srgbClr val="002060"/>
                </a:solidFill>
              </a:rPr>
              <a:t>emberi készítésű alakzatokban mindig valamilyen súlyt használnak a gabona ledöntésére, ami törött, sérült növényeket eredményez. </a:t>
            </a:r>
            <a:r>
              <a:rPr lang="hu-HU" sz="2200" dirty="0" smtClean="0">
                <a:solidFill>
                  <a:srgbClr val="002060"/>
                </a:solidFill>
              </a:rPr>
              <a:t> </a:t>
            </a:r>
          </a:p>
          <a:p>
            <a:pPr marL="342900" indent="-342900">
              <a:buFontTx/>
              <a:buChar char="-"/>
            </a:pPr>
            <a:r>
              <a:rPr lang="hu-HU" sz="2200" dirty="0" smtClean="0">
                <a:solidFill>
                  <a:srgbClr val="002060"/>
                </a:solidFill>
              </a:rPr>
              <a:t>Komoly </a:t>
            </a:r>
            <a:r>
              <a:rPr lang="hu-HU" sz="2200" dirty="0">
                <a:solidFill>
                  <a:srgbClr val="002060"/>
                </a:solidFill>
              </a:rPr>
              <a:t>probléma az alakzat létrehozására rendelkezésre álló idő mennyisége. Egyes összetettebb mintázatoknak még a papíron történő megrajzolásához is sok időre és erőfeszítésre van szükség. Azok megvalósítása a mezőkön kiterjedt mérési munkákat igényelne, és a földmérők úgy becsülik, hogy több napos munkába telne kicövekelni a legkifinomultabb mintázatokat. Viszont a gabonaalakzatok rendesen egy éjszaka alatt jelennek </a:t>
            </a:r>
            <a:r>
              <a:rPr lang="hu-HU" sz="2200" dirty="0" smtClean="0">
                <a:solidFill>
                  <a:srgbClr val="002060"/>
                </a:solidFill>
              </a:rPr>
              <a:t>meg</a:t>
            </a:r>
            <a:r>
              <a:rPr lang="hu-HU" sz="2200" dirty="0">
                <a:solidFill>
                  <a:srgbClr val="002060"/>
                </a:solidFill>
              </a:rPr>
              <a:t>.</a:t>
            </a:r>
            <a:endParaRPr lang="hu-HU"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18358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60000"/>
                <a:lumOff val="40000"/>
              </a:schemeClr>
            </a:gs>
            <a:gs pos="23000">
              <a:srgbClr val="FFDF79"/>
            </a:gs>
            <a:gs pos="69000">
              <a:srgbClr val="FFFF0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Emberi próbálkozások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pic>
        <p:nvPicPr>
          <p:cNvPr id="4" name="Kép 3" descr="crop9607c"/>
          <p:cNvPicPr/>
          <p:nvPr/>
        </p:nvPicPr>
        <p:blipFill>
          <a:blip r:embed="rId3">
            <a:extLst>
              <a:ext uri="{28A0092B-C50C-407E-A947-70E740481C1C}">
                <a14:useLocalDpi xmlns:a14="http://schemas.microsoft.com/office/drawing/2010/main" val="0"/>
              </a:ext>
            </a:extLst>
          </a:blip>
          <a:srcRect/>
          <a:stretch>
            <a:fillRect/>
          </a:stretch>
        </p:blipFill>
        <p:spPr bwMode="auto">
          <a:xfrm>
            <a:off x="1977175" y="836857"/>
            <a:ext cx="5185186" cy="3276415"/>
          </a:xfrm>
          <a:prstGeom prst="rect">
            <a:avLst/>
          </a:prstGeom>
          <a:noFill/>
          <a:ln>
            <a:noFill/>
          </a:ln>
        </p:spPr>
      </p:pic>
      <p:sp>
        <p:nvSpPr>
          <p:cNvPr id="3" name="Téglalap 2"/>
          <p:cNvSpPr/>
          <p:nvPr/>
        </p:nvSpPr>
        <p:spPr>
          <a:xfrm>
            <a:off x="251520" y="4113272"/>
            <a:ext cx="8635112" cy="2308324"/>
          </a:xfrm>
          <a:prstGeom prst="rect">
            <a:avLst/>
          </a:prstGeom>
        </p:spPr>
        <p:txBody>
          <a:bodyPr wrap="square">
            <a:spAutoFit/>
          </a:bodyPr>
          <a:lstStyle/>
          <a:p>
            <a:r>
              <a:rPr lang="hu-HU" dirty="0">
                <a:solidFill>
                  <a:srgbClr val="000000"/>
                </a:solidFill>
                <a:latin typeface="Arial" panose="020B0604020202020204" pitchFamily="34" charset="0"/>
                <a:ea typeface="Times New Roman" panose="02020603050405020304" pitchFamily="18" charset="0"/>
                <a:cs typeface="Arial" panose="020B0604020202020204" pitchFamily="34" charset="0"/>
              </a:rPr>
              <a:t>„Háromszoros Julia-sorozat”, </a:t>
            </a:r>
            <a:r>
              <a:rPr lang="hu-HU" dirty="0" err="1">
                <a:solidFill>
                  <a:srgbClr val="000000"/>
                </a:solidFill>
                <a:latin typeface="Arial" panose="020B0604020202020204" pitchFamily="34" charset="0"/>
                <a:ea typeface="Times New Roman" panose="02020603050405020304" pitchFamily="18" charset="0"/>
                <a:cs typeface="Arial" panose="020B0604020202020204" pitchFamily="34" charset="0"/>
              </a:rPr>
              <a:t>Avebury</a:t>
            </a:r>
            <a:r>
              <a:rPr lang="hu-H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Trusloe</a:t>
            </a:r>
            <a:r>
              <a:rPr lang="hu-H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Wiltshire</a:t>
            </a:r>
            <a:r>
              <a:rPr lang="hu-HU" dirty="0">
                <a:solidFill>
                  <a:srgbClr val="000000"/>
                </a:solidFill>
                <a:latin typeface="Arial" panose="020B0604020202020204" pitchFamily="34" charset="0"/>
                <a:ea typeface="Times New Roman" panose="02020603050405020304" pitchFamily="18" charset="0"/>
                <a:cs typeface="Arial" panose="020B0604020202020204" pitchFamily="34" charset="0"/>
              </a:rPr>
              <a:t>, 1996. július 29. 196 tökéletesen osztályozott kör csavarodik ki a központból, és éri el a 330 m átmérőt. Összekötve a három karon levő körök megfelelő középpontjait három vonallal, egyenlő oldalú háromszögek sorozatát kapjuk, amik döbbenetes pontossággal tekerednek, forognak és szétterjednek a központból kifelé. Egy amerikai földmérő vállalat kijelentette, hogy a Háromszoros Julia-sorozat kijelölése ilyen mértékű pontossággal 3-5 napba telne, amihez további kettő kellene a számításokhoz, és további három, ha éjszaka kellene dolgozni.</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80450"/>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60000"/>
                <a:lumOff val="40000"/>
              </a:schemeClr>
            </a:gs>
            <a:gs pos="23000">
              <a:srgbClr val="FFDF79"/>
            </a:gs>
            <a:gs pos="69000">
              <a:srgbClr val="FFFF00"/>
            </a:gs>
            <a:gs pos="97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Emberi próbálkozások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251520" y="4113272"/>
            <a:ext cx="8635112" cy="2246769"/>
          </a:xfrm>
          <a:prstGeom prst="rect">
            <a:avLst/>
          </a:prstGeom>
        </p:spPr>
        <p:txBody>
          <a:bodyPr wrap="square">
            <a:spAutoFit/>
          </a:bodyPr>
          <a:lstStyle/>
          <a:p>
            <a:pPr>
              <a:spcAft>
                <a:spcPts val="0"/>
              </a:spcAft>
            </a:pP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1994-ben a </a:t>
            </a:r>
            <a:r>
              <a:rPr lang="hu-H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science-fiction</a:t>
            </a: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író, Arthur C. Clarke öt művészt bérelt fel, hogy készítsenek egy 30 m-es, 10 szirmú virágot a gabonakörök leleplezésének dokumentálásához. Két napig tartott a kis alakzatot elkészíteni fényes nappal, minden növényt összezúzva, és lyukak tucatjai hagytak himlőhelyeket az agyagos talajon. A </a:t>
            </a:r>
            <a:r>
              <a:rPr lang="hu-H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Freddy</a:t>
            </a: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Silva </a:t>
            </a:r>
            <a:r>
              <a:rPr lang="hu-HU"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által </a:t>
            </a: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készített rekonstruálás feltárja az eltéréseket a mezőbeli geometria (fehér) és aközött, ami az ötszögletű alakzathoz szükséges lett volna (fekete).</a:t>
            </a:r>
            <a:endParaRPr lang="hu-HU"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Kép 5" descr="crop9400"/>
          <p:cNvPicPr/>
          <p:nvPr/>
        </p:nvPicPr>
        <p:blipFill>
          <a:blip r:embed="rId3">
            <a:extLst>
              <a:ext uri="{28A0092B-C50C-407E-A947-70E740481C1C}">
                <a14:useLocalDpi xmlns:a14="http://schemas.microsoft.com/office/drawing/2010/main" val="0"/>
              </a:ext>
            </a:extLst>
          </a:blip>
          <a:srcRect/>
          <a:stretch>
            <a:fillRect/>
          </a:stretch>
        </p:blipFill>
        <p:spPr bwMode="auto">
          <a:xfrm>
            <a:off x="2987824" y="764704"/>
            <a:ext cx="3204956" cy="3146866"/>
          </a:xfrm>
          <a:prstGeom prst="rect">
            <a:avLst/>
          </a:prstGeom>
          <a:noFill/>
          <a:ln>
            <a:noFill/>
          </a:ln>
        </p:spPr>
      </p:pic>
    </p:spTree>
    <p:extLst>
      <p:ext uri="{BB962C8B-B14F-4D97-AF65-F5344CB8AC3E}">
        <p14:creationId xmlns:p14="http://schemas.microsoft.com/office/powerpoint/2010/main" val="105190657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4BC46"/>
            </a:gs>
            <a:gs pos="23000">
              <a:srgbClr val="7BFDBF"/>
            </a:gs>
            <a:gs pos="69000">
              <a:srgbClr val="CDFC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magyarázatok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179512" y="764704"/>
            <a:ext cx="8635112" cy="5940088"/>
          </a:xfrm>
          <a:prstGeom prst="rect">
            <a:avLst/>
          </a:prstGeom>
        </p:spPr>
        <p:txBody>
          <a:bodyPr wrap="square">
            <a:spAutoFit/>
          </a:bodyPr>
          <a:lstStyle/>
          <a:p>
            <a:pPr marL="342900" indent="-342900">
              <a:spcAft>
                <a:spcPts val="0"/>
              </a:spcAft>
              <a:buFontTx/>
              <a:buChar char="-"/>
            </a:pPr>
            <a:r>
              <a:rPr lang="hu-HU" sz="2000" dirty="0" smtClean="0">
                <a:solidFill>
                  <a:srgbClr val="002060"/>
                </a:solidFill>
              </a:rPr>
              <a:t>Az </a:t>
            </a:r>
            <a:r>
              <a:rPr lang="hu-HU" sz="2000" dirty="0">
                <a:solidFill>
                  <a:srgbClr val="002060"/>
                </a:solidFill>
              </a:rPr>
              <a:t>1980-as években a meteorológus </a:t>
            </a:r>
            <a:r>
              <a:rPr lang="hu-HU" sz="2000" dirty="0" err="1">
                <a:solidFill>
                  <a:srgbClr val="002060"/>
                </a:solidFill>
              </a:rPr>
              <a:t>Terence</a:t>
            </a:r>
            <a:r>
              <a:rPr lang="hu-HU" sz="2000" dirty="0">
                <a:solidFill>
                  <a:srgbClr val="002060"/>
                </a:solidFill>
              </a:rPr>
              <a:t> </a:t>
            </a:r>
            <a:r>
              <a:rPr lang="hu-HU" sz="2000" dirty="0" err="1">
                <a:solidFill>
                  <a:srgbClr val="002060"/>
                </a:solidFill>
              </a:rPr>
              <a:t>Meaden</a:t>
            </a:r>
            <a:r>
              <a:rPr lang="hu-HU" sz="2000" dirty="0">
                <a:solidFill>
                  <a:srgbClr val="002060"/>
                </a:solidFill>
              </a:rPr>
              <a:t> azt az elgondolást ajánlotta, hogy ionizált levegő kicsi, helyi forgószelei vagy a </a:t>
            </a:r>
            <a:r>
              <a:rPr lang="hu-HU" sz="2000" dirty="0" smtClean="0">
                <a:solidFill>
                  <a:srgbClr val="002060"/>
                </a:solidFill>
              </a:rPr>
              <a:t>szeszélyes </a:t>
            </a:r>
            <a:r>
              <a:rPr lang="hu-HU" sz="2000" dirty="0">
                <a:solidFill>
                  <a:srgbClr val="002060"/>
                </a:solidFill>
              </a:rPr>
              <a:t>időjárás által </a:t>
            </a:r>
            <a:r>
              <a:rPr lang="hu-HU" sz="2000" dirty="0" smtClean="0">
                <a:solidFill>
                  <a:srgbClr val="002060"/>
                </a:solidFill>
              </a:rPr>
              <a:t>keltett </a:t>
            </a:r>
            <a:r>
              <a:rPr lang="hu-HU" sz="2000" dirty="0">
                <a:solidFill>
                  <a:srgbClr val="002060"/>
                </a:solidFill>
              </a:rPr>
              <a:t>plazmaörvények a felelősek a gabonamintázatok létrejöttéért. Az1991-es </a:t>
            </a:r>
            <a:r>
              <a:rPr lang="hu-HU" sz="2000" dirty="0" err="1">
                <a:solidFill>
                  <a:srgbClr val="002060"/>
                </a:solidFill>
              </a:rPr>
              <a:t>Barbury</a:t>
            </a:r>
            <a:r>
              <a:rPr lang="hu-HU" sz="2000" dirty="0">
                <a:solidFill>
                  <a:srgbClr val="002060"/>
                </a:solidFill>
              </a:rPr>
              <a:t> </a:t>
            </a:r>
            <a:r>
              <a:rPr lang="hu-HU" sz="2000" dirty="0" err="1">
                <a:solidFill>
                  <a:srgbClr val="002060"/>
                </a:solidFill>
              </a:rPr>
              <a:t>Castle-i</a:t>
            </a:r>
            <a:r>
              <a:rPr lang="hu-HU" sz="2000" dirty="0">
                <a:solidFill>
                  <a:srgbClr val="002060"/>
                </a:solidFill>
              </a:rPr>
              <a:t> tetraéder </a:t>
            </a:r>
            <a:r>
              <a:rPr lang="hu-HU" sz="2000" dirty="0" smtClean="0">
                <a:solidFill>
                  <a:srgbClr val="002060"/>
                </a:solidFill>
              </a:rPr>
              <a:t>idejére </a:t>
            </a:r>
            <a:r>
              <a:rPr lang="hu-HU" sz="2000" dirty="0">
                <a:solidFill>
                  <a:srgbClr val="002060"/>
                </a:solidFill>
              </a:rPr>
              <a:t>az elmélet, hogy minden gabonakört egyszerű, természetes örvények hoztak létre mindenféle irányító értelem nélkül, alapvetően összeomlott. Ennek beismerése helyett </a:t>
            </a:r>
            <a:r>
              <a:rPr lang="hu-HU" sz="2000" dirty="0" err="1">
                <a:solidFill>
                  <a:srgbClr val="002060"/>
                </a:solidFill>
              </a:rPr>
              <a:t>Meaden</a:t>
            </a:r>
            <a:r>
              <a:rPr lang="hu-HU" sz="2000" dirty="0">
                <a:solidFill>
                  <a:srgbClr val="002060"/>
                </a:solidFill>
              </a:rPr>
              <a:t> azt választotta, hogy elutasít megtévesztésként bármilyen alakzatot, amit nem lehetett megmagyarázni az elméletével!</a:t>
            </a:r>
          </a:p>
          <a:p>
            <a:pPr marL="342900" indent="-342900">
              <a:spcAft>
                <a:spcPts val="0"/>
              </a:spcAft>
              <a:buFontTx/>
              <a:buChar char="-"/>
            </a:pPr>
            <a:r>
              <a:rPr lang="hu-HU" sz="2000" dirty="0" err="1">
                <a:solidFill>
                  <a:srgbClr val="002060"/>
                </a:solidFill>
              </a:rPr>
              <a:t>Freddy</a:t>
            </a:r>
            <a:r>
              <a:rPr lang="hu-HU" sz="2000" dirty="0">
                <a:solidFill>
                  <a:srgbClr val="002060"/>
                </a:solidFill>
              </a:rPr>
              <a:t> Silva feltételezi, hogy ultrahang és infrahang vehet részt a gabonaalakzatok készítésében. A hanghullámok kiválthatnak gőzüregesedést a növényszárak belsejében, a másodperc töredékéig létrehozhatnak 5000 fokos hőmérséklet-növekedést is. Silva azt állítja, hogy ez meghajlíthatja a szárakat, különösen a tő környékén, ahol a víz koncentrációja a legmagasabb</a:t>
            </a:r>
            <a:r>
              <a:rPr lang="hu-HU" sz="2000" dirty="0" smtClean="0">
                <a:solidFill>
                  <a:srgbClr val="002060"/>
                </a:solidFill>
              </a:rPr>
              <a:t>.</a:t>
            </a:r>
          </a:p>
          <a:p>
            <a:pPr marL="342900" indent="-342900">
              <a:spcAft>
                <a:spcPts val="0"/>
              </a:spcAft>
              <a:buFontTx/>
              <a:buChar char="-"/>
            </a:pPr>
            <a:r>
              <a:rPr lang="hu-HU" sz="2000" dirty="0">
                <a:solidFill>
                  <a:srgbClr val="002060"/>
                </a:solidFill>
              </a:rPr>
              <a:t>A gabonakör alakzatok világos fejlődése az elmúlt 2-3 évtized folyamán nem magyarázható meg egy tisztán természeti, véletlenszerű jelenséggel. </a:t>
            </a:r>
            <a:endParaRPr lang="hu-HU" sz="2000" dirty="0" smtClean="0">
              <a:solidFill>
                <a:srgbClr val="002060"/>
              </a:solidFill>
            </a:endParaRPr>
          </a:p>
          <a:p>
            <a:pPr marL="342900" indent="-342900">
              <a:spcAft>
                <a:spcPts val="0"/>
              </a:spcAft>
              <a:buFontTx/>
              <a:buChar char="-"/>
            </a:pPr>
            <a:endParaRPr lang="hu-HU" sz="20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748567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4BC46"/>
            </a:gs>
            <a:gs pos="23000">
              <a:srgbClr val="7BFDBF"/>
            </a:gs>
            <a:gs pos="69000">
              <a:srgbClr val="CDFC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magyarázatok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179512" y="764704"/>
            <a:ext cx="8635112" cy="5478423"/>
          </a:xfrm>
          <a:prstGeom prst="rect">
            <a:avLst/>
          </a:prstGeom>
        </p:spPr>
        <p:txBody>
          <a:bodyPr wrap="square">
            <a:spAutoFit/>
          </a:bodyPr>
          <a:lstStyle/>
          <a:p>
            <a:pPr marL="342900" indent="-342900">
              <a:spcAft>
                <a:spcPts val="0"/>
              </a:spcAft>
              <a:buFontTx/>
              <a:buChar char="-"/>
            </a:pPr>
            <a:r>
              <a:rPr lang="hu-HU" sz="2200" dirty="0">
                <a:solidFill>
                  <a:srgbClr val="002060"/>
                </a:solidFill>
              </a:rPr>
              <a:t>A szemtanúk beszámolói a gabonakörök keletkezéséről, a velük járó változatos </a:t>
            </a:r>
            <a:r>
              <a:rPr lang="hu-HU" sz="2200" dirty="0" smtClean="0">
                <a:solidFill>
                  <a:srgbClr val="002060"/>
                </a:solidFill>
              </a:rPr>
              <a:t>hatásokról</a:t>
            </a:r>
            <a:r>
              <a:rPr lang="hu-HU" sz="2200" dirty="0">
                <a:solidFill>
                  <a:srgbClr val="002060"/>
                </a:solidFill>
              </a:rPr>
              <a:t>, amiket a gabonakörök az emberekre, állatokra és eszközökre kifejtenek, azt </a:t>
            </a:r>
            <a:r>
              <a:rPr lang="hu-HU" sz="2200" dirty="0" smtClean="0">
                <a:solidFill>
                  <a:srgbClr val="002060"/>
                </a:solidFill>
              </a:rPr>
              <a:t>sugallják</a:t>
            </a:r>
            <a:r>
              <a:rPr lang="hu-HU" sz="2200" dirty="0">
                <a:solidFill>
                  <a:srgbClr val="002060"/>
                </a:solidFill>
              </a:rPr>
              <a:t>, hogy nem minden gabonakört hoz létre ugyanaz a mechanizmus</a:t>
            </a:r>
            <a:r>
              <a:rPr lang="hu-HU" sz="2200" dirty="0" smtClean="0">
                <a:solidFill>
                  <a:srgbClr val="002060"/>
                </a:solidFill>
              </a:rPr>
              <a:t>.</a:t>
            </a:r>
          </a:p>
          <a:p>
            <a:pPr marL="342900" indent="-342900">
              <a:spcAft>
                <a:spcPts val="0"/>
              </a:spcAft>
              <a:buFontTx/>
              <a:buChar char="-"/>
            </a:pPr>
            <a:r>
              <a:rPr lang="hu-HU" sz="2200" dirty="0">
                <a:solidFill>
                  <a:srgbClr val="002060"/>
                </a:solidFill>
              </a:rPr>
              <a:t>Az a tény, hogy a növényi szövetek hajlékonnyá válnak az elfektetés pillanatában, és hogy a talajban levő agyagásványok megnövekedett kristályosodáson mennek keresztül, azt jelzi, hogy nem hagyományos energiák vesznek részt a folyamatban</a:t>
            </a:r>
            <a:r>
              <a:rPr lang="hu-HU" sz="2200" dirty="0" smtClean="0">
                <a:solidFill>
                  <a:srgbClr val="002060"/>
                </a:solidFill>
              </a:rPr>
              <a:t>.</a:t>
            </a:r>
          </a:p>
          <a:p>
            <a:pPr marL="342900" indent="-342900">
              <a:spcAft>
                <a:spcPts val="0"/>
              </a:spcAft>
              <a:buFontTx/>
              <a:buChar char="-"/>
            </a:pPr>
            <a:r>
              <a:rPr lang="hu-HU" sz="2200" dirty="0" smtClean="0">
                <a:solidFill>
                  <a:srgbClr val="002060"/>
                </a:solidFill>
              </a:rPr>
              <a:t>Valamilyen </a:t>
            </a:r>
            <a:r>
              <a:rPr lang="hu-HU" sz="2200" dirty="0">
                <a:solidFill>
                  <a:srgbClr val="002060"/>
                </a:solidFill>
              </a:rPr>
              <a:t>formájú értelemnek érintettnek kell lennie az összetett mintázatok megtervezésében és kivitelezésében</a:t>
            </a:r>
            <a:r>
              <a:rPr lang="hu-HU" sz="2200" dirty="0" smtClean="0">
                <a:solidFill>
                  <a:srgbClr val="002060"/>
                </a:solidFill>
              </a:rPr>
              <a:t>.</a:t>
            </a:r>
          </a:p>
          <a:p>
            <a:pPr marL="342900" indent="-342900">
              <a:spcAft>
                <a:spcPts val="0"/>
              </a:spcAft>
              <a:buFontTx/>
              <a:buChar char="-"/>
            </a:pPr>
            <a:r>
              <a:rPr lang="hu-HU" sz="2200" dirty="0" smtClean="0">
                <a:solidFill>
                  <a:srgbClr val="002060"/>
                </a:solidFill>
              </a:rPr>
              <a:t>Egyesek </a:t>
            </a:r>
            <a:r>
              <a:rPr lang="hu-HU" sz="2200" dirty="0">
                <a:solidFill>
                  <a:srgbClr val="002060"/>
                </a:solidFill>
              </a:rPr>
              <a:t>azt állítják, hogy a gabonakörök a földönkívüliektől származó közlések. </a:t>
            </a:r>
            <a:r>
              <a:rPr lang="hu-HU" sz="2200" dirty="0" smtClean="0">
                <a:solidFill>
                  <a:srgbClr val="002060"/>
                </a:solidFill>
              </a:rPr>
              <a:t>Amikor </a:t>
            </a:r>
            <a:r>
              <a:rPr lang="hu-HU" sz="2200" dirty="0">
                <a:solidFill>
                  <a:srgbClr val="002060"/>
                </a:solidFill>
              </a:rPr>
              <a:t>az alakzatok összetettebbekké váltak, azt feltételezték, hogy az idegenek energiasugarakat használnak a létrehozásukhoz, vagy szondákat küldenek ki fénygömbök formájában, hogy elkészítsék a mintázatokat.</a:t>
            </a:r>
          </a:p>
          <a:p>
            <a:pPr marL="342900" indent="-342900">
              <a:spcAft>
                <a:spcPts val="0"/>
              </a:spcAft>
              <a:buFontTx/>
              <a:buChar char="-"/>
            </a:pPr>
            <a:endParaRPr lang="hu-HU"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6560134"/>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4BC46"/>
            </a:gs>
            <a:gs pos="23000">
              <a:srgbClr val="7BFDBF"/>
            </a:gs>
            <a:gs pos="69000">
              <a:srgbClr val="CDFC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magyarázatok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71500" y="1256467"/>
            <a:ext cx="8635112" cy="5601533"/>
          </a:xfrm>
          <a:prstGeom prst="rect">
            <a:avLst/>
          </a:prstGeom>
        </p:spPr>
        <p:txBody>
          <a:bodyPr wrap="square">
            <a:spAutoFit/>
          </a:bodyPr>
          <a:lstStyle/>
          <a:p>
            <a:pPr marL="342900" indent="-342900">
              <a:spcAft>
                <a:spcPts val="0"/>
              </a:spcAft>
              <a:buFontTx/>
              <a:buChar char="-"/>
            </a:pPr>
            <a:r>
              <a:rPr lang="hu-HU" sz="2400" dirty="0">
                <a:solidFill>
                  <a:srgbClr val="002060"/>
                </a:solidFill>
              </a:rPr>
              <a:t>Több ok van azt gondolni, hogy az ufó-jelenségnek több köze van a mi valóságunk fizikai szintje és a földünket körülvevő és átható asztrális vagy éterikus birodalmak erői és lényei közötti kölcsönhatáshoz, mint „hús-vér” teremtmények látogatásához más </a:t>
            </a:r>
            <a:r>
              <a:rPr lang="hu-HU" sz="2400" dirty="0" smtClean="0">
                <a:solidFill>
                  <a:srgbClr val="002060"/>
                </a:solidFill>
              </a:rPr>
              <a:t>bolygókról.</a:t>
            </a:r>
          </a:p>
          <a:p>
            <a:pPr marL="342900" indent="-342900">
              <a:spcAft>
                <a:spcPts val="0"/>
              </a:spcAft>
              <a:buFontTx/>
              <a:buChar char="-"/>
            </a:pPr>
            <a:r>
              <a:rPr lang="hu-HU" sz="2400" dirty="0">
                <a:solidFill>
                  <a:srgbClr val="002060"/>
                </a:solidFill>
              </a:rPr>
              <a:t>Mind a gabonakörök, mind az ufó-megnyilvánulások hajlamosak bizonyos helyeken csoportosulni, pl. geológiai törésvonalak és vízforrások közelében. Az ufó-észlelések nagy része Dél-Anglia </a:t>
            </a:r>
            <a:r>
              <a:rPr lang="hu-HU" sz="2400" dirty="0" err="1">
                <a:solidFill>
                  <a:srgbClr val="002060"/>
                </a:solidFill>
              </a:rPr>
              <a:t>Wessex-háromszögének</a:t>
            </a:r>
            <a:r>
              <a:rPr lang="hu-HU" sz="2400" dirty="0">
                <a:solidFill>
                  <a:srgbClr val="002060"/>
                </a:solidFill>
              </a:rPr>
              <a:t> mészköves területei és víztárolói fölött történnek meg, amely egyben a gabonakör-tevékenység fő központja is.</a:t>
            </a:r>
            <a:r>
              <a:rPr lang="hu-HU" sz="2400" dirty="0" smtClean="0">
                <a:solidFill>
                  <a:srgbClr val="002060"/>
                </a:solidFill>
              </a:rPr>
              <a:t> </a:t>
            </a:r>
          </a:p>
          <a:p>
            <a:pPr marL="342900" indent="-342900">
              <a:spcAft>
                <a:spcPts val="0"/>
              </a:spcAft>
              <a:buFontTx/>
              <a:buChar char="-"/>
            </a:pPr>
            <a:r>
              <a:rPr lang="hu-HU" sz="2400" dirty="0" smtClean="0">
                <a:solidFill>
                  <a:srgbClr val="002060"/>
                </a:solidFill>
              </a:rPr>
              <a:t>Egyesek </a:t>
            </a:r>
            <a:r>
              <a:rPr lang="hu-HU" sz="2400" dirty="0">
                <a:solidFill>
                  <a:srgbClr val="002060"/>
                </a:solidFill>
              </a:rPr>
              <a:t>úgy hiszik, hogy sok gabonaalakzatot a </a:t>
            </a:r>
            <a:r>
              <a:rPr lang="hu-HU" sz="2400" dirty="0" smtClean="0">
                <a:solidFill>
                  <a:srgbClr val="002060"/>
                </a:solidFill>
              </a:rPr>
              <a:t>hadsereg készít, </a:t>
            </a:r>
            <a:r>
              <a:rPr lang="hu-HU" sz="2400" dirty="0">
                <a:solidFill>
                  <a:srgbClr val="002060"/>
                </a:solidFill>
              </a:rPr>
              <a:t>amely titkos energiasugár technológiát használ. </a:t>
            </a:r>
            <a:endParaRPr lang="hu-HU" sz="2400" dirty="0" smtClean="0">
              <a:solidFill>
                <a:srgbClr val="002060"/>
              </a:solidFill>
            </a:endParaRPr>
          </a:p>
          <a:p>
            <a:pPr>
              <a:spcAft>
                <a:spcPts val="0"/>
              </a:spcAft>
            </a:pPr>
            <a:endParaRPr lang="hu-HU" sz="2400" dirty="0" smtClean="0">
              <a:solidFill>
                <a:srgbClr val="002060"/>
              </a:solidFill>
            </a:endParaRPr>
          </a:p>
          <a:p>
            <a:pPr marL="342900" indent="-342900">
              <a:spcAft>
                <a:spcPts val="0"/>
              </a:spcAft>
              <a:buFontTx/>
              <a:buChar char="-"/>
            </a:pPr>
            <a:endParaRPr lang="hu-HU"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1144898"/>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4BC46"/>
            </a:gs>
            <a:gs pos="23000">
              <a:srgbClr val="7BFDBF"/>
            </a:gs>
            <a:gs pos="69000">
              <a:srgbClr val="CDFC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magyarázatok</a:t>
            </a:r>
            <a:endParaRPr lang="hu-HU"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179512" y="764704"/>
            <a:ext cx="8635112" cy="5970865"/>
          </a:xfrm>
          <a:prstGeom prst="rect">
            <a:avLst/>
          </a:prstGeom>
        </p:spPr>
        <p:txBody>
          <a:bodyPr wrap="square">
            <a:spAutoFit/>
          </a:bodyPr>
          <a:lstStyle/>
          <a:p>
            <a:pPr>
              <a:spcAft>
                <a:spcPts val="0"/>
              </a:spcAft>
            </a:pPr>
            <a:r>
              <a:rPr lang="hu-HU" sz="2400" b="1" dirty="0">
                <a:solidFill>
                  <a:srgbClr val="002060"/>
                </a:solidFill>
              </a:rPr>
              <a:t>Sok kutató azt vonalat követi, hogy a szokatlan földi energiákat, az éterikus és pszichikus erőket és a magasabb értelmeket vizsgálja, amelyek képesek hatással lenni a mi egyéni és közösségi tudatunkra, de </a:t>
            </a:r>
            <a:r>
              <a:rPr lang="hu-HU" sz="2400" b="1" dirty="0" smtClean="0">
                <a:solidFill>
                  <a:srgbClr val="002060"/>
                </a:solidFill>
              </a:rPr>
              <a:t>azok inkább </a:t>
            </a:r>
            <a:r>
              <a:rPr lang="hu-HU" sz="2400" b="1" dirty="0">
                <a:solidFill>
                  <a:srgbClr val="002060"/>
                </a:solidFill>
              </a:rPr>
              <a:t>földi teremtmények a </a:t>
            </a:r>
            <a:r>
              <a:rPr lang="hu-HU" sz="2400" b="1" i="1" dirty="0">
                <a:solidFill>
                  <a:srgbClr val="002060"/>
                </a:solidFill>
              </a:rPr>
              <a:t>belső</a:t>
            </a:r>
            <a:r>
              <a:rPr lang="hu-HU" sz="2400" b="1" dirty="0">
                <a:solidFill>
                  <a:srgbClr val="002060"/>
                </a:solidFill>
              </a:rPr>
              <a:t> térből, mint sem a </a:t>
            </a:r>
            <a:r>
              <a:rPr lang="hu-HU" sz="2400" b="1" i="1" dirty="0">
                <a:solidFill>
                  <a:srgbClr val="002060"/>
                </a:solidFill>
              </a:rPr>
              <a:t>külső</a:t>
            </a:r>
            <a:r>
              <a:rPr lang="hu-HU" sz="2400" b="1" dirty="0">
                <a:solidFill>
                  <a:srgbClr val="002060"/>
                </a:solidFill>
              </a:rPr>
              <a:t> térből.</a:t>
            </a:r>
          </a:p>
          <a:p>
            <a:pPr>
              <a:spcAft>
                <a:spcPts val="0"/>
              </a:spcAft>
            </a:pPr>
            <a:endParaRPr lang="hu-HU" sz="2400" b="1" dirty="0" smtClean="0">
              <a:solidFill>
                <a:srgbClr val="002060"/>
              </a:solidFill>
            </a:endParaRPr>
          </a:p>
          <a:p>
            <a:pPr>
              <a:spcAft>
                <a:spcPts val="0"/>
              </a:spcAft>
            </a:pPr>
            <a:r>
              <a:rPr lang="hu-HU" sz="2400" b="1" dirty="0" smtClean="0">
                <a:solidFill>
                  <a:srgbClr val="002060"/>
                </a:solidFill>
              </a:rPr>
              <a:t>A </a:t>
            </a:r>
            <a:r>
              <a:rPr lang="hu-HU" sz="2400" b="1" dirty="0">
                <a:solidFill>
                  <a:srgbClr val="002060"/>
                </a:solidFill>
              </a:rPr>
              <a:t>folyamatban részt vevő értelem lehetne </a:t>
            </a:r>
            <a:r>
              <a:rPr lang="hu-HU" sz="2400" b="1" i="1" dirty="0">
                <a:solidFill>
                  <a:srgbClr val="002060"/>
                </a:solidFill>
              </a:rPr>
              <a:t>emberi</a:t>
            </a:r>
            <a:r>
              <a:rPr lang="hu-HU" sz="2400" b="1" dirty="0">
                <a:solidFill>
                  <a:srgbClr val="002060"/>
                </a:solidFill>
              </a:rPr>
              <a:t> (akár megnyilvánul fizikai formában, akár nem), de az érintett lényeknek mindenesetre képesnek kell lenniük a paranormális erőkkel bánni, és irányítani a természet finomabb erőit </a:t>
            </a:r>
            <a:r>
              <a:rPr lang="hu-HU" sz="2400" b="1" dirty="0" smtClean="0">
                <a:solidFill>
                  <a:srgbClr val="002060"/>
                </a:solidFill>
              </a:rPr>
              <a:t>(</a:t>
            </a:r>
            <a:r>
              <a:rPr lang="hu-HU" sz="2400" b="1" dirty="0" err="1" smtClean="0">
                <a:solidFill>
                  <a:srgbClr val="002060"/>
                </a:solidFill>
              </a:rPr>
              <a:t>elementálokat</a:t>
            </a:r>
            <a:r>
              <a:rPr lang="hu-HU" sz="2400" b="1" dirty="0" smtClean="0">
                <a:solidFill>
                  <a:srgbClr val="002060"/>
                </a:solidFill>
              </a:rPr>
              <a:t> vagy természetszellemeket) </a:t>
            </a:r>
            <a:r>
              <a:rPr lang="hu-HU" sz="2400" b="1" dirty="0">
                <a:solidFill>
                  <a:srgbClr val="002060"/>
                </a:solidFill>
              </a:rPr>
              <a:t>a lehető legnagyobb pontossággal. Ezek a finomabb energiák létrehozhatnak mérhető elektromos és mágneses hatásokat a sűrűbb, fizikai szintünkön. </a:t>
            </a:r>
            <a:endParaRPr lang="hu-HU" sz="2400" b="1" dirty="0" smtClean="0">
              <a:solidFill>
                <a:srgbClr val="002060"/>
              </a:solidFill>
            </a:endParaRPr>
          </a:p>
          <a:p>
            <a:pPr marL="342900" indent="-342900">
              <a:spcAft>
                <a:spcPts val="0"/>
              </a:spcAft>
              <a:buFontTx/>
              <a:buChar char="-"/>
            </a:pPr>
            <a:endParaRPr lang="hu-HU"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035439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23000">
              <a:srgbClr val="FFDF79"/>
            </a:gs>
            <a:gs pos="69000">
              <a:srgbClr val="FCD9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jelentésük</a:t>
            </a:r>
            <a:endParaRPr lang="hu-H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179512" y="764704"/>
            <a:ext cx="8635112" cy="6894195"/>
          </a:xfrm>
          <a:prstGeom prst="rect">
            <a:avLst/>
          </a:prstGeom>
        </p:spPr>
        <p:txBody>
          <a:bodyPr wrap="square">
            <a:spAutoFit/>
          </a:bodyPr>
          <a:lstStyle/>
          <a:p>
            <a:pPr marL="342900" indent="-342900">
              <a:spcAft>
                <a:spcPts val="0"/>
              </a:spcAft>
              <a:buFontTx/>
              <a:buChar char="-"/>
            </a:pPr>
            <a:r>
              <a:rPr lang="hu-HU" sz="2000" dirty="0" smtClean="0">
                <a:solidFill>
                  <a:schemeClr val="bg1"/>
                </a:solidFill>
              </a:rPr>
              <a:t>Sokan </a:t>
            </a:r>
            <a:r>
              <a:rPr lang="hu-HU" sz="2000" dirty="0">
                <a:solidFill>
                  <a:schemeClr val="bg1"/>
                </a:solidFill>
              </a:rPr>
              <a:t>úgy </a:t>
            </a:r>
            <a:r>
              <a:rPr lang="hu-HU" sz="2000" dirty="0" smtClean="0">
                <a:solidFill>
                  <a:schemeClr val="bg1"/>
                </a:solidFill>
              </a:rPr>
              <a:t>hiszik, </a:t>
            </a:r>
            <a:r>
              <a:rPr lang="hu-HU" sz="2000" dirty="0">
                <a:solidFill>
                  <a:schemeClr val="bg1"/>
                </a:solidFill>
              </a:rPr>
              <a:t>hogy a gabonaalakzatok szimbolikusan kódolt üzenetet hordoznak. </a:t>
            </a:r>
            <a:r>
              <a:rPr lang="hu-HU" sz="2000" dirty="0" smtClean="0">
                <a:solidFill>
                  <a:schemeClr val="bg1"/>
                </a:solidFill>
              </a:rPr>
              <a:t>A </a:t>
            </a:r>
            <a:r>
              <a:rPr lang="hu-HU" sz="2000" dirty="0">
                <a:solidFill>
                  <a:schemeClr val="bg1"/>
                </a:solidFill>
              </a:rPr>
              <a:t>szimbolizmus a képzeletünkre hat, és különböző értelmezéseket nyit meg. A legtöbb kutató azonban egyetért abban, hogy a gabonaalakzatok a „remény mandalái” nyugtalan világunk számára</a:t>
            </a:r>
            <a:r>
              <a:rPr lang="hu-HU" sz="2000" dirty="0" smtClean="0">
                <a:solidFill>
                  <a:schemeClr val="bg1"/>
                </a:solidFill>
              </a:rPr>
              <a:t>.</a:t>
            </a:r>
          </a:p>
          <a:p>
            <a:pPr marL="342900" indent="-342900">
              <a:spcAft>
                <a:spcPts val="0"/>
              </a:spcAft>
              <a:buFontTx/>
              <a:buChar char="-"/>
            </a:pPr>
            <a:r>
              <a:rPr lang="hu-HU" sz="2000" dirty="0">
                <a:solidFill>
                  <a:schemeClr val="bg1"/>
                </a:solidFill>
              </a:rPr>
              <a:t>A gabonaalakzatok alapeleme a kör, ami az egységet, a határtalan teret és az egyetemes teremtő szellemet vagy isteni erőt jelképezheti</a:t>
            </a:r>
            <a:r>
              <a:rPr lang="hu-HU" sz="2000" dirty="0" smtClean="0">
                <a:solidFill>
                  <a:schemeClr val="bg1"/>
                </a:solidFill>
              </a:rPr>
              <a:t>.</a:t>
            </a:r>
          </a:p>
          <a:p>
            <a:pPr marL="342900" indent="-342900">
              <a:spcAft>
                <a:spcPts val="0"/>
              </a:spcAft>
              <a:buFontTx/>
              <a:buChar char="-"/>
            </a:pPr>
            <a:r>
              <a:rPr lang="hu-HU" sz="2000" dirty="0" smtClean="0">
                <a:solidFill>
                  <a:schemeClr val="bg1"/>
                </a:solidFill>
              </a:rPr>
              <a:t>Ha </a:t>
            </a:r>
            <a:r>
              <a:rPr lang="hu-HU" sz="2000" dirty="0">
                <a:solidFill>
                  <a:schemeClr val="bg1"/>
                </a:solidFill>
              </a:rPr>
              <a:t>a körök, gyűrűk, oszlopok, utak, karmok, stb. </a:t>
            </a:r>
            <a:r>
              <a:rPr lang="hu-HU" sz="2000" dirty="0" smtClean="0">
                <a:solidFill>
                  <a:schemeClr val="bg1"/>
                </a:solidFill>
              </a:rPr>
              <a:t>elrendezései egy </a:t>
            </a:r>
            <a:r>
              <a:rPr lang="hu-HU" sz="2000" dirty="0">
                <a:solidFill>
                  <a:schemeClr val="bg1"/>
                </a:solidFill>
              </a:rPr>
              <a:t>pontos szimbolikus nyelvet képviselnek, akkor eddig senkinek sem sikerült megfejteni azt. </a:t>
            </a:r>
            <a:endParaRPr lang="hu-HU" sz="2000" dirty="0" smtClean="0">
              <a:solidFill>
                <a:schemeClr val="bg1"/>
              </a:solidFill>
            </a:endParaRPr>
          </a:p>
          <a:p>
            <a:pPr marL="342900" indent="-342900">
              <a:spcAft>
                <a:spcPts val="0"/>
              </a:spcAft>
              <a:buFontTx/>
              <a:buChar char="-"/>
            </a:pPr>
            <a:r>
              <a:rPr lang="hu-HU" sz="2000" dirty="0" smtClean="0">
                <a:solidFill>
                  <a:schemeClr val="bg1"/>
                </a:solidFill>
              </a:rPr>
              <a:t>Sok </a:t>
            </a:r>
            <a:r>
              <a:rPr lang="hu-HU" sz="2000" dirty="0">
                <a:solidFill>
                  <a:schemeClr val="bg1"/>
                </a:solidFill>
              </a:rPr>
              <a:t>jel a kör négyszögesítését kódolja, ami a szellem és az anyag összeolvadását jelenti</a:t>
            </a:r>
            <a:r>
              <a:rPr lang="hu-HU" sz="2000" dirty="0" smtClean="0">
                <a:solidFill>
                  <a:schemeClr val="bg1"/>
                </a:solidFill>
              </a:rPr>
              <a:t>.</a:t>
            </a:r>
          </a:p>
          <a:p>
            <a:pPr marL="342900" indent="-342900">
              <a:spcAft>
                <a:spcPts val="0"/>
              </a:spcAft>
              <a:buFontTx/>
              <a:buChar char="-"/>
            </a:pPr>
            <a:r>
              <a:rPr lang="hu-HU" sz="2000" dirty="0">
                <a:solidFill>
                  <a:schemeClr val="bg1"/>
                </a:solidFill>
              </a:rPr>
              <a:t>Egy egyenlő oldalú háromszög </a:t>
            </a:r>
            <a:r>
              <a:rPr lang="hu-HU" sz="2000" dirty="0" smtClean="0">
                <a:solidFill>
                  <a:schemeClr val="bg1"/>
                </a:solidFill>
              </a:rPr>
              <a:t>a </a:t>
            </a:r>
            <a:r>
              <a:rPr lang="hu-HU" sz="2000" dirty="0">
                <a:solidFill>
                  <a:schemeClr val="bg1"/>
                </a:solidFill>
              </a:rPr>
              <a:t>beteljesülést jelenítheti meg. Három dimenzióban tetraéderré </a:t>
            </a:r>
            <a:r>
              <a:rPr lang="hu-HU" sz="2000" dirty="0" smtClean="0">
                <a:solidFill>
                  <a:schemeClr val="bg1"/>
                </a:solidFill>
              </a:rPr>
              <a:t>válik, </a:t>
            </a:r>
            <a:r>
              <a:rPr lang="hu-HU" sz="2000" dirty="0">
                <a:solidFill>
                  <a:schemeClr val="bg1"/>
                </a:solidFill>
              </a:rPr>
              <a:t>egy hermetikus </a:t>
            </a:r>
            <a:r>
              <a:rPr lang="hu-HU" sz="2000" dirty="0" smtClean="0">
                <a:solidFill>
                  <a:schemeClr val="bg1"/>
                </a:solidFill>
              </a:rPr>
              <a:t>kulcsjelképpé</a:t>
            </a:r>
            <a:r>
              <a:rPr lang="hu-HU" sz="2000" dirty="0">
                <a:solidFill>
                  <a:schemeClr val="bg1"/>
                </a:solidFill>
              </a:rPr>
              <a:t>, az anyag elsődleges kötési mintájává</a:t>
            </a:r>
            <a:r>
              <a:rPr lang="hu-HU" sz="2000" dirty="0" smtClean="0">
                <a:solidFill>
                  <a:schemeClr val="bg1"/>
                </a:solidFill>
              </a:rPr>
              <a:t>.</a:t>
            </a:r>
          </a:p>
          <a:p>
            <a:pPr marL="342900" indent="-342900">
              <a:spcAft>
                <a:spcPts val="0"/>
              </a:spcAft>
              <a:buFontTx/>
              <a:buChar char="-"/>
            </a:pPr>
            <a:r>
              <a:rPr lang="hu-HU" sz="2000" b="1" dirty="0" smtClean="0">
                <a:solidFill>
                  <a:schemeClr val="bg1"/>
                </a:solidFill>
              </a:rPr>
              <a:t> </a:t>
            </a:r>
            <a:r>
              <a:rPr lang="hu-HU" sz="2000" dirty="0">
                <a:solidFill>
                  <a:schemeClr val="bg1"/>
                </a:solidFill>
              </a:rPr>
              <a:t>Az ötágú csillag vagy </a:t>
            </a:r>
            <a:r>
              <a:rPr lang="hu-HU" sz="2000" dirty="0" err="1">
                <a:solidFill>
                  <a:schemeClr val="bg1"/>
                </a:solidFill>
              </a:rPr>
              <a:t>pentagram</a:t>
            </a:r>
            <a:r>
              <a:rPr lang="hu-HU" sz="2000" dirty="0">
                <a:solidFill>
                  <a:schemeClr val="bg1"/>
                </a:solidFill>
              </a:rPr>
              <a:t> </a:t>
            </a:r>
            <a:r>
              <a:rPr lang="hu-HU" sz="2000" dirty="0" smtClean="0">
                <a:solidFill>
                  <a:schemeClr val="bg1"/>
                </a:solidFill>
              </a:rPr>
              <a:t>jelképezi </a:t>
            </a:r>
            <a:r>
              <a:rPr lang="hu-HU" sz="2000" dirty="0">
                <a:solidFill>
                  <a:schemeClr val="bg1"/>
                </a:solidFill>
              </a:rPr>
              <a:t>az emberi lényt, mivel egy emberi alak kiterjesztett végtagokkal éppen beleillik. A hatágú csillag vagy az egymást átható háromszögek (amit Salamon pecsétjeként vagy </a:t>
            </a:r>
            <a:r>
              <a:rPr lang="hu-HU" sz="2000" dirty="0" err="1">
                <a:solidFill>
                  <a:schemeClr val="bg1"/>
                </a:solidFill>
              </a:rPr>
              <a:t>Vishnu</a:t>
            </a:r>
            <a:r>
              <a:rPr lang="hu-HU" sz="2000" dirty="0">
                <a:solidFill>
                  <a:schemeClr val="bg1"/>
                </a:solidFill>
              </a:rPr>
              <a:t> jeleként is ismerünk) jelképezi az egyetemes szellemet és anyagot.</a:t>
            </a:r>
          </a:p>
          <a:p>
            <a:pPr>
              <a:spcAft>
                <a:spcPts val="0"/>
              </a:spcAft>
            </a:pPr>
            <a:endParaRPr lang="hu-HU" sz="2000" b="1" dirty="0" smtClean="0">
              <a:solidFill>
                <a:schemeClr val="bg1"/>
              </a:solidFill>
            </a:endParaRPr>
          </a:p>
          <a:p>
            <a:pPr marL="342900" indent="-342900">
              <a:spcAft>
                <a:spcPts val="0"/>
              </a:spcAft>
              <a:buFontTx/>
              <a:buChar char="-"/>
            </a:pPr>
            <a:endParaRPr lang="hu-HU"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1818175"/>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12" name="Kép 11" descr="crop1678"/>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3347864" cy="2160240"/>
          </a:xfrm>
          <a:prstGeom prst="rect">
            <a:avLst/>
          </a:prstGeom>
          <a:noFill/>
          <a:ln>
            <a:noFill/>
          </a:ln>
        </p:spPr>
      </p:pic>
      <p:sp>
        <p:nvSpPr>
          <p:cNvPr id="2" name="Téglalap 1"/>
          <p:cNvSpPr/>
          <p:nvPr/>
        </p:nvSpPr>
        <p:spPr>
          <a:xfrm>
            <a:off x="685800" y="3030736"/>
            <a:ext cx="1742849" cy="369332"/>
          </a:xfrm>
          <a:prstGeom prst="rect">
            <a:avLst/>
          </a:prstGeom>
        </p:spPr>
        <p:txBody>
          <a:bodyPr wrap="none">
            <a:spAutoFit/>
          </a:bodyPr>
          <a:lstStyle/>
          <a:p>
            <a:r>
              <a:rPr lang="hu-HU" dirty="0">
                <a:latin typeface="Times New Roman" panose="02020603050405020304" pitchFamily="18" charset="0"/>
                <a:ea typeface="Times New Roman" panose="02020603050405020304" pitchFamily="18" charset="0"/>
              </a:rPr>
              <a:t>A kaszáló ördög.</a:t>
            </a:r>
            <a:endParaRPr lang="hu-HU" dirty="0"/>
          </a:p>
        </p:txBody>
      </p:sp>
      <p:sp>
        <p:nvSpPr>
          <p:cNvPr id="3" name="Téglalap 2"/>
          <p:cNvSpPr/>
          <p:nvPr/>
        </p:nvSpPr>
        <p:spPr>
          <a:xfrm>
            <a:off x="3419872" y="744959"/>
            <a:ext cx="5616624" cy="6463308"/>
          </a:xfrm>
          <a:prstGeom prst="rect">
            <a:avLst/>
          </a:prstGeom>
        </p:spPr>
        <p:txBody>
          <a:bodyPr wrap="square">
            <a:spAutoFit/>
          </a:bodyPr>
          <a:lstStyle/>
          <a:p>
            <a:pPr marL="285750" indent="-285750">
              <a:buFontTx/>
              <a:buChar char="-"/>
            </a:pPr>
            <a:r>
              <a:rPr lang="hu-HU" dirty="0" smtClean="0">
                <a:latin typeface="Arial" panose="020B0604020202020204" pitchFamily="34" charset="0"/>
                <a:ea typeface="Times New Roman" panose="02020603050405020304" pitchFamily="18" charset="0"/>
                <a:cs typeface="Arial" panose="020B0604020202020204" pitchFamily="34" charset="0"/>
              </a:rPr>
              <a:t>A XVI</a:t>
            </a:r>
            <a:r>
              <a:rPr lang="hu-HU" dirty="0">
                <a:latin typeface="Arial" panose="020B0604020202020204" pitchFamily="34" charset="0"/>
                <a:ea typeface="Times New Roman" panose="02020603050405020304" pitchFamily="18" charset="0"/>
                <a:cs typeface="Arial" panose="020B0604020202020204" pitchFamily="34" charset="0"/>
              </a:rPr>
              <a:t>. és XVII. századi néphagyományban </a:t>
            </a:r>
            <a:r>
              <a:rPr lang="hu-HU" dirty="0" smtClean="0">
                <a:latin typeface="Arial" panose="020B0604020202020204" pitchFamily="34" charset="0"/>
                <a:ea typeface="Times New Roman" panose="02020603050405020304" pitchFamily="18" charset="0"/>
                <a:cs typeface="Arial" panose="020B0604020202020204" pitchFamily="34" charset="0"/>
              </a:rPr>
              <a:t>történetek mezőkön táncoló tündérekről </a:t>
            </a:r>
            <a:r>
              <a:rPr lang="hu-HU" dirty="0">
                <a:latin typeface="Arial" panose="020B0604020202020204" pitchFamily="34" charset="0"/>
                <a:ea typeface="Times New Roman" panose="02020603050405020304" pitchFamily="18" charset="0"/>
                <a:cs typeface="Arial" panose="020B0604020202020204" pitchFamily="34" charset="0"/>
              </a:rPr>
              <a:t>és </a:t>
            </a:r>
            <a:r>
              <a:rPr lang="hu-HU" dirty="0" err="1">
                <a:latin typeface="Arial" panose="020B0604020202020204" pitchFamily="34" charset="0"/>
                <a:ea typeface="Times New Roman" panose="02020603050405020304" pitchFamily="18" charset="0"/>
                <a:cs typeface="Arial" panose="020B0604020202020204" pitchFamily="34" charset="0"/>
              </a:rPr>
              <a:t>elfekről</a:t>
            </a:r>
            <a:r>
              <a:rPr lang="hu-HU" dirty="0">
                <a:latin typeface="Arial" panose="020B0604020202020204" pitchFamily="34" charset="0"/>
                <a:ea typeface="Times New Roman" panose="02020603050405020304" pitchFamily="18" charset="0"/>
                <a:cs typeface="Arial" panose="020B0604020202020204" pitchFamily="34" charset="0"/>
              </a:rPr>
              <a:t>, </a:t>
            </a:r>
            <a:r>
              <a:rPr lang="hu-HU" dirty="0" smtClean="0">
                <a:latin typeface="Arial" panose="020B0604020202020204" pitchFamily="34" charset="0"/>
                <a:ea typeface="Times New Roman" panose="02020603050405020304" pitchFamily="18" charset="0"/>
                <a:cs typeface="Arial" panose="020B0604020202020204" pitchFamily="34" charset="0"/>
              </a:rPr>
              <a:t>akik </a:t>
            </a:r>
            <a:r>
              <a:rPr lang="hu-HU" dirty="0">
                <a:latin typeface="Arial" panose="020B0604020202020204" pitchFamily="34" charset="0"/>
                <a:ea typeface="Times New Roman" panose="02020603050405020304" pitchFamily="18" charset="0"/>
                <a:cs typeface="Arial" panose="020B0604020202020204" pitchFamily="34" charset="0"/>
              </a:rPr>
              <a:t>letaposott fűköröket hagytak maguk után</a:t>
            </a:r>
            <a:r>
              <a:rPr lang="hu-HU"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buFontTx/>
              <a:buChar char="-"/>
            </a:pPr>
            <a:r>
              <a:rPr lang="hu-HU" dirty="0" smtClean="0"/>
              <a:t>1678: fametszet: </a:t>
            </a:r>
            <a:r>
              <a:rPr lang="hu-HU" dirty="0"/>
              <a:t>a „kaszáló </a:t>
            </a:r>
            <a:r>
              <a:rPr lang="hu-HU" dirty="0" smtClean="0"/>
              <a:t>ördög”.</a:t>
            </a:r>
          </a:p>
          <a:p>
            <a:pPr marL="285750" indent="-285750">
              <a:buFontTx/>
              <a:buChar char="-"/>
            </a:pPr>
            <a:r>
              <a:rPr lang="hu-HU" dirty="0" smtClean="0"/>
              <a:t>1686: Robert </a:t>
            </a:r>
            <a:r>
              <a:rPr lang="hu-HU" dirty="0" err="1" smtClean="0"/>
              <a:t>Plot</a:t>
            </a:r>
            <a:r>
              <a:rPr lang="hu-HU" dirty="0" smtClean="0"/>
              <a:t>: </a:t>
            </a:r>
            <a:r>
              <a:rPr lang="hu-HU" i="1" dirty="0"/>
              <a:t>A </a:t>
            </a:r>
            <a:r>
              <a:rPr lang="hu-HU" i="1" dirty="0" err="1"/>
              <a:t>Natural</a:t>
            </a:r>
            <a:r>
              <a:rPr lang="hu-HU" i="1" dirty="0"/>
              <a:t> </a:t>
            </a:r>
            <a:r>
              <a:rPr lang="hu-HU" i="1" dirty="0" err="1"/>
              <a:t>History</a:t>
            </a:r>
            <a:r>
              <a:rPr lang="hu-HU" i="1" dirty="0"/>
              <a:t> of </a:t>
            </a:r>
            <a:r>
              <a:rPr lang="hu-HU" i="1" dirty="0" err="1"/>
              <a:t>Staffordshire</a:t>
            </a:r>
            <a:r>
              <a:rPr lang="hu-HU" i="1" dirty="0"/>
              <a:t> </a:t>
            </a:r>
            <a:r>
              <a:rPr lang="hu-HU" dirty="0"/>
              <a:t>című </a:t>
            </a:r>
            <a:r>
              <a:rPr lang="hu-HU" dirty="0" smtClean="0"/>
              <a:t>könyv, beszámolók letaposott </a:t>
            </a:r>
            <a:r>
              <a:rPr lang="hu-HU" dirty="0"/>
              <a:t>növényekből kialakított geometriai </a:t>
            </a:r>
            <a:r>
              <a:rPr lang="hu-HU" dirty="0" smtClean="0"/>
              <a:t>formákról. A </a:t>
            </a:r>
            <a:r>
              <a:rPr lang="hu-HU" dirty="0"/>
              <a:t>mintázatot a felhőkből kicsapó villámlás okozza</a:t>
            </a:r>
            <a:r>
              <a:rPr lang="hu-HU" dirty="0" smtClean="0"/>
              <a:t>.</a:t>
            </a:r>
          </a:p>
          <a:p>
            <a:pPr marL="285750" indent="-285750">
              <a:buFontTx/>
              <a:buChar char="-"/>
            </a:pPr>
            <a:r>
              <a:rPr lang="hu-HU" dirty="0" smtClean="0"/>
              <a:t>Elszórt </a:t>
            </a:r>
            <a:r>
              <a:rPr lang="hu-HU" dirty="0"/>
              <a:t>jelentések egyszerű gabonakörökről </a:t>
            </a:r>
            <a:r>
              <a:rPr lang="hu-HU" dirty="0" smtClean="0"/>
              <a:t>Angliában </a:t>
            </a:r>
            <a:r>
              <a:rPr lang="hu-HU" dirty="0"/>
              <a:t>a XIX. sz. első felében. A falusi nép ezeket </a:t>
            </a:r>
            <a:r>
              <a:rPr lang="hu-HU" dirty="0" smtClean="0"/>
              <a:t>rossz előjeleknek </a:t>
            </a:r>
            <a:r>
              <a:rPr lang="hu-HU" dirty="0"/>
              <a:t>és pokolbeli szellemek </a:t>
            </a:r>
            <a:r>
              <a:rPr lang="hu-HU" dirty="0" smtClean="0"/>
              <a:t>munkájának tekintette.</a:t>
            </a:r>
          </a:p>
          <a:p>
            <a:pPr marL="285750" indent="-285750">
              <a:buFontTx/>
              <a:buChar char="-"/>
            </a:pPr>
            <a:r>
              <a:rPr lang="hu-HU" dirty="0"/>
              <a:t>Az 1970-es évek vége óta a gabonakörök száma drámaian megnövekedett, különösen </a:t>
            </a:r>
            <a:r>
              <a:rPr lang="hu-HU" dirty="0" smtClean="0"/>
              <a:t>a </a:t>
            </a:r>
            <a:r>
              <a:rPr lang="hu-HU" dirty="0"/>
              <a:t>dél-angliai megyékben, a mintázatok pedig egyre bonyolultabbakká váltak. </a:t>
            </a:r>
            <a:endParaRPr lang="hu-HU" dirty="0" smtClean="0"/>
          </a:p>
          <a:p>
            <a:pPr marL="285750" indent="-285750">
              <a:buFontTx/>
              <a:buChar char="-"/>
            </a:pPr>
            <a:r>
              <a:rPr lang="hu-HU" dirty="0"/>
              <a:t>Az első ötös csoport </a:t>
            </a:r>
            <a:r>
              <a:rPr lang="hu-HU" dirty="0" smtClean="0"/>
              <a:t>1978-ban </a:t>
            </a:r>
            <a:r>
              <a:rPr lang="hu-HU" dirty="0"/>
              <a:t>jelent meg. Később </a:t>
            </a:r>
            <a:r>
              <a:rPr lang="hu-HU" dirty="0" smtClean="0"/>
              <a:t>ezek </a:t>
            </a:r>
            <a:r>
              <a:rPr lang="hu-HU" dirty="0"/>
              <a:t>gyűrűkkel jelentek meg, </a:t>
            </a:r>
            <a:r>
              <a:rPr lang="hu-HU" dirty="0" smtClean="0"/>
              <a:t>majd elkezdtek </a:t>
            </a:r>
            <a:r>
              <a:rPr lang="hu-HU" dirty="0"/>
              <a:t>megjelenni olyan körök is, amik körül több koncentrikus gyűrű volt.</a:t>
            </a:r>
          </a:p>
          <a:p>
            <a:pPr marL="285750" indent="-285750">
              <a:buFontTx/>
              <a:buChar char="-"/>
            </a:pPr>
            <a:endParaRPr lang="hu-HU" dirty="0" smtClean="0"/>
          </a:p>
          <a:p>
            <a:pPr marL="285750" indent="-285750">
              <a:buFontTx/>
              <a:buChar char="-"/>
            </a:pPr>
            <a:endParaRPr lang="hu-HU" dirty="0"/>
          </a:p>
        </p:txBody>
      </p:sp>
      <p:pic>
        <p:nvPicPr>
          <p:cNvPr id="16" name="Kép 15" descr="crop8808"/>
          <p:cNvPicPr/>
          <p:nvPr/>
        </p:nvPicPr>
        <p:blipFill>
          <a:blip r:embed="rId4">
            <a:extLst>
              <a:ext uri="{28A0092B-C50C-407E-A947-70E740481C1C}">
                <a14:useLocalDpi xmlns:a14="http://schemas.microsoft.com/office/drawing/2010/main" val="0"/>
              </a:ext>
            </a:extLst>
          </a:blip>
          <a:srcRect/>
          <a:stretch>
            <a:fillRect/>
          </a:stretch>
        </p:blipFill>
        <p:spPr bwMode="auto">
          <a:xfrm>
            <a:off x="107504" y="3433852"/>
            <a:ext cx="3168352" cy="2155388"/>
          </a:xfrm>
          <a:prstGeom prst="rect">
            <a:avLst/>
          </a:prstGeom>
          <a:noFill/>
          <a:ln>
            <a:noFill/>
          </a:ln>
        </p:spPr>
      </p:pic>
      <p:sp>
        <p:nvSpPr>
          <p:cNvPr id="5" name="Téglalap 4"/>
          <p:cNvSpPr/>
          <p:nvPr/>
        </p:nvSpPr>
        <p:spPr>
          <a:xfrm>
            <a:off x="-9376" y="5702974"/>
            <a:ext cx="4572000" cy="646331"/>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Ötös csoport, </a:t>
            </a:r>
            <a:r>
              <a:rPr lang="hu-HU" dirty="0" err="1">
                <a:latin typeface="Times New Roman" panose="02020603050405020304" pitchFamily="18" charset="0"/>
                <a:ea typeface="Times New Roman" panose="02020603050405020304" pitchFamily="18" charset="0"/>
              </a:rPr>
              <a:t>Beckhampton</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Wiltshire</a:t>
            </a:r>
            <a:r>
              <a:rPr lang="hu-HU" dirty="0" smtClean="0">
                <a:latin typeface="Times New Roman" panose="02020603050405020304" pitchFamily="18" charset="0"/>
                <a:ea typeface="Times New Roman" panose="02020603050405020304" pitchFamily="18" charset="0"/>
              </a:rPr>
              <a:t>,</a:t>
            </a:r>
          </a:p>
          <a:p>
            <a:pPr algn="ctr"/>
            <a:r>
              <a:rPr lang="hu-HU" dirty="0" smtClean="0">
                <a:latin typeface="Times New Roman" panose="02020603050405020304" pitchFamily="18" charset="0"/>
                <a:ea typeface="Times New Roman" panose="02020603050405020304" pitchFamily="18" charset="0"/>
              </a:rPr>
              <a:t> </a:t>
            </a:r>
            <a:r>
              <a:rPr lang="hu-HU" dirty="0">
                <a:latin typeface="Times New Roman" panose="02020603050405020304" pitchFamily="18" charset="0"/>
                <a:ea typeface="Times New Roman" panose="02020603050405020304" pitchFamily="18" charset="0"/>
              </a:rPr>
              <a:t>1988. augusztus 3.</a:t>
            </a:r>
            <a:endParaRPr lang="hu-HU"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23000">
              <a:srgbClr val="FFDF79"/>
            </a:gs>
            <a:gs pos="69000">
              <a:srgbClr val="FCD9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jelentésük</a:t>
            </a:r>
            <a:endParaRPr lang="hu-H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179512" y="764704"/>
            <a:ext cx="8635112" cy="1046440"/>
          </a:xfrm>
          <a:prstGeom prst="rect">
            <a:avLst/>
          </a:prstGeom>
        </p:spPr>
        <p:txBody>
          <a:bodyPr wrap="square">
            <a:spAutoFit/>
          </a:bodyPr>
          <a:lstStyle/>
          <a:p>
            <a:pPr marL="342900" indent="-342900">
              <a:spcAft>
                <a:spcPts val="0"/>
              </a:spcAft>
              <a:buFontTx/>
              <a:buChar char="-"/>
            </a:pPr>
            <a:r>
              <a:rPr lang="hu-HU" sz="2000" dirty="0" smtClean="0">
                <a:solidFill>
                  <a:prstClr val="black"/>
                </a:solidFill>
              </a:rPr>
              <a:t> </a:t>
            </a:r>
            <a:endParaRPr lang="hu-HU" sz="2000" dirty="0">
              <a:solidFill>
                <a:prstClr val="black"/>
              </a:solidFill>
            </a:endParaRPr>
          </a:p>
          <a:p>
            <a:pPr>
              <a:spcAft>
                <a:spcPts val="0"/>
              </a:spcAft>
            </a:pPr>
            <a:endParaRPr lang="hu-HU" sz="2000" b="1" dirty="0" smtClean="0">
              <a:solidFill>
                <a:prstClr val="black"/>
              </a:solidFill>
            </a:endParaRPr>
          </a:p>
          <a:p>
            <a:pPr marL="342900" indent="-342900">
              <a:spcAft>
                <a:spcPts val="0"/>
              </a:spcAft>
              <a:buFontTx/>
              <a:buChar char="-"/>
            </a:pPr>
            <a:endParaRPr lang="hu-HU"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Kép 5" descr="cropc0806a"/>
          <p:cNvPicPr/>
          <p:nvPr/>
        </p:nvPicPr>
        <p:blipFill>
          <a:blip r:embed="rId3">
            <a:extLst>
              <a:ext uri="{28A0092B-C50C-407E-A947-70E740481C1C}">
                <a14:useLocalDpi xmlns:a14="http://schemas.microsoft.com/office/drawing/2010/main" val="0"/>
              </a:ext>
            </a:extLst>
          </a:blip>
          <a:srcRect/>
          <a:stretch>
            <a:fillRect/>
          </a:stretch>
        </p:blipFill>
        <p:spPr bwMode="auto">
          <a:xfrm>
            <a:off x="1940784" y="796320"/>
            <a:ext cx="4896544" cy="4536504"/>
          </a:xfrm>
          <a:prstGeom prst="rect">
            <a:avLst/>
          </a:prstGeom>
          <a:noFill/>
          <a:ln>
            <a:noFill/>
          </a:ln>
        </p:spPr>
      </p:pic>
      <p:sp>
        <p:nvSpPr>
          <p:cNvPr id="4" name="Téglalap 3"/>
          <p:cNvSpPr/>
          <p:nvPr/>
        </p:nvSpPr>
        <p:spPr>
          <a:xfrm>
            <a:off x="2121496" y="5445186"/>
            <a:ext cx="5616624" cy="1015663"/>
          </a:xfrm>
          <a:prstGeom prst="rect">
            <a:avLst/>
          </a:prstGeom>
        </p:spPr>
        <p:txBody>
          <a:bodyPr wrap="square">
            <a:spAutoFit/>
          </a:bodyPr>
          <a:lstStyle/>
          <a:p>
            <a:r>
              <a:rPr lang="hu-H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Barbury</a:t>
            </a: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Castle</a:t>
            </a: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Wiltshire</a:t>
            </a:r>
            <a:r>
              <a:rPr lang="hu-H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2008. június 1. Ahogyan lentebb látszik, az alakzat kódolja a pi (π), 3.141592654... értékét.</a:t>
            </a:r>
            <a:endParaRPr lang="hu-H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53745"/>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tx1">
                <a:lumMod val="75000"/>
              </a:schemeClr>
            </a:gs>
            <a:gs pos="23000">
              <a:srgbClr val="FFDF79"/>
            </a:gs>
            <a:gs pos="69000">
              <a:srgbClr val="FCD904"/>
            </a:gs>
            <a:gs pos="97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83568" y="44625"/>
            <a:ext cx="7772400" cy="792088"/>
          </a:xfrm>
        </p:spPr>
        <p:txBody>
          <a:bodyPr>
            <a:normAutofit/>
          </a:bodyPr>
          <a:lstStyle/>
          <a:p>
            <a:pPr algn="ctr"/>
            <a:r>
              <a:rPr lang="hu-HU"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Következtetés</a:t>
            </a:r>
            <a:endParaRPr lang="hu-H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églalap 4"/>
          <p:cNvSpPr/>
          <p:nvPr/>
        </p:nvSpPr>
        <p:spPr>
          <a:xfrm>
            <a:off x="-108520" y="3140968"/>
            <a:ext cx="8995152" cy="430887"/>
          </a:xfrm>
          <a:prstGeom prst="rect">
            <a:avLst/>
          </a:prstGeom>
        </p:spPr>
        <p:txBody>
          <a:bodyPr wrap="square">
            <a:spAutoFit/>
          </a:bodyPr>
          <a:lstStyle/>
          <a:p>
            <a:pPr marL="342900" indent="-342900">
              <a:buFontTx/>
              <a:buChar char="-"/>
            </a:pPr>
            <a:r>
              <a:rPr lang="hu-HU" sz="2200" dirty="0" smtClean="0">
                <a:solidFill>
                  <a:srgbClr val="002060"/>
                </a:solidFill>
              </a:rPr>
              <a:t> </a:t>
            </a:r>
            <a:endParaRPr lang="hu-HU" sz="2200" dirty="0">
              <a:solidFill>
                <a:srgbClr val="002060"/>
              </a:solidFill>
              <a:latin typeface="Arial" panose="020B0604020202020204" pitchFamily="34" charset="0"/>
              <a:cs typeface="Arial" panose="020B0604020202020204" pitchFamily="34" charset="0"/>
            </a:endParaRPr>
          </a:p>
        </p:txBody>
      </p:sp>
      <p:sp>
        <p:nvSpPr>
          <p:cNvPr id="3" name="Téglalap 2"/>
          <p:cNvSpPr/>
          <p:nvPr/>
        </p:nvSpPr>
        <p:spPr>
          <a:xfrm>
            <a:off x="179512" y="764704"/>
            <a:ext cx="8635112" cy="1046440"/>
          </a:xfrm>
          <a:prstGeom prst="rect">
            <a:avLst/>
          </a:prstGeom>
        </p:spPr>
        <p:txBody>
          <a:bodyPr wrap="square">
            <a:spAutoFit/>
          </a:bodyPr>
          <a:lstStyle/>
          <a:p>
            <a:pPr marL="342900" indent="-342900">
              <a:spcAft>
                <a:spcPts val="0"/>
              </a:spcAft>
              <a:buFontTx/>
              <a:buChar char="-"/>
            </a:pPr>
            <a:endParaRPr lang="hu-HU" sz="2000" dirty="0">
              <a:solidFill>
                <a:prstClr val="black"/>
              </a:solidFill>
            </a:endParaRPr>
          </a:p>
          <a:p>
            <a:pPr>
              <a:spcAft>
                <a:spcPts val="0"/>
              </a:spcAft>
            </a:pPr>
            <a:endParaRPr lang="hu-HU" sz="2000" b="1" dirty="0" smtClean="0">
              <a:solidFill>
                <a:prstClr val="black"/>
              </a:solidFill>
            </a:endParaRPr>
          </a:p>
          <a:p>
            <a:pPr marL="342900" indent="-342900">
              <a:spcAft>
                <a:spcPts val="0"/>
              </a:spcAft>
              <a:buFontTx/>
              <a:buChar char="-"/>
            </a:pPr>
            <a:endParaRPr lang="hu-HU" sz="2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églalap 6"/>
          <p:cNvSpPr/>
          <p:nvPr/>
        </p:nvSpPr>
        <p:spPr>
          <a:xfrm>
            <a:off x="318096" y="730320"/>
            <a:ext cx="8819088" cy="6494085"/>
          </a:xfrm>
          <a:prstGeom prst="rect">
            <a:avLst/>
          </a:prstGeom>
        </p:spPr>
        <p:txBody>
          <a:bodyPr wrap="square">
            <a:spAutoFit/>
          </a:bodyPr>
          <a:lstStyle/>
          <a:p>
            <a:r>
              <a:rPr lang="hu-HU"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hu-HU" sz="2000" dirty="0">
                <a:solidFill>
                  <a:schemeClr val="bg1"/>
                </a:solidFill>
                <a:latin typeface="Arial" panose="020B0604020202020204" pitchFamily="34" charset="0"/>
                <a:ea typeface="Times New Roman" panose="02020603050405020304" pitchFamily="18" charset="0"/>
                <a:cs typeface="Arial" panose="020B0604020202020204" pitchFamily="34" charset="0"/>
              </a:rPr>
              <a:t>fizikai világról </a:t>
            </a:r>
            <a:r>
              <a:rPr lang="hu-HU"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általánosan </a:t>
            </a:r>
            <a:r>
              <a:rPr lang="hu-HU" sz="2000" dirty="0">
                <a:solidFill>
                  <a:schemeClr val="bg1"/>
                </a:solidFill>
                <a:latin typeface="Arial" panose="020B0604020202020204" pitchFamily="34" charset="0"/>
                <a:ea typeface="Times New Roman" panose="02020603050405020304" pitchFamily="18" charset="0"/>
                <a:cs typeface="Arial" panose="020B0604020202020204" pitchFamily="34" charset="0"/>
              </a:rPr>
              <a:t>kialakított nézetünk nem tudja befogadni a </a:t>
            </a:r>
            <a:r>
              <a:rPr lang="hu-HU"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gabonaköröket, amik </a:t>
            </a:r>
            <a:r>
              <a:rPr lang="hu-HU"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nyílt támadást jelentenek világlátásunk ellen. A témát kitartóan kerülik a zavarban levő tudósok, akik, miközben beismerik tudásuk teljes hiányát, bírálóan kapaszkodnak bele üres közhelyeikbe és mesterséges bizonyosságaikba. A média hasonlóképpen felületes dolgokat köpül ki, amik gyakran a „kicsi zöld emberek” szegényes viccével végződnek</a:t>
            </a:r>
            <a:r>
              <a:rPr lang="hu-HU"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r>
              <a:rPr lang="hu-HU" sz="2000" dirty="0" smtClean="0">
                <a:solidFill>
                  <a:schemeClr val="bg1"/>
                </a:solidFill>
              </a:rPr>
              <a:t>Megdöbbentő szépségük, geometriai kecsességük, multikulturális jelképeik és rejtélyes eredetük megpróbál kíváncsivá tenni, magával ragadni és inspirálni bennünket. Úgy tűnik, van egy teremtő értelem a gabonaalakzatok legtöbbje mögött, de az inkább névtelen akar maradni, és ráhagyja mindenkire, aki egyáltalán figyelmet fordít a dologra, hogy magának </a:t>
            </a:r>
            <a:r>
              <a:rPr lang="hu-HU" sz="2000" dirty="0">
                <a:solidFill>
                  <a:schemeClr val="bg1"/>
                </a:solidFill>
              </a:rPr>
              <a:t>vonjon le következtetést, mintha valamilyen intelligencia vagy intuíció </a:t>
            </a:r>
            <a:r>
              <a:rPr lang="hu-HU" sz="2000" dirty="0" smtClean="0">
                <a:solidFill>
                  <a:schemeClr val="bg1"/>
                </a:solidFill>
              </a:rPr>
              <a:t>teszt lenne.</a:t>
            </a:r>
          </a:p>
          <a:p>
            <a:r>
              <a:rPr lang="hu-HU" sz="2000" dirty="0">
                <a:solidFill>
                  <a:schemeClr val="bg1"/>
                </a:solidFill>
              </a:rPr>
              <a:t>Élvezzük az alakzatokat, amíg léteznek, és egyszerűen erősítsük meg a jelentőségüket azzal a ténnyel, hogy nagyszerű látványt nyújtanak, sokakat nagyon boldoggá tesznek, és egy kicsit mélyebbre visznek, kicsit bölcsebbekké tesznek a kérdések és felvetések, amiket </a:t>
            </a:r>
            <a:r>
              <a:rPr lang="hu-HU" sz="2000" dirty="0" smtClean="0">
                <a:solidFill>
                  <a:schemeClr val="bg1"/>
                </a:solidFill>
              </a:rPr>
              <a:t>keltenek.</a:t>
            </a:r>
            <a:endParaRPr lang="hu-HU" sz="2000" dirty="0">
              <a:solidFill>
                <a:schemeClr val="bg1"/>
              </a:solidFill>
            </a:endParaRPr>
          </a:p>
          <a:p>
            <a:r>
              <a:rPr lang="hu-HU" sz="2000" dirty="0">
                <a:solidFill>
                  <a:schemeClr val="bg1"/>
                </a:solidFill>
              </a:rPr>
              <a:t>Ha csak a kecsesség és a szépség </a:t>
            </a:r>
            <a:r>
              <a:rPr lang="hu-HU" sz="2000" i="1" dirty="0">
                <a:solidFill>
                  <a:schemeClr val="bg1"/>
                </a:solidFill>
              </a:rPr>
              <a:t>minden</a:t>
            </a:r>
            <a:r>
              <a:rPr lang="hu-HU" sz="2000" dirty="0">
                <a:solidFill>
                  <a:schemeClr val="bg1"/>
                </a:solidFill>
              </a:rPr>
              <a:t>, amit a gabonakörök elhoztak a világunkba, már elég okunk van arra, hogy hálásak legyünk.</a:t>
            </a:r>
          </a:p>
          <a:p>
            <a:endParaRPr lang="hu-HU" sz="2000" dirty="0">
              <a:solidFill>
                <a:schemeClr val="bg1"/>
              </a:solidFill>
            </a:endParaRPr>
          </a:p>
          <a:p>
            <a:endParaRPr lang="hu-H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040730"/>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827584" y="6009382"/>
            <a:ext cx="7777162" cy="685800"/>
          </a:xfrm>
        </p:spPr>
        <p:txBody>
          <a:bodyPr>
            <a:normAutofit fontScale="90000"/>
          </a:bodyPr>
          <a:lstStyle/>
          <a:p>
            <a:r>
              <a:rPr lang="hu-HU" sz="2400" b="1" dirty="0">
                <a:solidFill>
                  <a:schemeClr val="tx1"/>
                </a:solidFill>
                <a:latin typeface="Arial" panose="020B0604020202020204" pitchFamily="34" charset="0"/>
                <a:cs typeface="Arial" panose="020B0604020202020204" pitchFamily="34" charset="0"/>
              </a:rPr>
              <a:t>Szabari János, </a:t>
            </a:r>
            <a:r>
              <a:rPr lang="hu-HU" sz="2400" b="1" dirty="0" err="1">
                <a:solidFill>
                  <a:schemeClr val="tx1"/>
                </a:solidFill>
                <a:latin typeface="Arial" panose="020B0604020202020204" pitchFamily="34" charset="0"/>
                <a:cs typeface="Arial" panose="020B0604020202020204" pitchFamily="34" charset="0"/>
                <a:hlinkClick r:id="rId3"/>
              </a:rPr>
              <a:t>jszabari</a:t>
            </a:r>
            <a:r>
              <a:rPr lang="hu-HU" sz="2400" b="1" dirty="0">
                <a:solidFill>
                  <a:schemeClr val="tx1"/>
                </a:solidFill>
                <a:latin typeface="Arial" panose="020B0604020202020204" pitchFamily="34" charset="0"/>
                <a:cs typeface="Arial" panose="020B0604020202020204" pitchFamily="34" charset="0"/>
                <a:hlinkClick r:id="rId3"/>
              </a:rPr>
              <a:t>@</a:t>
            </a:r>
            <a:r>
              <a:rPr lang="hu-HU" sz="2400" b="1" dirty="0" err="1">
                <a:solidFill>
                  <a:schemeClr val="tx1"/>
                </a:solidFill>
                <a:latin typeface="Arial" panose="020B0604020202020204" pitchFamily="34" charset="0"/>
                <a:cs typeface="Arial" panose="020B0604020202020204" pitchFamily="34" charset="0"/>
                <a:hlinkClick r:id="rId3"/>
              </a:rPr>
              <a:t>mol.hu</a:t>
            </a:r>
            <a:r>
              <a:rPr lang="hu-HU" sz="2400" b="1" dirty="0">
                <a:solidFill>
                  <a:schemeClr val="tx1"/>
                </a:solidFill>
                <a:latin typeface="Arial" panose="020B0604020202020204" pitchFamily="34" charset="0"/>
                <a:cs typeface="Arial" panose="020B0604020202020204" pitchFamily="34" charset="0"/>
              </a:rPr>
              <a:t>, </a:t>
            </a:r>
            <a:r>
              <a:rPr lang="hu-HU" sz="2400" b="1" dirty="0" smtClean="0">
                <a:solidFill>
                  <a:schemeClr val="tx1"/>
                </a:solidFill>
                <a:latin typeface="Arial" panose="020B0604020202020204" pitchFamily="34" charset="0"/>
                <a:cs typeface="Arial" panose="020B0604020202020204" pitchFamily="34" charset="0"/>
              </a:rPr>
              <a:t>+3630/9254-936</a:t>
            </a:r>
            <a:r>
              <a:rPr lang="hu-HU" sz="2400" b="1" dirty="0">
                <a:solidFill>
                  <a:schemeClr val="tx1"/>
                </a:solidFill>
                <a:latin typeface="Arial" panose="020B0604020202020204" pitchFamily="34" charset="0"/>
                <a:cs typeface="Arial" panose="020B0604020202020204" pitchFamily="34" charset="0"/>
              </a:rPr>
              <a:t/>
            </a:r>
            <a:br>
              <a:rPr lang="hu-HU" sz="2400" b="1" dirty="0">
                <a:solidFill>
                  <a:schemeClr val="tx1"/>
                </a:solidFill>
                <a:latin typeface="Arial" panose="020B0604020202020204" pitchFamily="34" charset="0"/>
                <a:cs typeface="Arial" panose="020B0604020202020204" pitchFamily="34" charset="0"/>
              </a:rPr>
            </a:br>
            <a:r>
              <a:rPr lang="hu-HU" sz="2400" b="1" dirty="0">
                <a:solidFill>
                  <a:schemeClr val="tx1"/>
                </a:solidFill>
                <a:latin typeface="Arial" panose="020B0604020202020204" pitchFamily="34" charset="0"/>
                <a:cs typeface="Arial" panose="020B0604020202020204" pitchFamily="34" charset="0"/>
              </a:rPr>
              <a:t>     </a:t>
            </a:r>
            <a:r>
              <a:rPr lang="hu-HU" sz="2400" b="1" dirty="0" err="1">
                <a:solidFill>
                  <a:schemeClr val="tx1"/>
                </a:solidFill>
                <a:latin typeface="Arial" panose="020B0604020202020204" pitchFamily="34" charset="0"/>
                <a:cs typeface="Arial" panose="020B0604020202020204" pitchFamily="34" charset="0"/>
                <a:hlinkClick r:id="rId4"/>
              </a:rPr>
              <a:t>www.teozofia.hu</a:t>
            </a:r>
            <a:r>
              <a:rPr lang="hu-HU" sz="2400" b="1" dirty="0">
                <a:solidFill>
                  <a:schemeClr val="tx1"/>
                </a:solidFill>
                <a:latin typeface="Arial" panose="020B0604020202020204" pitchFamily="34" charset="0"/>
                <a:cs typeface="Arial" panose="020B0604020202020204" pitchFamily="34" charset="0"/>
              </a:rPr>
              <a:t>; </a:t>
            </a:r>
            <a:r>
              <a:rPr lang="hu-HU" sz="2400" b="1" u="sng" dirty="0" err="1">
                <a:solidFill>
                  <a:schemeClr val="hlink"/>
                </a:solidFill>
                <a:latin typeface="Arial" panose="020B0604020202020204" pitchFamily="34" charset="0"/>
                <a:cs typeface="Arial" panose="020B0604020202020204" pitchFamily="34" charset="0"/>
              </a:rPr>
              <a:t>www.sziddhartha.hu</a:t>
            </a:r>
            <a:endParaRPr lang="en-US" sz="2400" b="1" u="sng" dirty="0">
              <a:solidFill>
                <a:schemeClr val="hlink"/>
              </a:solidFill>
              <a:latin typeface="Arial" panose="020B0604020202020204" pitchFamily="34" charset="0"/>
              <a:cs typeface="Arial" panose="020B0604020202020204" pitchFamily="34" charset="0"/>
            </a:endParaRPr>
          </a:p>
        </p:txBody>
      </p:sp>
      <p:sp>
        <p:nvSpPr>
          <p:cNvPr id="67587" name="WordArt 3"/>
          <p:cNvSpPr>
            <a:spLocks noChangeArrowheads="1" noChangeShapeType="1" noTextEdit="1"/>
          </p:cNvSpPr>
          <p:nvPr/>
        </p:nvSpPr>
        <p:spPr bwMode="auto">
          <a:xfrm>
            <a:off x="250825" y="404813"/>
            <a:ext cx="8569325" cy="5761037"/>
          </a:xfrm>
          <a:prstGeom prst="rect">
            <a:avLst/>
          </a:prstGeom>
        </p:spPr>
        <p:txBody>
          <a:bodyPr spcFirstLastPara="1" wrap="none" fromWordArt="1">
            <a:prstTxWarp prst="textArchUp">
              <a:avLst>
                <a:gd name="adj" fmla="val 11335218"/>
              </a:avLst>
            </a:prstTxWarp>
          </a:bodyPr>
          <a:lstStyle/>
          <a:p>
            <a:pPr algn="ctr" fontAlgn="base">
              <a:lnSpc>
                <a:spcPct val="90000"/>
              </a:lnSpc>
              <a:spcBef>
                <a:spcPct val="20000"/>
              </a:spcBef>
              <a:spcAft>
                <a:spcPct val="0"/>
              </a:spcAft>
              <a:buClr>
                <a:srgbClr val="CC6600"/>
              </a:buClr>
              <a:buSzPct val="75000"/>
              <a:buFont typeface="Wingdings" pitchFamily="2" charset="2"/>
              <a:buNone/>
            </a:pPr>
            <a:r>
              <a:rPr lang="hu-HU" sz="4400" kern="10">
                <a:ln w="9525">
                  <a:solidFill>
                    <a:srgbClr val="000000"/>
                  </a:solidFill>
                  <a:round/>
                  <a:headEnd/>
                  <a:tailEnd/>
                </a:ln>
                <a:solidFill>
                  <a:srgbClr val="66FFFF"/>
                </a:solidFill>
                <a:latin typeface="Arial Black"/>
              </a:rPr>
              <a:t>KÖSZÖNÖM FIGYELMÜKET</a:t>
            </a:r>
          </a:p>
        </p:txBody>
      </p:sp>
      <p:pic>
        <p:nvPicPr>
          <p:cNvPr id="5" name="Kép 4" descr="cropc0907a"/>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340768"/>
            <a:ext cx="5256584" cy="4075559"/>
          </a:xfrm>
          <a:prstGeom prst="rect">
            <a:avLst/>
          </a:prstGeom>
          <a:noFill/>
          <a:ln>
            <a:noFill/>
          </a:ln>
        </p:spPr>
      </p:pic>
    </p:spTree>
    <p:extLst>
      <p:ext uri="{BB962C8B-B14F-4D97-AF65-F5344CB8AC3E}">
        <p14:creationId xmlns:p14="http://schemas.microsoft.com/office/powerpoint/2010/main" val="30890466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sp>
        <p:nvSpPr>
          <p:cNvPr id="3" name="Téglalap 2"/>
          <p:cNvSpPr/>
          <p:nvPr/>
        </p:nvSpPr>
        <p:spPr>
          <a:xfrm>
            <a:off x="3419872" y="744959"/>
            <a:ext cx="5616624" cy="5632311"/>
          </a:xfrm>
          <a:prstGeom prst="rect">
            <a:avLst/>
          </a:prstGeom>
        </p:spPr>
        <p:txBody>
          <a:bodyPr wrap="square">
            <a:spAutoFit/>
          </a:bodyPr>
          <a:lstStyle/>
          <a:p>
            <a:pPr marL="285750" indent="-285750">
              <a:buFontTx/>
              <a:buChar char="-"/>
            </a:pPr>
            <a:r>
              <a:rPr lang="hu-HU" dirty="0"/>
              <a:t>1990-ben jelentek meg az első piktogramok, amik körök, gyűrűk, téglalapok, egyenes vonalak és háromágú szigonyok, „kulcsok” vagy „karmok” hosszú láncaiból álltak. Bálnák/delfinek és rovarrajzolatok a következő évben kezdtek el megjelenni. </a:t>
            </a:r>
            <a:endParaRPr lang="hu-HU" dirty="0" smtClean="0"/>
          </a:p>
          <a:p>
            <a:pPr marL="285750" indent="-285750">
              <a:buFontTx/>
              <a:buChar char="-"/>
            </a:pPr>
            <a:r>
              <a:rPr lang="hu-HU" dirty="0" smtClean="0"/>
              <a:t>A </a:t>
            </a:r>
            <a:r>
              <a:rPr lang="hu-HU" dirty="0"/>
              <a:t>gabona rajzolatok 1994-től tartalmaztak </a:t>
            </a:r>
            <a:r>
              <a:rPr lang="hu-HU" dirty="0" smtClean="0"/>
              <a:t>holdsarló alakokat, </a:t>
            </a:r>
            <a:r>
              <a:rPr lang="hu-HU" dirty="0"/>
              <a:t>pókokra és skorpiókra emlékeztető </a:t>
            </a:r>
            <a:r>
              <a:rPr lang="hu-HU" dirty="0" smtClean="0"/>
              <a:t>rajzolatokat. </a:t>
            </a:r>
            <a:r>
              <a:rPr lang="hu-HU" dirty="0"/>
              <a:t>Ebben az évben jelentek meg az első csillagászattal kapcsolatos rajzolatok, amik tartalmaztak galaxisokat, kisbolygóöveket és bolygópályákat. </a:t>
            </a:r>
            <a:endParaRPr lang="hu-HU" dirty="0" smtClean="0"/>
          </a:p>
          <a:p>
            <a:pPr marL="285750" indent="-285750">
              <a:buFontTx/>
              <a:buChar char="-"/>
            </a:pPr>
            <a:r>
              <a:rPr lang="hu-HU" dirty="0" smtClean="0"/>
              <a:t>Az </a:t>
            </a:r>
            <a:r>
              <a:rPr lang="hu-HU" dirty="0"/>
              <a:t>1990-es évek vége óta az alakzatok látványos és hihetetlenül összetett geometriai összeállításokká vagy mandalákká váltak. A hétszeres geometria először 1998-ban jelent meg, a kilencszeres geometria 1999-ben, a tizenegyszeres geometria 2000-ben, a tizenháromszoros pedig 2003-ban. </a:t>
            </a:r>
            <a:endParaRPr lang="hu-HU" dirty="0" smtClean="0">
              <a:solidFill>
                <a:prstClr val="white"/>
              </a:solidFill>
            </a:endParaRPr>
          </a:p>
          <a:p>
            <a:pPr marL="285750" indent="-285750">
              <a:buFontTx/>
              <a:buChar char="-"/>
            </a:pPr>
            <a:endParaRPr lang="hu-HU" dirty="0">
              <a:solidFill>
                <a:prstClr val="white"/>
              </a:solidFill>
            </a:endParaRPr>
          </a:p>
        </p:txBody>
      </p:sp>
      <p:pic>
        <p:nvPicPr>
          <p:cNvPr id="8" name="Kép 7" descr="crop9007a"/>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2952328" cy="4680520"/>
          </a:xfrm>
          <a:prstGeom prst="rect">
            <a:avLst/>
          </a:prstGeom>
          <a:noFill/>
          <a:ln>
            <a:noFill/>
          </a:ln>
        </p:spPr>
      </p:pic>
      <p:sp>
        <p:nvSpPr>
          <p:cNvPr id="4" name="Téglalap 3"/>
          <p:cNvSpPr/>
          <p:nvPr/>
        </p:nvSpPr>
        <p:spPr>
          <a:xfrm>
            <a:off x="-108520" y="5551616"/>
            <a:ext cx="4572000" cy="1200329"/>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Alton </a:t>
            </a:r>
            <a:r>
              <a:rPr lang="hu-HU" dirty="0" err="1">
                <a:latin typeface="Times New Roman" panose="02020603050405020304" pitchFamily="18" charset="0"/>
                <a:ea typeface="Times New Roman" panose="02020603050405020304" pitchFamily="18" charset="0"/>
              </a:rPr>
              <a:t>Barnes</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1990. július 11. </a:t>
            </a:r>
            <a:endParaRPr lang="hu-HU" dirty="0" smtClean="0">
              <a:latin typeface="Times New Roman" panose="02020603050405020304" pitchFamily="18" charset="0"/>
              <a:ea typeface="Times New Roman" panose="02020603050405020304" pitchFamily="18" charset="0"/>
            </a:endParaRPr>
          </a:p>
          <a:p>
            <a:r>
              <a:rPr lang="hu-HU" dirty="0" smtClean="0">
                <a:latin typeface="Times New Roman" panose="02020603050405020304" pitchFamily="18" charset="0"/>
                <a:ea typeface="Times New Roman" panose="02020603050405020304" pitchFamily="18" charset="0"/>
              </a:rPr>
              <a:t>Ez </a:t>
            </a:r>
            <a:r>
              <a:rPr lang="hu-HU" dirty="0">
                <a:latin typeface="Times New Roman" panose="02020603050405020304" pitchFamily="18" charset="0"/>
                <a:ea typeface="Times New Roman" panose="02020603050405020304" pitchFamily="18" charset="0"/>
              </a:rPr>
              <a:t>a hatalmas piktogram világméretű nyilvánosságot kapott, és látogatók ezreit vonzotta.</a:t>
            </a:r>
            <a:endParaRPr lang="hu-HU" dirty="0"/>
          </a:p>
        </p:txBody>
      </p:sp>
    </p:spTree>
    <p:extLst>
      <p:ext uri="{BB962C8B-B14F-4D97-AF65-F5344CB8AC3E}">
        <p14:creationId xmlns:p14="http://schemas.microsoft.com/office/powerpoint/2010/main" val="266461136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sp>
        <p:nvSpPr>
          <p:cNvPr id="3" name="Téglalap 2"/>
          <p:cNvSpPr/>
          <p:nvPr/>
        </p:nvSpPr>
        <p:spPr>
          <a:xfrm>
            <a:off x="107504" y="744959"/>
            <a:ext cx="8928992" cy="2031325"/>
          </a:xfrm>
          <a:prstGeom prst="rect">
            <a:avLst/>
          </a:prstGeom>
        </p:spPr>
        <p:txBody>
          <a:bodyPr wrap="square">
            <a:spAutoFit/>
          </a:bodyPr>
          <a:lstStyle/>
          <a:p>
            <a:pPr marL="285750" indent="-285750">
              <a:buFontTx/>
              <a:buChar char="-"/>
            </a:pPr>
            <a:r>
              <a:rPr lang="hu-HU" dirty="0"/>
              <a:t>Összesen 10 ezernél több gabonaalakzatot dokumentáltak világszerte. Ebből több mint 700 1991-ben jelent meg. 229 alakzatot jelentettek a világból 2004-ben, 33.9%-uk Angliában jelent meg, ahol a gabonakörökre jellemző, hogy szent </a:t>
            </a:r>
            <a:r>
              <a:rPr lang="hu-HU" dirty="0" err="1"/>
              <a:t>megalitikus</a:t>
            </a:r>
            <a:r>
              <a:rPr lang="hu-HU" dirty="0"/>
              <a:t> helyek – mint Stonehenge, </a:t>
            </a:r>
            <a:r>
              <a:rPr lang="hu-HU" dirty="0" err="1"/>
              <a:t>Avebury</a:t>
            </a:r>
            <a:r>
              <a:rPr lang="hu-HU" dirty="0"/>
              <a:t> és </a:t>
            </a:r>
            <a:r>
              <a:rPr lang="hu-HU" dirty="0" err="1"/>
              <a:t>Silbury</a:t>
            </a:r>
            <a:r>
              <a:rPr lang="hu-HU" dirty="0"/>
              <a:t> Hill – környékén csoportosulnak. A gabonakörös országok közé tartozik Németország (13.2%), USA (9.2%), Csehország (8.4%) és Olaszország (8.4</a:t>
            </a:r>
            <a:r>
              <a:rPr lang="hu-HU" dirty="0" smtClean="0"/>
              <a:t>%).</a:t>
            </a:r>
          </a:p>
          <a:p>
            <a:pPr marL="285750" indent="-285750">
              <a:buFontTx/>
              <a:buChar char="-"/>
            </a:pPr>
            <a:endParaRPr lang="hu-HU" dirty="0">
              <a:solidFill>
                <a:prstClr val="white"/>
              </a:solidFill>
            </a:endParaRPr>
          </a:p>
        </p:txBody>
      </p:sp>
      <p:pic>
        <p:nvPicPr>
          <p:cNvPr id="6" name="Kép 5" descr="crop9107"/>
          <p:cNvPicPr/>
          <p:nvPr/>
        </p:nvPicPr>
        <p:blipFill>
          <a:blip r:embed="rId3">
            <a:extLst>
              <a:ext uri="{28A0092B-C50C-407E-A947-70E740481C1C}">
                <a14:useLocalDpi xmlns:a14="http://schemas.microsoft.com/office/drawing/2010/main" val="0"/>
              </a:ext>
            </a:extLst>
          </a:blip>
          <a:srcRect/>
          <a:stretch>
            <a:fillRect/>
          </a:stretch>
        </p:blipFill>
        <p:spPr bwMode="auto">
          <a:xfrm>
            <a:off x="180924" y="2797244"/>
            <a:ext cx="4451384" cy="2740948"/>
          </a:xfrm>
          <a:prstGeom prst="rect">
            <a:avLst/>
          </a:prstGeom>
          <a:noFill/>
          <a:ln>
            <a:noFill/>
          </a:ln>
        </p:spPr>
      </p:pic>
      <p:sp>
        <p:nvSpPr>
          <p:cNvPr id="2" name="Téglalap 1"/>
          <p:cNvSpPr/>
          <p:nvPr/>
        </p:nvSpPr>
        <p:spPr>
          <a:xfrm>
            <a:off x="120616" y="5527744"/>
            <a:ext cx="4572000" cy="1200329"/>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A „tetraéder”, </a:t>
            </a:r>
            <a:r>
              <a:rPr lang="hu-HU" dirty="0" err="1">
                <a:latin typeface="Times New Roman" panose="02020603050405020304" pitchFamily="18" charset="0"/>
                <a:ea typeface="Times New Roman" panose="02020603050405020304" pitchFamily="18" charset="0"/>
              </a:rPr>
              <a:t>Barbury</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Castle</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1991. július 17. A megjelenése utáni napon egy brit újság képet közölt az alakzatról ezzel a fejléccel: „No, ezt magyarázzák meg”. </a:t>
            </a:r>
            <a:endParaRPr lang="hu-HU" dirty="0"/>
          </a:p>
        </p:txBody>
      </p:sp>
      <p:pic>
        <p:nvPicPr>
          <p:cNvPr id="9" name="Kép 8" descr="crop9407c"/>
          <p:cNvPicPr/>
          <p:nvPr/>
        </p:nvPicPr>
        <p:blipFill>
          <a:blip r:embed="rId4">
            <a:extLst>
              <a:ext uri="{28A0092B-C50C-407E-A947-70E740481C1C}">
                <a14:useLocalDpi xmlns:a14="http://schemas.microsoft.com/office/drawing/2010/main" val="0"/>
              </a:ext>
            </a:extLst>
          </a:blip>
          <a:srcRect/>
          <a:stretch>
            <a:fillRect/>
          </a:stretch>
        </p:blipFill>
        <p:spPr bwMode="auto">
          <a:xfrm>
            <a:off x="4670992" y="2786796"/>
            <a:ext cx="4149480" cy="2740948"/>
          </a:xfrm>
          <a:prstGeom prst="rect">
            <a:avLst/>
          </a:prstGeom>
          <a:noFill/>
          <a:ln>
            <a:noFill/>
          </a:ln>
        </p:spPr>
      </p:pic>
      <p:sp>
        <p:nvSpPr>
          <p:cNvPr id="5" name="Téglalap 4"/>
          <p:cNvSpPr/>
          <p:nvPr/>
        </p:nvSpPr>
        <p:spPr>
          <a:xfrm>
            <a:off x="4491256" y="5517232"/>
            <a:ext cx="4572000" cy="646331"/>
          </a:xfrm>
          <a:prstGeom prst="rect">
            <a:avLst/>
          </a:prstGeom>
        </p:spPr>
        <p:txBody>
          <a:bodyPr>
            <a:spAutoFit/>
          </a:bodyPr>
          <a:lstStyle/>
          <a:p>
            <a:r>
              <a:rPr lang="hu-HU" dirty="0">
                <a:solidFill>
                  <a:srgbClr val="000000"/>
                </a:solidFill>
                <a:latin typeface="Times New Roman" panose="02020603050405020304" pitchFamily="18" charset="0"/>
                <a:ea typeface="Times New Roman" panose="02020603050405020304" pitchFamily="18" charset="0"/>
              </a:rPr>
              <a:t>„</a:t>
            </a:r>
            <a:r>
              <a:rPr lang="hu-HU" dirty="0">
                <a:latin typeface="Times New Roman" panose="02020603050405020304" pitchFamily="18" charset="0"/>
                <a:ea typeface="Times New Roman" panose="02020603050405020304" pitchFamily="18" charset="0"/>
              </a:rPr>
              <a:t>Skorpió” vagy „szitakötő”, </a:t>
            </a:r>
            <a:r>
              <a:rPr lang="hu-HU" dirty="0" err="1">
                <a:latin typeface="Times New Roman" panose="02020603050405020304" pitchFamily="18" charset="0"/>
                <a:ea typeface="Times New Roman" panose="02020603050405020304" pitchFamily="18" charset="0"/>
              </a:rPr>
              <a:t>Bishops</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Cannings</a:t>
            </a:r>
            <a:r>
              <a:rPr lang="hu-HU" dirty="0" smtClean="0">
                <a:latin typeface="Times New Roman" panose="02020603050405020304" pitchFamily="18" charset="0"/>
                <a:ea typeface="Times New Roman" panose="02020603050405020304" pitchFamily="18" charset="0"/>
              </a:rPr>
              <a:t>,</a:t>
            </a:r>
          </a:p>
          <a:p>
            <a:r>
              <a:rPr lang="hu-HU" dirty="0" smtClean="0">
                <a:latin typeface="Times New Roman" panose="02020603050405020304" pitchFamily="18" charset="0"/>
                <a:ea typeface="Times New Roman" panose="02020603050405020304" pitchFamily="18" charset="0"/>
              </a:rPr>
              <a:t> </a:t>
            </a:r>
            <a:r>
              <a:rPr lang="hu-HU" dirty="0" err="1" smtClean="0">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1994. július 15.</a:t>
            </a:r>
            <a:endParaRPr lang="hu-HU" dirty="0"/>
          </a:p>
        </p:txBody>
      </p:sp>
    </p:spTree>
    <p:extLst>
      <p:ext uri="{BB962C8B-B14F-4D97-AF65-F5344CB8AC3E}">
        <p14:creationId xmlns:p14="http://schemas.microsoft.com/office/powerpoint/2010/main" val="194321066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8" name="Kép 7" descr="crop9407a"/>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4320480" cy="3168352"/>
          </a:xfrm>
          <a:prstGeom prst="rect">
            <a:avLst/>
          </a:prstGeom>
          <a:noFill/>
          <a:ln>
            <a:noFill/>
          </a:ln>
        </p:spPr>
      </p:pic>
      <p:sp>
        <p:nvSpPr>
          <p:cNvPr id="4" name="Téglalap 3"/>
          <p:cNvSpPr/>
          <p:nvPr/>
        </p:nvSpPr>
        <p:spPr>
          <a:xfrm>
            <a:off x="0" y="4005064"/>
            <a:ext cx="4572000" cy="1200329"/>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Galaxis alakzat, West </a:t>
            </a:r>
            <a:r>
              <a:rPr lang="hu-HU" dirty="0" err="1">
                <a:latin typeface="Times New Roman" panose="02020603050405020304" pitchFamily="18" charset="0"/>
                <a:ea typeface="Times New Roman" panose="02020603050405020304" pitchFamily="18" charset="0"/>
              </a:rPr>
              <a:t>Stowell</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1994. július 23. Úgy értelmezik, hogy a bolygók együttállását mutatja a </a:t>
            </a:r>
            <a:r>
              <a:rPr lang="hu-HU" dirty="0" err="1">
                <a:latin typeface="Times New Roman" panose="02020603050405020304" pitchFamily="18" charset="0"/>
                <a:ea typeface="Times New Roman" panose="02020603050405020304" pitchFamily="18" charset="0"/>
              </a:rPr>
              <a:t>Cetus</a:t>
            </a:r>
            <a:r>
              <a:rPr lang="hu-HU" dirty="0">
                <a:latin typeface="Times New Roman" panose="02020603050405020304" pitchFamily="18" charset="0"/>
                <a:ea typeface="Times New Roman" panose="02020603050405020304" pitchFamily="18" charset="0"/>
              </a:rPr>
              <a:t> csillagképben</a:t>
            </a:r>
            <a:r>
              <a:rPr lang="hu-HU" dirty="0">
                <a:solidFill>
                  <a:srgbClr val="000000"/>
                </a:solidFill>
                <a:latin typeface="Times New Roman" panose="02020603050405020304" pitchFamily="18" charset="0"/>
                <a:ea typeface="Times New Roman" panose="02020603050405020304" pitchFamily="18" charset="0"/>
              </a:rPr>
              <a:t>, </a:t>
            </a:r>
            <a:r>
              <a:rPr lang="hu-HU" dirty="0">
                <a:latin typeface="Times New Roman" panose="02020603050405020304" pitchFamily="18" charset="0"/>
                <a:ea typeface="Times New Roman" panose="02020603050405020304" pitchFamily="18" charset="0"/>
              </a:rPr>
              <a:t>ahogyan az 2000 áprilisában volt.</a:t>
            </a:r>
            <a:endParaRPr lang="hu-HU" dirty="0"/>
          </a:p>
        </p:txBody>
      </p:sp>
      <p:pic>
        <p:nvPicPr>
          <p:cNvPr id="10" name="Kép 9" descr="crop9506"/>
          <p:cNvPicPr/>
          <p:nvPr/>
        </p:nvPicPr>
        <p:blipFill>
          <a:blip r:embed="rId4">
            <a:extLst>
              <a:ext uri="{28A0092B-C50C-407E-A947-70E740481C1C}">
                <a14:useLocalDpi xmlns:a14="http://schemas.microsoft.com/office/drawing/2010/main" val="0"/>
              </a:ext>
            </a:extLst>
          </a:blip>
          <a:srcRect/>
          <a:stretch>
            <a:fillRect/>
          </a:stretch>
        </p:blipFill>
        <p:spPr bwMode="auto">
          <a:xfrm>
            <a:off x="4866472" y="836712"/>
            <a:ext cx="3613928" cy="3168352"/>
          </a:xfrm>
          <a:prstGeom prst="rect">
            <a:avLst/>
          </a:prstGeom>
          <a:noFill/>
          <a:ln>
            <a:noFill/>
          </a:ln>
        </p:spPr>
      </p:pic>
      <p:sp>
        <p:nvSpPr>
          <p:cNvPr id="7" name="Téglalap 6"/>
          <p:cNvSpPr/>
          <p:nvPr/>
        </p:nvSpPr>
        <p:spPr>
          <a:xfrm>
            <a:off x="4603760" y="4149080"/>
            <a:ext cx="4572000" cy="2585323"/>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Naprendszer alakzat, </a:t>
            </a:r>
            <a:r>
              <a:rPr lang="hu-HU" dirty="0" err="1">
                <a:latin typeface="Times New Roman" panose="02020603050405020304" pitchFamily="18" charset="0"/>
                <a:ea typeface="Times New Roman" panose="02020603050405020304" pitchFamily="18" charset="0"/>
              </a:rPr>
              <a:t>Longwood</a:t>
            </a:r>
            <a:r>
              <a:rPr lang="hu-HU" dirty="0">
                <a:latin typeface="Times New Roman" panose="02020603050405020304" pitchFamily="18" charset="0"/>
                <a:ea typeface="Times New Roman" panose="02020603050405020304" pitchFamily="18" charset="0"/>
              </a:rPr>
              <a:t> Warren, Hampshire, 1995. június 22. A Nap, a Merkúr, a Vénusz, a Föld, a Mars és a Jupiter pályáit jeleníti meg. </a:t>
            </a:r>
            <a:r>
              <a:rPr lang="hu-HU" dirty="0" err="1">
                <a:latin typeface="Times New Roman" panose="02020603050405020304" pitchFamily="18" charset="0"/>
                <a:ea typeface="Times New Roman" panose="02020603050405020304" pitchFamily="18" charset="0"/>
              </a:rPr>
              <a:t>Gerald</a:t>
            </a:r>
            <a:r>
              <a:rPr lang="hu-HU" dirty="0">
                <a:latin typeface="Times New Roman" panose="02020603050405020304" pitchFamily="18" charset="0"/>
                <a:ea typeface="Times New Roman" panose="02020603050405020304" pitchFamily="18" charset="0"/>
              </a:rPr>
              <a:t> Hawkins szerint egy bolygói együttállást mutat, ami 1903. november 22-én történt, azon a napon, amikor a Wright fivérek bebizonyították, hogy az ember tud repülni, majd pedig 1971. július 11-én, </a:t>
            </a:r>
            <a:r>
              <a:rPr lang="hu-HU" dirty="0" err="1">
                <a:latin typeface="Times New Roman" panose="02020603050405020304" pitchFamily="18" charset="0"/>
                <a:ea typeface="Times New Roman" panose="02020603050405020304" pitchFamily="18" charset="0"/>
              </a:rPr>
              <a:t>Mariner</a:t>
            </a:r>
            <a:r>
              <a:rPr lang="hu-HU" dirty="0">
                <a:latin typeface="Times New Roman" panose="02020603050405020304" pitchFamily="18" charset="0"/>
                <a:ea typeface="Times New Roman" panose="02020603050405020304" pitchFamily="18" charset="0"/>
              </a:rPr>
              <a:t> 9 Marsra való repülésének idején.</a:t>
            </a:r>
            <a:endParaRPr lang="hu-HU" dirty="0"/>
          </a:p>
        </p:txBody>
      </p:sp>
    </p:spTree>
    <p:extLst>
      <p:ext uri="{BB962C8B-B14F-4D97-AF65-F5344CB8AC3E}">
        <p14:creationId xmlns:p14="http://schemas.microsoft.com/office/powerpoint/2010/main" val="523460125"/>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9" name="Kép 8" descr="crop9607a"/>
          <p:cNvPicPr/>
          <p:nvPr/>
        </p:nvPicPr>
        <p:blipFill>
          <a:blip r:embed="rId3">
            <a:extLst>
              <a:ext uri="{28A0092B-C50C-407E-A947-70E740481C1C}">
                <a14:useLocalDpi xmlns:a14="http://schemas.microsoft.com/office/drawing/2010/main" val="0"/>
              </a:ext>
            </a:extLst>
          </a:blip>
          <a:srcRect/>
          <a:stretch>
            <a:fillRect/>
          </a:stretch>
        </p:blipFill>
        <p:spPr bwMode="auto">
          <a:xfrm>
            <a:off x="17944" y="657032"/>
            <a:ext cx="4104456" cy="3528392"/>
          </a:xfrm>
          <a:prstGeom prst="rect">
            <a:avLst/>
          </a:prstGeom>
          <a:noFill/>
          <a:ln>
            <a:noFill/>
          </a:ln>
        </p:spPr>
      </p:pic>
      <p:sp>
        <p:nvSpPr>
          <p:cNvPr id="2" name="Téglalap 1"/>
          <p:cNvSpPr/>
          <p:nvPr/>
        </p:nvSpPr>
        <p:spPr>
          <a:xfrm>
            <a:off x="0" y="4077072"/>
            <a:ext cx="4572000" cy="2862322"/>
          </a:xfrm>
          <a:prstGeom prst="rect">
            <a:avLst/>
          </a:prstGeom>
        </p:spPr>
        <p:txBody>
          <a:bodyPr>
            <a:spAutoFit/>
          </a:bodyPr>
          <a:lstStyle/>
          <a:p>
            <a:r>
              <a:rPr lang="hu-HU" dirty="0" smtClean="0">
                <a:latin typeface="Times New Roman" panose="02020603050405020304" pitchFamily="18" charset="0"/>
                <a:ea typeface="Times New Roman" panose="02020603050405020304" pitchFamily="18" charset="0"/>
              </a:rPr>
              <a:t>1996</a:t>
            </a:r>
            <a:r>
              <a:rPr lang="hu-HU" dirty="0">
                <a:latin typeface="Times New Roman" panose="02020603050405020304" pitchFamily="18" charset="0"/>
                <a:ea typeface="Times New Roman" panose="02020603050405020304" pitchFamily="18" charset="0"/>
              </a:rPr>
              <a:t>. július 7. Ennek a 151 körből álló spirálnak a mérete 279 m a középső tengelye mentén, fényes napvilágnál jelent meg teljes rálátással egy zsúfolt útról, Stonehenge-dzsel éppen szemben, egy 15 perces idősávban (pilóták, egy farmer, egy biztonsági őr és a rendőrséget kihívó motorosok tanúvallomása szerint). Egy hivatásos földmérő mérnök azt mondta, neki kb. két teljes napjába telt volna az alakzatot megszerkeszteni.</a:t>
            </a:r>
            <a:endParaRPr lang="hu-HU" dirty="0"/>
          </a:p>
        </p:txBody>
      </p:sp>
      <p:pic>
        <p:nvPicPr>
          <p:cNvPr id="11" name="Kép 10" descr="crop9708a"/>
          <p:cNvPicPr/>
          <p:nvPr/>
        </p:nvPicPr>
        <p:blipFill>
          <a:blip r:embed="rId4">
            <a:extLst>
              <a:ext uri="{28A0092B-C50C-407E-A947-70E740481C1C}">
                <a14:useLocalDpi xmlns:a14="http://schemas.microsoft.com/office/drawing/2010/main" val="0"/>
              </a:ext>
            </a:extLst>
          </a:blip>
          <a:srcRect/>
          <a:stretch>
            <a:fillRect/>
          </a:stretch>
        </p:blipFill>
        <p:spPr bwMode="auto">
          <a:xfrm>
            <a:off x="4760786" y="705272"/>
            <a:ext cx="3958228" cy="3480152"/>
          </a:xfrm>
          <a:prstGeom prst="rect">
            <a:avLst/>
          </a:prstGeom>
          <a:noFill/>
          <a:ln>
            <a:noFill/>
          </a:ln>
        </p:spPr>
      </p:pic>
      <p:sp>
        <p:nvSpPr>
          <p:cNvPr id="3" name="Téglalap 2"/>
          <p:cNvSpPr/>
          <p:nvPr/>
        </p:nvSpPr>
        <p:spPr>
          <a:xfrm>
            <a:off x="4644008" y="4198000"/>
            <a:ext cx="4572000" cy="2308324"/>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„Koch fraktál”, </a:t>
            </a:r>
            <a:r>
              <a:rPr lang="hu-HU" dirty="0" err="1">
                <a:latin typeface="Times New Roman" panose="02020603050405020304" pitchFamily="18" charset="0"/>
                <a:ea typeface="Times New Roman" panose="02020603050405020304" pitchFamily="18" charset="0"/>
              </a:rPr>
              <a:t>Milk</a:t>
            </a:r>
            <a:r>
              <a:rPr lang="hu-HU" dirty="0">
                <a:latin typeface="Times New Roman" panose="02020603050405020304" pitchFamily="18" charset="0"/>
                <a:ea typeface="Times New Roman" panose="02020603050405020304" pitchFamily="18" charset="0"/>
              </a:rPr>
              <a:t> Hill,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1997. augusztus 8. Két mérnöki iroda úgy becsülte, hogy a 346 referencia pont kicövekelése, ami a 71 m széles alakzat elkészítéséhez kellene a búza ledöntése előtt, 6.5 – 7.5 napba kerülne, vagy 11 napba, ha a sötétség leple alatt csinálnák. Az alakzat viszont határozottan egy éjszaka alatt jelent meg.</a:t>
            </a:r>
            <a:endParaRPr lang="hu-HU" dirty="0"/>
          </a:p>
        </p:txBody>
      </p:sp>
    </p:spTree>
    <p:extLst>
      <p:ext uri="{BB962C8B-B14F-4D97-AF65-F5344CB8AC3E}">
        <p14:creationId xmlns:p14="http://schemas.microsoft.com/office/powerpoint/2010/main" val="353479447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7" name="Kép 6" descr="crop9907b"/>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4104456" cy="3456384"/>
          </a:xfrm>
          <a:prstGeom prst="rect">
            <a:avLst/>
          </a:prstGeom>
          <a:noFill/>
          <a:ln>
            <a:noFill/>
          </a:ln>
        </p:spPr>
      </p:pic>
      <p:sp>
        <p:nvSpPr>
          <p:cNvPr id="4" name="Téglalap 3"/>
          <p:cNvSpPr/>
          <p:nvPr/>
        </p:nvSpPr>
        <p:spPr>
          <a:xfrm>
            <a:off x="0" y="4437752"/>
            <a:ext cx="4572000" cy="646331"/>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14 ágú csillag, </a:t>
            </a:r>
            <a:r>
              <a:rPr lang="hu-HU" dirty="0" err="1">
                <a:latin typeface="Times New Roman" panose="02020603050405020304" pitchFamily="18" charset="0"/>
                <a:ea typeface="Times New Roman" panose="02020603050405020304" pitchFamily="18" charset="0"/>
              </a:rPr>
              <a:t>Roundway</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1999. július 31.</a:t>
            </a:r>
            <a:endParaRPr lang="hu-HU" dirty="0"/>
          </a:p>
        </p:txBody>
      </p:sp>
      <p:pic>
        <p:nvPicPr>
          <p:cNvPr id="10" name="Kép 9" descr="crop0007a"/>
          <p:cNvPicPr/>
          <p:nvPr/>
        </p:nvPicPr>
        <p:blipFill>
          <a:blip r:embed="rId4">
            <a:extLst>
              <a:ext uri="{28A0092B-C50C-407E-A947-70E740481C1C}">
                <a14:useLocalDpi xmlns:a14="http://schemas.microsoft.com/office/drawing/2010/main" val="0"/>
              </a:ext>
            </a:extLst>
          </a:blip>
          <a:srcRect/>
          <a:stretch>
            <a:fillRect/>
          </a:stretch>
        </p:blipFill>
        <p:spPr bwMode="auto">
          <a:xfrm>
            <a:off x="5004048" y="836712"/>
            <a:ext cx="3168352" cy="2592288"/>
          </a:xfrm>
          <a:prstGeom prst="rect">
            <a:avLst/>
          </a:prstGeom>
          <a:noFill/>
          <a:ln>
            <a:noFill/>
          </a:ln>
        </p:spPr>
      </p:pic>
      <p:pic>
        <p:nvPicPr>
          <p:cNvPr id="12" name="Kép 11" descr="crop0007b"/>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429000"/>
            <a:ext cx="3168352" cy="2232248"/>
          </a:xfrm>
          <a:prstGeom prst="rect">
            <a:avLst/>
          </a:prstGeom>
          <a:noFill/>
          <a:ln>
            <a:noFill/>
          </a:ln>
        </p:spPr>
      </p:pic>
      <p:sp>
        <p:nvSpPr>
          <p:cNvPr id="5" name="Téglalap 4"/>
          <p:cNvSpPr/>
          <p:nvPr/>
        </p:nvSpPr>
        <p:spPr>
          <a:xfrm>
            <a:off x="4788024" y="5877272"/>
            <a:ext cx="4572000" cy="646331"/>
          </a:xfrm>
          <a:prstGeom prst="rect">
            <a:avLst/>
          </a:prstGeom>
        </p:spPr>
        <p:txBody>
          <a:bodyPr>
            <a:spAutoFit/>
          </a:bodyPr>
          <a:lstStyle/>
          <a:p>
            <a:r>
              <a:rPr lang="hu-HU" dirty="0">
                <a:latin typeface="Times New Roman" panose="02020603050405020304" pitchFamily="18" charset="0"/>
                <a:ea typeface="Times New Roman" panose="02020603050405020304" pitchFamily="18" charset="0"/>
              </a:rPr>
              <a:t>„Mágneses mezők”, </a:t>
            </a:r>
            <a:r>
              <a:rPr lang="hu-HU" dirty="0" err="1">
                <a:latin typeface="Times New Roman" panose="02020603050405020304" pitchFamily="18" charset="0"/>
                <a:ea typeface="Times New Roman" panose="02020603050405020304" pitchFamily="18" charset="0"/>
              </a:rPr>
              <a:t>Avebury</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Trusloe</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Wiltshire</a:t>
            </a:r>
            <a:r>
              <a:rPr lang="hu-HU" dirty="0">
                <a:latin typeface="Times New Roman" panose="02020603050405020304" pitchFamily="18" charset="0"/>
                <a:ea typeface="Times New Roman" panose="02020603050405020304" pitchFamily="18" charset="0"/>
              </a:rPr>
              <a:t>, 2000. július 22.</a:t>
            </a:r>
            <a:endParaRPr lang="hu-HU" dirty="0"/>
          </a:p>
        </p:txBody>
      </p:sp>
    </p:spTree>
    <p:extLst>
      <p:ext uri="{BB962C8B-B14F-4D97-AF65-F5344CB8AC3E}">
        <p14:creationId xmlns:p14="http://schemas.microsoft.com/office/powerpoint/2010/main" val="3049877012"/>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7" name="Rectangle 3"/>
          <p:cNvSpPr>
            <a:spLocks noGrp="1" noRot="1" noChangeArrowheads="1"/>
          </p:cNvSpPr>
          <p:nvPr>
            <p:ph type="title"/>
          </p:nvPr>
        </p:nvSpPr>
        <p:spPr>
          <a:xfrm>
            <a:off x="685800" y="76200"/>
            <a:ext cx="7772400" cy="616496"/>
          </a:xfrm>
        </p:spPr>
        <p:txBody>
          <a:bodyPr>
            <a:normAutofit fontScale="90000"/>
          </a:bodyPr>
          <a:lstStyle/>
          <a:p>
            <a:pPr algn="ctr"/>
            <a:r>
              <a:rPr lang="hu-HU" sz="4800" b="1" dirty="0" smtClean="0">
                <a:solidFill>
                  <a:srgbClr val="FF0000"/>
                </a:solidFill>
                <a:latin typeface="Century Gothic" pitchFamily="34" charset="0"/>
              </a:rPr>
              <a:t>Történetük</a:t>
            </a:r>
            <a:endParaRPr lang="en-US" sz="4800" b="1" dirty="0">
              <a:solidFill>
                <a:srgbClr val="FF0000"/>
              </a:solidFill>
              <a:latin typeface="Century Gothic" pitchFamily="34" charset="0"/>
            </a:endParaRPr>
          </a:p>
        </p:txBody>
      </p:sp>
      <p:pic>
        <p:nvPicPr>
          <p:cNvPr id="8" name="Kép 7" descr="crop0107"/>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6712"/>
            <a:ext cx="4680520" cy="4536504"/>
          </a:xfrm>
          <a:prstGeom prst="rect">
            <a:avLst/>
          </a:prstGeom>
          <a:noFill/>
          <a:ln>
            <a:noFill/>
          </a:ln>
        </p:spPr>
      </p:pic>
      <p:pic>
        <p:nvPicPr>
          <p:cNvPr id="9" name="Kép 8" descr="crop0107b"/>
          <p:cNvPicPr/>
          <p:nvPr/>
        </p:nvPicPr>
        <p:blipFill>
          <a:blip r:embed="rId4">
            <a:extLst>
              <a:ext uri="{28A0092B-C50C-407E-A947-70E740481C1C}">
                <a14:useLocalDpi xmlns:a14="http://schemas.microsoft.com/office/drawing/2010/main" val="0"/>
              </a:ext>
            </a:extLst>
          </a:blip>
          <a:srcRect/>
          <a:stretch>
            <a:fillRect/>
          </a:stretch>
        </p:blipFill>
        <p:spPr bwMode="auto">
          <a:xfrm>
            <a:off x="5796136" y="836712"/>
            <a:ext cx="2662064" cy="4536504"/>
          </a:xfrm>
          <a:prstGeom prst="rect">
            <a:avLst/>
          </a:prstGeom>
          <a:noFill/>
          <a:ln>
            <a:noFill/>
          </a:ln>
        </p:spPr>
      </p:pic>
      <p:sp>
        <p:nvSpPr>
          <p:cNvPr id="2" name="Téglalap 1"/>
          <p:cNvSpPr/>
          <p:nvPr/>
        </p:nvSpPr>
        <p:spPr>
          <a:xfrm>
            <a:off x="971600" y="5367640"/>
            <a:ext cx="7704856" cy="923330"/>
          </a:xfrm>
          <a:prstGeom prst="rect">
            <a:avLst/>
          </a:prstGeom>
        </p:spPr>
        <p:txBody>
          <a:bodyPr wrap="square">
            <a:spAutoFit/>
          </a:bodyPr>
          <a:lstStyle/>
          <a:p>
            <a:r>
              <a:rPr lang="hu-HU" dirty="0">
                <a:latin typeface="Times New Roman" panose="02020603050405020304" pitchFamily="18" charset="0"/>
                <a:ea typeface="Times New Roman" panose="02020603050405020304" pitchFamily="18" charset="0"/>
              </a:rPr>
              <a:t>„Az angyal”, Great </a:t>
            </a:r>
            <a:r>
              <a:rPr lang="hu-HU" dirty="0" err="1">
                <a:latin typeface="Times New Roman" panose="02020603050405020304" pitchFamily="18" charset="0"/>
                <a:ea typeface="Times New Roman" panose="02020603050405020304" pitchFamily="18" charset="0"/>
              </a:rPr>
              <a:t>Shelford</a:t>
            </a:r>
            <a:r>
              <a:rPr lang="hu-HU" dirty="0">
                <a:latin typeface="Times New Roman" panose="02020603050405020304" pitchFamily="18" charset="0"/>
                <a:ea typeface="Times New Roman" panose="02020603050405020304" pitchFamily="18" charset="0"/>
              </a:rPr>
              <a:t>, </a:t>
            </a:r>
            <a:r>
              <a:rPr lang="hu-HU" dirty="0" err="1">
                <a:latin typeface="Times New Roman" panose="02020603050405020304" pitchFamily="18" charset="0"/>
                <a:ea typeface="Times New Roman" panose="02020603050405020304" pitchFamily="18" charset="0"/>
              </a:rPr>
              <a:t>Cambridgeshire</a:t>
            </a:r>
            <a:r>
              <a:rPr lang="hu-HU" dirty="0">
                <a:latin typeface="Times New Roman" panose="02020603050405020304" pitchFamily="18" charset="0"/>
                <a:ea typeface="Times New Roman" panose="02020603050405020304" pitchFamily="18" charset="0"/>
              </a:rPr>
              <a:t>, 2001. július 25. A sugárirányú vonalak, amik a palástot alkotják, kb. 15 cm szélesek. Az egymás melletti vonalak felváltva kifelé és befelé dőlnek, a teljes hosszúságuk több mint 1220 m.</a:t>
            </a:r>
            <a:endParaRPr lang="hu-HU" dirty="0"/>
          </a:p>
        </p:txBody>
      </p:sp>
    </p:spTree>
    <p:extLst>
      <p:ext uri="{BB962C8B-B14F-4D97-AF65-F5344CB8AC3E}">
        <p14:creationId xmlns:p14="http://schemas.microsoft.com/office/powerpoint/2010/main" val="245188130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Űrpálya">
  <a:themeElements>
    <a:clrScheme name="Űrpály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Űrpály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Űrpály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Űrpály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Űrpály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Űrpály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Űrpály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Űrpály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Űrpály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Űrpály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Űrpály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Égi">
  <a:themeElements>
    <a:clrScheme name="Égi">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Ég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Égi">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47808</TotalTime>
  <Words>3411</Words>
  <Application>Microsoft Office PowerPoint</Application>
  <PresentationFormat>Diavetítés a képernyőre (4:3 oldalarány)</PresentationFormat>
  <Paragraphs>197</Paragraphs>
  <Slides>32</Slides>
  <Notes>30</Notes>
  <HiddenSlides>0</HiddenSlides>
  <MMClips>0</MMClips>
  <ScaleCrop>false</ScaleCrop>
  <HeadingPairs>
    <vt:vector size="6" baseType="variant">
      <vt:variant>
        <vt:lpstr>Használt betűtípusok</vt:lpstr>
      </vt:variant>
      <vt:variant>
        <vt:i4>7</vt:i4>
      </vt:variant>
      <vt:variant>
        <vt:lpstr>Téma</vt:lpstr>
      </vt:variant>
      <vt:variant>
        <vt:i4>3</vt:i4>
      </vt:variant>
      <vt:variant>
        <vt:lpstr>Diacímek</vt:lpstr>
      </vt:variant>
      <vt:variant>
        <vt:i4>32</vt:i4>
      </vt:variant>
    </vt:vector>
  </HeadingPairs>
  <TitlesOfParts>
    <vt:vector size="42" baseType="lpstr">
      <vt:lpstr>Arial</vt:lpstr>
      <vt:lpstr>Arial Black</vt:lpstr>
      <vt:lpstr>Calibri</vt:lpstr>
      <vt:lpstr>Calibri Light</vt:lpstr>
      <vt:lpstr>Century Gothic</vt:lpstr>
      <vt:lpstr>Times New Roman</vt:lpstr>
      <vt:lpstr>Wingdings</vt:lpstr>
      <vt:lpstr>Űrpálya</vt:lpstr>
      <vt:lpstr>1_Office-téma</vt:lpstr>
      <vt:lpstr>Égi</vt:lpstr>
      <vt:lpstr>A gabonakörök – egy  másik értelem üzenetei?</vt:lpstr>
      <vt:lpstr>PowerPoint bemutató</vt:lpstr>
      <vt:lpstr>Történetük</vt:lpstr>
      <vt:lpstr>Történetük</vt:lpstr>
      <vt:lpstr>Történetük</vt:lpstr>
      <vt:lpstr>Történetük</vt:lpstr>
      <vt:lpstr>Történetük</vt:lpstr>
      <vt:lpstr>Történetük</vt:lpstr>
      <vt:lpstr>Történetük</vt:lpstr>
      <vt:lpstr>Történetük</vt:lpstr>
      <vt:lpstr>Történetük</vt:lpstr>
      <vt:lpstr>Jellegzetességek</vt:lpstr>
      <vt:lpstr>Jellegzetességek</vt:lpstr>
      <vt:lpstr>Jellegzetességek</vt:lpstr>
      <vt:lpstr>Jellegzetességek</vt:lpstr>
      <vt:lpstr>Tudományos kutatás</vt:lpstr>
      <vt:lpstr>Tudományos kutatás</vt:lpstr>
      <vt:lpstr>Szemtanúk beszámolói</vt:lpstr>
      <vt:lpstr>Szemtanúk beszámolói</vt:lpstr>
      <vt:lpstr>Rendellenes jelenségek</vt:lpstr>
      <vt:lpstr>Rendellenes jelenségek</vt:lpstr>
      <vt:lpstr>Emberi próbálkozások</vt:lpstr>
      <vt:lpstr>Emberi próbálkozások</vt:lpstr>
      <vt:lpstr>Emberi próbálkozások</vt:lpstr>
      <vt:lpstr>magyarázatok</vt:lpstr>
      <vt:lpstr>magyarázatok</vt:lpstr>
      <vt:lpstr>magyarázatok</vt:lpstr>
      <vt:lpstr>magyarázatok</vt:lpstr>
      <vt:lpstr>jelentésük</vt:lpstr>
      <vt:lpstr>jelentésük</vt:lpstr>
      <vt:lpstr>Következtetés</vt:lpstr>
      <vt:lpstr>Szabari János, jszabari@mol.hu, +3630/9254-936      www.teozofia.hu; www.sziddhartha.hu</vt:lpstr>
    </vt:vector>
  </TitlesOfParts>
  <Company>MOL 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LÉTEZÉS EGYETEMES TÖRVÉNYEI</dc:title>
  <dc:creator>Szabari János</dc:creator>
  <cp:lastModifiedBy>Szabari János</cp:lastModifiedBy>
  <cp:revision>99</cp:revision>
  <dcterms:created xsi:type="dcterms:W3CDTF">2005-10-22T14:34:42Z</dcterms:created>
  <dcterms:modified xsi:type="dcterms:W3CDTF">2016-09-20T14:24:35Z</dcterms:modified>
</cp:coreProperties>
</file>