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8" r:id="rId13"/>
    <p:sldId id="312" r:id="rId14"/>
    <p:sldId id="310" r:id="rId15"/>
    <p:sldId id="273" r:id="rId16"/>
    <p:sldId id="279" r:id="rId17"/>
    <p:sldId id="313" r:id="rId18"/>
    <p:sldId id="286" r:id="rId19"/>
    <p:sldId id="274" r:id="rId20"/>
    <p:sldId id="308" r:id="rId21"/>
    <p:sldId id="283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évtelen szakasz" id="{48AE8266-970C-445B-9F7E-D597F2C258E0}">
          <p14:sldIdLst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8"/>
            <p14:sldId id="312"/>
            <p14:sldId id="310"/>
            <p14:sldId id="273"/>
            <p14:sldId id="279"/>
            <p14:sldId id="313"/>
            <p14:sldId id="286"/>
            <p14:sldId id="274"/>
            <p14:sldId id="308"/>
            <p14:sldId id="283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ábor Reszler" initials="GR" lastIdx="1" clrIdx="0">
    <p:extLst>
      <p:ext uri="{19B8F6BF-5375-455C-9EA6-DF929625EA0E}">
        <p15:presenceInfo xmlns:p15="http://schemas.microsoft.com/office/powerpoint/2012/main" userId="521384b91521db9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454" autoAdjust="0"/>
  </p:normalViewPr>
  <p:slideViewPr>
    <p:cSldViewPr snapToGrid="0">
      <p:cViewPr varScale="1">
        <p:scale>
          <a:sx n="59" d="100"/>
          <a:sy n="59" d="100"/>
        </p:scale>
        <p:origin x="11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1-10T20:14:44.203" idx="1">
    <p:pos x="-488" y="118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165B0-817D-4DA8-9409-829C66AD3A3B}" type="datetimeFigureOut">
              <a:rPr lang="hu-HU" smtClean="0"/>
              <a:t>2019. 11. 23.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7B735-D4B8-42F2-9D03-DFA6C033A10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8747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7B735-D4B8-42F2-9D03-DFA6C033A103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8773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7B735-D4B8-42F2-9D03-DFA6C033A103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7238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7B735-D4B8-42F2-9D03-DFA6C033A103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4853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7B735-D4B8-42F2-9D03-DFA6C033A103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027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7B735-D4B8-42F2-9D03-DFA6C033A103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00376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7B735-D4B8-42F2-9D03-DFA6C033A103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94002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7B735-D4B8-42F2-9D03-DFA6C033A103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45031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7B735-D4B8-42F2-9D03-DFA6C033A103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4344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EE941-207E-4EBA-837C-7E4543AB30B7}" type="slidenum">
              <a:rPr lang="hu-HU"/>
              <a:pPr/>
              <a:t>18</a:t>
            </a:fld>
            <a:endParaRPr lang="hu-HU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0800" y="3256966"/>
            <a:ext cx="6604000" cy="3086601"/>
          </a:xfrm>
        </p:spPr>
        <p:txBody>
          <a:bodyPr/>
          <a:lstStyle/>
          <a:p>
            <a:pPr algn="ctr"/>
            <a:r>
              <a:rPr lang="en-US" dirty="0" err="1"/>
              <a:t>Jinarajadasa</a:t>
            </a:r>
            <a:r>
              <a:rPr lang="en-US" dirty="0"/>
              <a:t> C.,  </a:t>
            </a:r>
            <a:r>
              <a:rPr lang="en-US" i="1" dirty="0"/>
              <a:t>First Principles of Theosophy, </a:t>
            </a:r>
            <a:r>
              <a:rPr lang="en-US" dirty="0"/>
              <a:t>TPH, 1960, Fig. 44, p. 115</a:t>
            </a:r>
          </a:p>
          <a:p>
            <a:pPr algn="ctr"/>
            <a:endParaRPr lang="en-US" dirty="0"/>
          </a:p>
          <a:p>
            <a:pPr algn="ctr"/>
            <a:r>
              <a:rPr lang="en-US" i="1" dirty="0"/>
              <a:t>“</a:t>
            </a:r>
            <a:r>
              <a:rPr lang="en-US" b="1" i="1" dirty="0"/>
              <a:t>Karma</a:t>
            </a:r>
            <a:r>
              <a:rPr lang="en-US" i="1" dirty="0"/>
              <a:t>” </a:t>
            </a:r>
            <a:r>
              <a:rPr lang="en-US" dirty="0"/>
              <a:t>= Activity</a:t>
            </a:r>
          </a:p>
          <a:p>
            <a:endParaRPr lang="en-US" dirty="0"/>
          </a:p>
          <a:p>
            <a:pPr algn="just"/>
            <a:r>
              <a:rPr lang="en-US" dirty="0"/>
              <a:t>        This slide brings forth that there is a </a:t>
            </a:r>
            <a:r>
              <a:rPr lang="en-US" b="1" dirty="0"/>
              <a:t>Cause-and-Effect Law</a:t>
            </a:r>
            <a:r>
              <a:rPr lang="en-US" dirty="0"/>
              <a:t> behind the evolution of the human individual.</a:t>
            </a:r>
            <a:endParaRPr lang="hu-HU" dirty="0"/>
          </a:p>
          <a:p>
            <a:pPr algn="just"/>
            <a:endParaRPr lang="hu-HU" dirty="0"/>
          </a:p>
          <a:p>
            <a:pPr algn="just"/>
            <a:r>
              <a:rPr lang="hu-HU" dirty="0" err="1"/>
              <a:t>Ve</a:t>
            </a:r>
            <a:endParaRPr lang="en-US" dirty="0"/>
          </a:p>
          <a:p>
            <a:pPr algn="just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5698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7B735-D4B8-42F2-9D03-DFA6C033A103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51092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7B735-D4B8-42F2-9D03-DFA6C033A103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8220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7B735-D4B8-42F2-9D03-DFA6C033A103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47577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7B735-D4B8-42F2-9D03-DFA6C033A103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51515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7B735-D4B8-42F2-9D03-DFA6C033A103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6279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7B735-D4B8-42F2-9D03-DFA6C033A103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7001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7B735-D4B8-42F2-9D03-DFA6C033A103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8622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7B735-D4B8-42F2-9D03-DFA6C033A103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6729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u-H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7B735-D4B8-42F2-9D03-DFA6C033A103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673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7B735-D4B8-42F2-9D03-DFA6C033A103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2044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7B735-D4B8-42F2-9D03-DFA6C033A103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0384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7B735-D4B8-42F2-9D03-DFA6C033A103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1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C4ED-3C48-4A7A-A2F5-6066F04884A8}" type="datetimeFigureOut">
              <a:rPr lang="hu-HU" smtClean="0"/>
              <a:t>2019. 11. 23.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1075B-1837-42C4-A393-41D4009F5E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0720604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C4ED-3C48-4A7A-A2F5-6066F04884A8}" type="datetimeFigureOut">
              <a:rPr lang="hu-HU" smtClean="0"/>
              <a:t>2019. 11. 23.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1075B-1837-42C4-A393-41D4009F5E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2282630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C4ED-3C48-4A7A-A2F5-6066F04884A8}" type="datetimeFigureOut">
              <a:rPr lang="hu-HU" smtClean="0"/>
              <a:t>2019. 11. 23.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1075B-1837-42C4-A393-41D4009F5E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1241481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C4ED-3C48-4A7A-A2F5-6066F04884A8}" type="datetimeFigureOut">
              <a:rPr lang="hu-HU" smtClean="0"/>
              <a:t>2019. 11. 23.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1075B-1837-42C4-A393-41D4009F5E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2277735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C4ED-3C48-4A7A-A2F5-6066F04884A8}" type="datetimeFigureOut">
              <a:rPr lang="hu-HU" smtClean="0"/>
              <a:t>2019. 11. 23.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1075B-1837-42C4-A393-41D4009F5E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0275048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C4ED-3C48-4A7A-A2F5-6066F04884A8}" type="datetimeFigureOut">
              <a:rPr lang="hu-HU" smtClean="0"/>
              <a:t>2019. 11. 23.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1075B-1837-42C4-A393-41D4009F5E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6621492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C4ED-3C48-4A7A-A2F5-6066F04884A8}" type="datetimeFigureOut">
              <a:rPr lang="hu-HU" smtClean="0"/>
              <a:t>2019. 11. 23.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1075B-1837-42C4-A393-41D4009F5E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0104373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C4ED-3C48-4A7A-A2F5-6066F04884A8}" type="datetimeFigureOut">
              <a:rPr lang="hu-HU" smtClean="0"/>
              <a:t>2019. 11. 23.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1075B-1837-42C4-A393-41D4009F5E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9815062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C4ED-3C48-4A7A-A2F5-6066F04884A8}" type="datetimeFigureOut">
              <a:rPr lang="hu-HU" smtClean="0"/>
              <a:t>2019. 11. 23.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1075B-1837-42C4-A393-41D4009F5E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8648935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C4ED-3C48-4A7A-A2F5-6066F04884A8}" type="datetimeFigureOut">
              <a:rPr lang="hu-HU" smtClean="0"/>
              <a:t>2019. 11. 23.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1075B-1837-42C4-A393-41D4009F5E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7797257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C4ED-3C48-4A7A-A2F5-6066F04884A8}" type="datetimeFigureOut">
              <a:rPr lang="hu-HU" smtClean="0"/>
              <a:t>2019. 11. 23.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1075B-1837-42C4-A393-41D4009F5E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0414049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8C4ED-3C48-4A7A-A2F5-6066F04884A8}" type="datetimeFigureOut">
              <a:rPr lang="hu-HU" smtClean="0"/>
              <a:t>2019. 11. 23.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1075B-1837-42C4-A393-41D4009F5E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946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ím 1">
            <a:extLst>
              <a:ext uri="{FF2B5EF4-FFF2-40B4-BE49-F238E27FC236}">
                <a16:creationId xmlns:a16="http://schemas.microsoft.com/office/drawing/2014/main" id="{1BEBF9A2-AE81-43B1-9E9B-9EC5EE3FA830}"/>
              </a:ext>
            </a:extLst>
          </p:cNvPr>
          <p:cNvSpPr txBox="1">
            <a:spLocks/>
          </p:cNvSpPr>
          <p:nvPr/>
        </p:nvSpPr>
        <p:spPr>
          <a:xfrm>
            <a:off x="609601" y="4013591"/>
            <a:ext cx="10923638" cy="13176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700" b="1" kern="1200" dirty="0" err="1">
                <a:solidFill>
                  <a:schemeClr val="tx1"/>
                </a:solidFill>
                <a:latin typeface="Baskerville Old Face" panose="02020602080505020303" pitchFamily="18" charset="0"/>
              </a:rPr>
              <a:t>Miért</a:t>
            </a:r>
            <a:r>
              <a:rPr lang="en-US" sz="4700" b="1" kern="1200" dirty="0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  <a:r>
              <a:rPr lang="en-US" sz="4700" b="1" kern="1200" dirty="0" err="1">
                <a:solidFill>
                  <a:schemeClr val="tx1"/>
                </a:solidFill>
                <a:latin typeface="Baskerville Old Face" panose="02020602080505020303" pitchFamily="18" charset="0"/>
              </a:rPr>
              <a:t>nem</a:t>
            </a:r>
            <a:r>
              <a:rPr lang="en-US" sz="4700" b="1" kern="1200" dirty="0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  <a:r>
              <a:rPr lang="en-US" sz="4700" b="1" kern="1200" dirty="0" err="1">
                <a:solidFill>
                  <a:schemeClr val="tx1"/>
                </a:solidFill>
                <a:latin typeface="Baskerville Old Face" panose="02020602080505020303" pitchFamily="18" charset="0"/>
              </a:rPr>
              <a:t>emlékezünk</a:t>
            </a:r>
            <a:r>
              <a:rPr lang="en-US" sz="4700" b="1" kern="1200" dirty="0">
                <a:solidFill>
                  <a:schemeClr val="tx1"/>
                </a:solidFill>
                <a:latin typeface="Baskerville Old Face" panose="02020602080505020303" pitchFamily="18" charset="0"/>
              </a:rPr>
              <a:t> az </a:t>
            </a:r>
            <a:r>
              <a:rPr lang="en-US" sz="4700" b="1" kern="1200" dirty="0" err="1">
                <a:solidFill>
                  <a:schemeClr val="tx1"/>
                </a:solidFill>
                <a:latin typeface="Baskerville Old Face" panose="02020602080505020303" pitchFamily="18" charset="0"/>
              </a:rPr>
              <a:t>elmúlt</a:t>
            </a:r>
            <a:r>
              <a:rPr lang="en-US" sz="4700" b="1" kern="1200" dirty="0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  <a:r>
              <a:rPr lang="en-US" sz="4700" b="1" kern="1200" dirty="0" err="1">
                <a:solidFill>
                  <a:schemeClr val="tx1"/>
                </a:solidFill>
                <a:latin typeface="Baskerville Old Face" panose="02020602080505020303" pitchFamily="18" charset="0"/>
              </a:rPr>
              <a:t>életeinkre</a:t>
            </a:r>
            <a:r>
              <a:rPr lang="en-US" sz="4700" b="1" kern="1200" dirty="0">
                <a:solidFill>
                  <a:schemeClr val="tx1"/>
                </a:solidFill>
                <a:latin typeface="Baskerville Old Face" panose="02020602080505020303" pitchFamily="18" charset="0"/>
              </a:rPr>
              <a:t>?</a:t>
            </a:r>
          </a:p>
        </p:txBody>
      </p:sp>
      <p:pic>
        <p:nvPicPr>
          <p:cNvPr id="8" name="Kép 7" descr="A képen fű, nő, állás, férfi látható&#10;&#10;Automatikusan generált leírás">
            <a:extLst>
              <a:ext uri="{FF2B5EF4-FFF2-40B4-BE49-F238E27FC236}">
                <a16:creationId xmlns:a16="http://schemas.microsoft.com/office/drawing/2014/main" id="{572E4E30-236D-4347-8BA2-927DD761A2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"/>
          <a:stretch/>
        </p:blipFill>
        <p:spPr>
          <a:xfrm>
            <a:off x="20" y="10"/>
            <a:ext cx="6095974" cy="4252522"/>
          </a:xfrm>
          <a:prstGeom prst="rect">
            <a:avLst/>
          </a:prstGeom>
        </p:spPr>
      </p:pic>
      <p:pic>
        <p:nvPicPr>
          <p:cNvPr id="11" name="Kép 10" descr="A képen személy, nő, beltéri, modellt állás látható&#10;&#10;Automatikusan generált leírás">
            <a:extLst>
              <a:ext uri="{FF2B5EF4-FFF2-40B4-BE49-F238E27FC236}">
                <a16:creationId xmlns:a16="http://schemas.microsoft.com/office/drawing/2014/main" id="{4D8734E8-0F2B-4376-A36F-4B832DE140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3" r="5492" b="-2"/>
          <a:stretch/>
        </p:blipFill>
        <p:spPr>
          <a:xfrm>
            <a:off x="6095999" y="-681"/>
            <a:ext cx="6096001" cy="4253215"/>
          </a:xfrm>
          <a:prstGeom prst="rect">
            <a:avLst/>
          </a:prstGeom>
        </p:spPr>
      </p:pic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églalap 63">
            <a:extLst>
              <a:ext uri="{FF2B5EF4-FFF2-40B4-BE49-F238E27FC236}">
                <a16:creationId xmlns:a16="http://schemas.microsoft.com/office/drawing/2014/main" id="{E5263A8E-D511-4AEF-B353-4E5B181C8FFD}"/>
              </a:ext>
            </a:extLst>
          </p:cNvPr>
          <p:cNvSpPr/>
          <p:nvPr/>
        </p:nvSpPr>
        <p:spPr>
          <a:xfrm>
            <a:off x="85725" y="5264664"/>
            <a:ext cx="124634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4000" dirty="0" err="1">
                <a:latin typeface="Baskerville Old Face" panose="02020602080505020303" pitchFamily="18" charset="0"/>
              </a:rPr>
              <a:t>Blavatsky</a:t>
            </a:r>
            <a:r>
              <a:rPr lang="hu-HU" sz="4000" dirty="0">
                <a:latin typeface="Baskerville Old Face" panose="02020602080505020303" pitchFamily="18" charset="0"/>
              </a:rPr>
              <a:t> a karmáról és a reinkarnációról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A65E13C4-C52B-44CA-A157-3544A2AF64BC}"/>
              </a:ext>
            </a:extLst>
          </p:cNvPr>
          <p:cNvSpPr txBox="1"/>
          <p:nvPr/>
        </p:nvSpPr>
        <p:spPr>
          <a:xfrm>
            <a:off x="4420626" y="6121470"/>
            <a:ext cx="3401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Baskerville Old Face" panose="02020602080505020303" pitchFamily="18" charset="0"/>
              </a:rPr>
              <a:t>Magyar Teozófiai Társulat</a:t>
            </a:r>
          </a:p>
        </p:txBody>
      </p:sp>
    </p:spTree>
    <p:extLst>
      <p:ext uri="{BB962C8B-B14F-4D97-AF65-F5344CB8AC3E}">
        <p14:creationId xmlns:p14="http://schemas.microsoft.com/office/powerpoint/2010/main" val="28666063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C3E1FF23-2515-442C-943F-289ED92A0F09}"/>
              </a:ext>
            </a:extLst>
          </p:cNvPr>
          <p:cNvSpPr txBox="1"/>
          <p:nvPr/>
        </p:nvSpPr>
        <p:spPr>
          <a:xfrm>
            <a:off x="390023" y="481489"/>
            <a:ext cx="5583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/>
              <a:t>Memória – a személyiség emlékezete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DD39693E-D2FD-4B7C-8439-18FC53CB4B0E}"/>
              </a:ext>
            </a:extLst>
          </p:cNvPr>
          <p:cNvSpPr txBox="1"/>
          <p:nvPr/>
        </p:nvSpPr>
        <p:spPr>
          <a:xfrm>
            <a:off x="742951" y="1085850"/>
            <a:ext cx="7753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Olyan képesség, ami teljességgel a fizikai agyunk többé vagy kevésbé egészséges és normális működésétől függ, az emlékezet és a visszaemlékezés pedig ennek a memóriának a tulajdonságai és szolgálói.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8CDF35D9-61B6-4E4D-BE43-CD4F99C62842}"/>
              </a:ext>
            </a:extLst>
          </p:cNvPr>
          <p:cNvSpPr txBox="1"/>
          <p:nvPr/>
        </p:nvSpPr>
        <p:spPr>
          <a:xfrm>
            <a:off x="742951" y="2009180"/>
            <a:ext cx="5572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memória múlandó és az agy fizikai körülményeitől függ.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7EF3D736-121F-4137-B300-41CA9F57A1D6}"/>
              </a:ext>
            </a:extLst>
          </p:cNvPr>
          <p:cNvSpPr txBox="1"/>
          <p:nvPr/>
        </p:nvSpPr>
        <p:spPr>
          <a:xfrm>
            <a:off x="742951" y="2437388"/>
            <a:ext cx="7991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memória egy feljegyző gépezet, egy felvevő, ami korlátozott és nagyon könnyen elromlik – csecsemő kori emlék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D81548E6-06CB-4492-BCB5-8D196D08FA89}"/>
              </a:ext>
            </a:extLst>
          </p:cNvPr>
          <p:cNvSpPr txBox="1"/>
          <p:nvPr/>
        </p:nvSpPr>
        <p:spPr>
          <a:xfrm>
            <a:off x="390023" y="3521544"/>
            <a:ext cx="5541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/>
              <a:t>Visszagondolás – a LÉLEK emlékezete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61C2BC31-15E8-49C1-9612-07B6A9AA1A18}"/>
              </a:ext>
            </a:extLst>
          </p:cNvPr>
          <p:cNvSpPr txBox="1"/>
          <p:nvPr/>
        </p:nvSpPr>
        <p:spPr>
          <a:xfrm>
            <a:off x="623888" y="4218430"/>
            <a:ext cx="7991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NEM a fizikai memóriánkhoz tartozik, hanem egy intuitív érzékelés a fizikai agyunkon kívül és attól függetlenül.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1C8D776E-3C1E-464A-AAAF-E4DC24100142}"/>
              </a:ext>
            </a:extLst>
          </p:cNvPr>
          <p:cNvSpPr txBox="1"/>
          <p:nvPr/>
        </p:nvSpPr>
        <p:spPr>
          <a:xfrm>
            <a:off x="623888" y="5038427"/>
            <a:ext cx="2031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LÉLEK emlékezete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D2B9F7E1-1B1D-4D78-BECC-4AFB007F6C29}"/>
              </a:ext>
            </a:extLst>
          </p:cNvPr>
          <p:cNvSpPr txBox="1"/>
          <p:nvPr/>
        </p:nvSpPr>
        <p:spPr>
          <a:xfrm>
            <a:off x="623888" y="5448984"/>
            <a:ext cx="810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Olyan érzékelés, amit a szellemi Én-</a:t>
            </a:r>
            <a:r>
              <a:rPr lang="hu-HU" dirty="0" err="1"/>
              <a:t>ünk</a:t>
            </a:r>
            <a:r>
              <a:rPr lang="hu-HU" dirty="0"/>
              <a:t> működtet – a látomások, amelyeket modern kor tudósai hallucinációnak, fantáziának, őrült félrebeszélésnek tartanak.</a:t>
            </a:r>
          </a:p>
        </p:txBody>
      </p:sp>
      <p:pic>
        <p:nvPicPr>
          <p:cNvPr id="14" name="Kép 13" descr="A képen állat, világos látható&#10;&#10;Automatikusan generált leírás">
            <a:extLst>
              <a:ext uri="{FF2B5EF4-FFF2-40B4-BE49-F238E27FC236}">
                <a16:creationId xmlns:a16="http://schemas.microsoft.com/office/drawing/2014/main" id="{68C9329F-784E-4379-B9BD-292D91C839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" r="7787"/>
          <a:stretch/>
        </p:blipFill>
        <p:spPr>
          <a:xfrm>
            <a:off x="8904558" y="960889"/>
            <a:ext cx="2999405" cy="2130151"/>
          </a:xfrm>
          <a:prstGeom prst="rect">
            <a:avLst/>
          </a:prstGeom>
        </p:spPr>
      </p:pic>
      <p:pic>
        <p:nvPicPr>
          <p:cNvPr id="15" name="Picture 4" descr="Adpt_Causl_J">
            <a:extLst>
              <a:ext uri="{FF2B5EF4-FFF2-40B4-BE49-F238E27FC236}">
                <a16:creationId xmlns:a16="http://schemas.microsoft.com/office/drawing/2014/main" id="{67FC0434-887B-434C-9551-5C2FEF7860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4" r="-1" b="20953"/>
          <a:stretch/>
        </p:blipFill>
        <p:spPr bwMode="auto">
          <a:xfrm>
            <a:off x="8904558" y="4136291"/>
            <a:ext cx="2999406" cy="213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10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auzal-XXV-147-1">
            <a:extLst>
              <a:ext uri="{FF2B5EF4-FFF2-40B4-BE49-F238E27FC236}">
                <a16:creationId xmlns:a16="http://schemas.microsoft.com/office/drawing/2014/main" id="{D46055E5-E171-4C6D-9997-47D03D4E5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050" y="82630"/>
            <a:ext cx="11419057" cy="670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14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kültéri, víz, hullám, szörfölés látható&#10;&#10;Automatikusan generált leírás">
            <a:extLst>
              <a:ext uri="{FF2B5EF4-FFF2-40B4-BE49-F238E27FC236}">
                <a16:creationId xmlns:a16="http://schemas.microsoft.com/office/drawing/2014/main" id="{2997523F-D37D-416B-BE50-D2E2422109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" r="14684" b="1"/>
          <a:stretch/>
        </p:blipFill>
        <p:spPr>
          <a:xfrm>
            <a:off x="20" y="10"/>
            <a:ext cx="9141724" cy="6863475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" name="Kép 7" descr="A képen égbolt, eső látható&#10;&#10;Automatikusan generált leírás">
            <a:extLst>
              <a:ext uri="{FF2B5EF4-FFF2-40B4-BE49-F238E27FC236}">
                <a16:creationId xmlns:a16="http://schemas.microsoft.com/office/drawing/2014/main" id="{5DFC54E2-3BFC-430B-9E96-7E7E9ED5F5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5" r="17672" b="2"/>
          <a:stretch/>
        </p:blipFill>
        <p:spPr>
          <a:xfrm>
            <a:off x="5790353" y="10"/>
            <a:ext cx="6401647" cy="6852984"/>
          </a:xfrm>
          <a:custGeom>
            <a:avLst/>
            <a:gdLst>
              <a:gd name="connsiteX0" fmla="*/ 354282 w 6401647"/>
              <a:gd name="connsiteY0" fmla="*/ 0 h 6852994"/>
              <a:gd name="connsiteX1" fmla="*/ 6401647 w 6401647"/>
              <a:gd name="connsiteY1" fmla="*/ 0 h 6852994"/>
              <a:gd name="connsiteX2" fmla="*/ 6401647 w 6401647"/>
              <a:gd name="connsiteY2" fmla="*/ 6852994 h 6852994"/>
              <a:gd name="connsiteX3" fmla="*/ 0 w 6401647"/>
              <a:gd name="connsiteY3" fmla="*/ 6852994 h 6852994"/>
              <a:gd name="connsiteX4" fmla="*/ 0 w 6401647"/>
              <a:gd name="connsiteY4" fmla="*/ 6852993 h 6852994"/>
              <a:gd name="connsiteX5" fmla="*/ 3528116 w 6401647"/>
              <a:gd name="connsiteY5" fmla="*/ 6852993 h 685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07DAB704-52AE-4BD9-A495-6F8C83965A05}"/>
              </a:ext>
            </a:extLst>
          </p:cNvPr>
          <p:cNvSpPr txBox="1"/>
          <p:nvPr/>
        </p:nvSpPr>
        <p:spPr>
          <a:xfrm>
            <a:off x="89211" y="133816"/>
            <a:ext cx="60662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dirty="0">
                <a:solidFill>
                  <a:schemeClr val="bg1"/>
                </a:solidFill>
              </a:rPr>
              <a:t>Az élet egy viharos tenger, amin át kell kelni, és egy nehéz teher, amit gyakran túl nehéz hordozni. </a:t>
            </a:r>
          </a:p>
        </p:txBody>
      </p:sp>
    </p:spTree>
    <p:extLst>
      <p:ext uri="{BB962C8B-B14F-4D97-AF65-F5344CB8AC3E}">
        <p14:creationId xmlns:p14="http://schemas.microsoft.com/office/powerpoint/2010/main" val="52706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A képen könyv, polc, beltéri, könyvtár látható&#10;&#10;Automatikusan generált leírás">
            <a:extLst>
              <a:ext uri="{FF2B5EF4-FFF2-40B4-BE49-F238E27FC236}">
                <a16:creationId xmlns:a16="http://schemas.microsoft.com/office/drawing/2014/main" id="{5EA44A23-4EC1-492E-93C7-DA071D28EA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0" b="8905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4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4509B9B6-CCBC-48AA-AFA2-DEEFB37D4F62}"/>
              </a:ext>
            </a:extLst>
          </p:cNvPr>
          <p:cNvSpPr txBox="1"/>
          <p:nvPr/>
        </p:nvSpPr>
        <p:spPr>
          <a:xfrm>
            <a:off x="8022021" y="3231931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Akasha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krónika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83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ép 5" descr="A képen könyv, polc, beltéri, könyvtár látható&#10;&#10;Automatikusan generált leírás">
            <a:extLst>
              <a:ext uri="{FF2B5EF4-FFF2-40B4-BE49-F238E27FC236}">
                <a16:creationId xmlns:a16="http://schemas.microsoft.com/office/drawing/2014/main" id="{8BF931D1-3A4B-4CB6-9E71-23D58B5B67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7266" b="1"/>
          <a:stretch/>
        </p:blipFill>
        <p:spPr>
          <a:xfrm>
            <a:off x="3558997" y="-3963"/>
            <a:ext cx="8668512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410AE971-C9F0-4CCA-A166-4D4D894EF928}"/>
              </a:ext>
            </a:extLst>
          </p:cNvPr>
          <p:cNvSpPr/>
          <p:nvPr/>
        </p:nvSpPr>
        <p:spPr>
          <a:xfrm>
            <a:off x="185195" y="405114"/>
            <a:ext cx="3750197" cy="664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2DF3F3EB-E5AF-4092-A8CC-64707CB44784}"/>
              </a:ext>
            </a:extLst>
          </p:cNvPr>
          <p:cNvSpPr txBox="1"/>
          <p:nvPr/>
        </p:nvSpPr>
        <p:spPr>
          <a:xfrm>
            <a:off x="767791" y="405114"/>
            <a:ext cx="4641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Akasha</a:t>
            </a:r>
            <a:r>
              <a:rPr lang="hu-H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-feljegyzések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7D9095E5-CB93-4CC5-A11E-6C26789E7CFF}"/>
              </a:ext>
            </a:extLst>
          </p:cNvPr>
          <p:cNvSpPr/>
          <p:nvPr/>
        </p:nvSpPr>
        <p:spPr>
          <a:xfrm>
            <a:off x="347241" y="4201610"/>
            <a:ext cx="4111428" cy="664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Szövegdoboz 36">
            <a:extLst>
              <a:ext uri="{FF2B5EF4-FFF2-40B4-BE49-F238E27FC236}">
                <a16:creationId xmlns:a16="http://schemas.microsoft.com/office/drawing/2014/main" id="{A571563F-EC90-4645-8883-F2E43F71ADDE}"/>
              </a:ext>
            </a:extLst>
          </p:cNvPr>
          <p:cNvSpPr txBox="1"/>
          <p:nvPr/>
        </p:nvSpPr>
        <p:spPr>
          <a:xfrm>
            <a:off x="194840" y="1936253"/>
            <a:ext cx="69552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200" dirty="0"/>
              <a:t>Az </a:t>
            </a:r>
            <a:r>
              <a:rPr lang="hu-HU" sz="2200" dirty="0" err="1"/>
              <a:t>Akasha</a:t>
            </a:r>
            <a:r>
              <a:rPr lang="hu-HU" sz="2200" dirty="0"/>
              <a:t>-feljegyzések a Naprendszer történetét rögzítő krónika, amiben minden információ megtalálható a kezdetektől fogva.</a:t>
            </a:r>
          </a:p>
        </p:txBody>
      </p:sp>
      <p:sp>
        <p:nvSpPr>
          <p:cNvPr id="38" name="Szövegdoboz 37">
            <a:extLst>
              <a:ext uri="{FF2B5EF4-FFF2-40B4-BE49-F238E27FC236}">
                <a16:creationId xmlns:a16="http://schemas.microsoft.com/office/drawing/2014/main" id="{393A38F0-CEEF-430B-B54D-91A52D2405A1}"/>
              </a:ext>
            </a:extLst>
          </p:cNvPr>
          <p:cNvSpPr txBox="1"/>
          <p:nvPr/>
        </p:nvSpPr>
        <p:spPr>
          <a:xfrm>
            <a:off x="194840" y="1219536"/>
            <a:ext cx="5686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A természet emlékezete; a Lipikák könyve</a:t>
            </a:r>
          </a:p>
        </p:txBody>
      </p:sp>
      <p:sp>
        <p:nvSpPr>
          <p:cNvPr id="39" name="Szövegdoboz 38">
            <a:extLst>
              <a:ext uri="{FF2B5EF4-FFF2-40B4-BE49-F238E27FC236}">
                <a16:creationId xmlns:a16="http://schemas.microsoft.com/office/drawing/2014/main" id="{D02513F1-6093-4AF4-B76D-BA1D5171C35B}"/>
              </a:ext>
            </a:extLst>
          </p:cNvPr>
          <p:cNvSpPr txBox="1"/>
          <p:nvPr/>
        </p:nvSpPr>
        <p:spPr>
          <a:xfrm>
            <a:off x="185194" y="3107344"/>
            <a:ext cx="66982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200"/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/>
              <a:t>A Naplogosz emlékezete, aminek mi is része vagyunk.</a:t>
            </a:r>
          </a:p>
        </p:txBody>
      </p:sp>
      <p:sp>
        <p:nvSpPr>
          <p:cNvPr id="40" name="Szövegdoboz 39">
            <a:extLst>
              <a:ext uri="{FF2B5EF4-FFF2-40B4-BE49-F238E27FC236}">
                <a16:creationId xmlns:a16="http://schemas.microsoft.com/office/drawing/2014/main" id="{E69502F3-DFF3-4393-9ED7-D91BFF987B09}"/>
              </a:ext>
            </a:extLst>
          </p:cNvPr>
          <p:cNvSpPr txBox="1"/>
          <p:nvPr/>
        </p:nvSpPr>
        <p:spPr>
          <a:xfrm>
            <a:off x="185194" y="3815857"/>
            <a:ext cx="60027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/>
              <a:t>A feljegyzések letükröződnek az asztrális síkra. </a:t>
            </a:r>
          </a:p>
        </p:txBody>
      </p:sp>
      <p:sp>
        <p:nvSpPr>
          <p:cNvPr id="41" name="Szövegdoboz 40">
            <a:extLst>
              <a:ext uri="{FF2B5EF4-FFF2-40B4-BE49-F238E27FC236}">
                <a16:creationId xmlns:a16="http://schemas.microsoft.com/office/drawing/2014/main" id="{7417A7E6-982D-449F-BA6E-E19A50E8F07C}"/>
              </a:ext>
            </a:extLst>
          </p:cNvPr>
          <p:cNvSpPr txBox="1"/>
          <p:nvPr/>
        </p:nvSpPr>
        <p:spPr>
          <a:xfrm>
            <a:off x="194840" y="4438069"/>
            <a:ext cx="69552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/>
            </a:lvl1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dirty="0"/>
              <a:t>Az asztrális síkon a visszatükröződések rendkívüli módon tökéletlenek. A feljegyzések, ahogyan itt láthatók, végletesen töredékesek és gyakran komolyan torzultak.</a:t>
            </a:r>
          </a:p>
        </p:txBody>
      </p:sp>
      <p:sp>
        <p:nvSpPr>
          <p:cNvPr id="42" name="Szövegdoboz 41">
            <a:extLst>
              <a:ext uri="{FF2B5EF4-FFF2-40B4-BE49-F238E27FC236}">
                <a16:creationId xmlns:a16="http://schemas.microsoft.com/office/drawing/2014/main" id="{279E8CD1-FBC4-44D0-9F4D-0EB2734BAA90}"/>
              </a:ext>
            </a:extLst>
          </p:cNvPr>
          <p:cNvSpPr txBox="1"/>
          <p:nvPr/>
        </p:nvSpPr>
        <p:spPr>
          <a:xfrm>
            <a:off x="195809" y="5686783"/>
            <a:ext cx="5992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200" dirty="0"/>
              <a:t>Az olvasás tökéletességéhez az Én-</a:t>
            </a:r>
            <a:r>
              <a:rPr lang="hu-HU" sz="2200" dirty="0" err="1"/>
              <a:t>nek</a:t>
            </a:r>
            <a:r>
              <a:rPr lang="hu-HU" sz="2200" dirty="0"/>
              <a:t> teljesen tudatosnak/</a:t>
            </a:r>
            <a:r>
              <a:rPr lang="hu-HU" sz="2200" dirty="0" err="1"/>
              <a:t>felébredtnek</a:t>
            </a:r>
            <a:r>
              <a:rPr lang="hu-HU" sz="2200" dirty="0"/>
              <a:t> kell lennie. </a:t>
            </a:r>
          </a:p>
        </p:txBody>
      </p:sp>
    </p:spTree>
    <p:extLst>
      <p:ext uri="{BB962C8B-B14F-4D97-AF65-F5344CB8AC3E}">
        <p14:creationId xmlns:p14="http://schemas.microsoft.com/office/powerpoint/2010/main" val="141714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6F048E21-E179-46FB-A0CB-1DAF9C24C91A}"/>
              </a:ext>
            </a:extLst>
          </p:cNvPr>
          <p:cNvSpPr txBox="1"/>
          <p:nvPr/>
        </p:nvSpPr>
        <p:spPr>
          <a:xfrm>
            <a:off x="6746628" y="1940770"/>
            <a:ext cx="4645250" cy="24057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 az</a:t>
            </a:r>
            <a:r>
              <a:rPr lang="hu-HU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</a:t>
            </a:r>
            <a:r>
              <a: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ami</a:t>
            </a:r>
            <a:r>
              <a: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szabályozza</a:t>
            </a:r>
            <a:r>
              <a: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38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testet</a:t>
            </a:r>
            <a:r>
              <a: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öltéseknek</a:t>
            </a:r>
            <a:r>
              <a: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endParaRPr lang="hu-HU" sz="3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az </a:t>
            </a:r>
            <a:r>
              <a:rPr lang="en-US" sz="38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időtartamát</a:t>
            </a:r>
            <a:r>
              <a: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és</a:t>
            </a:r>
            <a:r>
              <a: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egyedi</a:t>
            </a:r>
            <a:r>
              <a: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jellemzőit</a:t>
            </a:r>
            <a:r>
              <a: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Kép 4" descr="A képen férfi látható&#10;&#10;Automatikusan generált leírás">
            <a:extLst>
              <a:ext uri="{FF2B5EF4-FFF2-40B4-BE49-F238E27FC236}">
                <a16:creationId xmlns:a16="http://schemas.microsoft.com/office/drawing/2014/main" id="{F68386EC-4F83-4D0F-9B01-7ACC296FC6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8" r="1631" b="-1"/>
          <a:stretch/>
        </p:blipFill>
        <p:spPr>
          <a:xfrm>
            <a:off x="419382" y="1787578"/>
            <a:ext cx="4047843" cy="271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7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>
            <a:extLst>
              <a:ext uri="{FF2B5EF4-FFF2-40B4-BE49-F238E27FC236}">
                <a16:creationId xmlns:a16="http://schemas.microsoft.com/office/drawing/2014/main" id="{2E697311-C032-449D-AEED-E5D214E87FDF}"/>
              </a:ext>
            </a:extLst>
          </p:cNvPr>
          <p:cNvSpPr txBox="1"/>
          <p:nvPr/>
        </p:nvSpPr>
        <p:spPr>
          <a:xfrm>
            <a:off x="2448667" y="264330"/>
            <a:ext cx="3364992" cy="8939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+mj-ea"/>
                <a:cs typeface="+mj-cs"/>
              </a:rPr>
              <a:t>A KARMA</a:t>
            </a:r>
          </a:p>
        </p:txBody>
      </p:sp>
      <p:pic>
        <p:nvPicPr>
          <p:cNvPr id="10" name="Kép 9" descr="A képen rajz látható&#10;&#10;Automatikusan generált leírás">
            <a:extLst>
              <a:ext uri="{FF2B5EF4-FFF2-40B4-BE49-F238E27FC236}">
                <a16:creationId xmlns:a16="http://schemas.microsoft.com/office/drawing/2014/main" id="{9300D2D1-D3B2-4F4E-9FE3-F0ADFA200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618" y="442130"/>
            <a:ext cx="4187102" cy="3164670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A08AFD39-649E-48B0-AC67-712B7EC5E5B3}"/>
              </a:ext>
            </a:extLst>
          </p:cNvPr>
          <p:cNvSpPr txBox="1"/>
          <p:nvPr/>
        </p:nvSpPr>
        <p:spPr>
          <a:xfrm>
            <a:off x="6675120" y="22494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C528DDEF-A7B1-427F-B782-2525E06BA93F}"/>
              </a:ext>
            </a:extLst>
          </p:cNvPr>
          <p:cNvSpPr txBox="1"/>
          <p:nvPr/>
        </p:nvSpPr>
        <p:spPr>
          <a:xfrm>
            <a:off x="136265" y="2775803"/>
            <a:ext cx="6990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hu-HU" sz="2400" dirty="0"/>
              <a:t>Kiegyenlítő törvény, az univerzum alaptörvénye, ami azonos </a:t>
            </a:r>
            <a:r>
              <a:rPr lang="hu-HU" sz="2400" dirty="0" err="1"/>
              <a:t>pártatlansággal</a:t>
            </a:r>
            <a:r>
              <a:rPr lang="hu-HU" sz="2400" dirty="0"/>
              <a:t> jutalmaz és büntet.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A49BB72D-27A0-4A7E-98DC-2E0BA8D4A63B}"/>
              </a:ext>
            </a:extLst>
          </p:cNvPr>
          <p:cNvSpPr txBox="1"/>
          <p:nvPr/>
        </p:nvSpPr>
        <p:spPr>
          <a:xfrm>
            <a:off x="-564969" y="3880447"/>
            <a:ext cx="11470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hu-HU" sz="2400" dirty="0"/>
              <a:t>Nincs olyan cselekedet, vagy gondolat sem, amit büntetlenül meg lehet úszni.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E3962F53-ECAE-4578-B979-1076986B78AE}"/>
              </a:ext>
            </a:extLst>
          </p:cNvPr>
          <p:cNvSpPr txBox="1"/>
          <p:nvPr/>
        </p:nvSpPr>
        <p:spPr>
          <a:xfrm>
            <a:off x="126596" y="6129020"/>
            <a:ext cx="7649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hu-HU" sz="2400" dirty="0"/>
              <a:t>Nem lehet sem kiengesztelni, sem imádsággal elhárítani. 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6260B06B-376F-4054-905F-A129E4A1683E}"/>
              </a:ext>
            </a:extLst>
          </p:cNvPr>
          <p:cNvSpPr txBox="1"/>
          <p:nvPr/>
        </p:nvSpPr>
        <p:spPr>
          <a:xfrm>
            <a:off x="317840" y="1308307"/>
            <a:ext cx="7213595" cy="83099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hu-HU" sz="24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„Amilyen mértékkel mértek, olyannal mérnek néktek.” (Máté VII.2.)</a:t>
            </a:r>
          </a:p>
        </p:txBody>
      </p:sp>
      <p:cxnSp>
        <p:nvCxnSpPr>
          <p:cNvPr id="18" name="Egyenes összekötő 17">
            <a:extLst>
              <a:ext uri="{FF2B5EF4-FFF2-40B4-BE49-F238E27FC236}">
                <a16:creationId xmlns:a16="http://schemas.microsoft.com/office/drawing/2014/main" id="{4F8F0D99-D8FB-4268-8128-44A3837350BF}"/>
              </a:ext>
            </a:extLst>
          </p:cNvPr>
          <p:cNvCxnSpPr>
            <a:cxnSpLocks/>
          </p:cNvCxnSpPr>
          <p:nvPr/>
        </p:nvCxnSpPr>
        <p:spPr>
          <a:xfrm>
            <a:off x="7393251" y="442130"/>
            <a:ext cx="0" cy="31646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72C03EF9-B847-40AD-8709-C7A13269617B}"/>
              </a:ext>
            </a:extLst>
          </p:cNvPr>
          <p:cNvSpPr txBox="1"/>
          <p:nvPr/>
        </p:nvSpPr>
        <p:spPr>
          <a:xfrm>
            <a:off x="127002" y="4485618"/>
            <a:ext cx="118548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 algn="ctr">
              <a:buFont typeface="Wingdings" panose="05000000000000000000" pitchFamily="2" charset="2"/>
              <a:buChar char="v"/>
              <a:defRPr sz="2400"/>
            </a:lvl1pPr>
          </a:lstStyle>
          <a:p>
            <a:pPr algn="just"/>
            <a:r>
              <a:rPr lang="hu-HU" dirty="0"/>
              <a:t>A buddhisták úgy hiszik, minden cselekedetnek, szónak vagy gondolatnak megvan a maga következménye, amely előbb vagy utóbb, ebben vagy egy jövendő életben meg fog jelenni. A rossz cselekedetek rossz következményeket hoznak létre, a jó cselekedetek jó következményeket teremtenek.</a:t>
            </a:r>
          </a:p>
        </p:txBody>
      </p:sp>
    </p:spTree>
    <p:extLst>
      <p:ext uri="{BB962C8B-B14F-4D97-AF65-F5344CB8AC3E}">
        <p14:creationId xmlns:p14="http://schemas.microsoft.com/office/powerpoint/2010/main" val="148520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>
            <a:extLst>
              <a:ext uri="{FF2B5EF4-FFF2-40B4-BE49-F238E27FC236}">
                <a16:creationId xmlns:a16="http://schemas.microsoft.com/office/drawing/2014/main" id="{2E697311-C032-449D-AEED-E5D214E87FDF}"/>
              </a:ext>
            </a:extLst>
          </p:cNvPr>
          <p:cNvSpPr txBox="1"/>
          <p:nvPr/>
        </p:nvSpPr>
        <p:spPr>
          <a:xfrm>
            <a:off x="2350699" y="264330"/>
            <a:ext cx="3364992" cy="8939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+mj-ea"/>
                <a:cs typeface="+mj-cs"/>
              </a:rPr>
              <a:t>A KARMA</a:t>
            </a:r>
          </a:p>
        </p:txBody>
      </p:sp>
      <p:pic>
        <p:nvPicPr>
          <p:cNvPr id="10" name="Kép 9" descr="A képen rajz látható&#10;&#10;Automatikusan generált leírás">
            <a:extLst>
              <a:ext uri="{FF2B5EF4-FFF2-40B4-BE49-F238E27FC236}">
                <a16:creationId xmlns:a16="http://schemas.microsoft.com/office/drawing/2014/main" id="{9300D2D1-D3B2-4F4E-9FE3-F0ADFA200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618" y="442130"/>
            <a:ext cx="4187102" cy="3164670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A08AFD39-649E-48B0-AC67-712B7EC5E5B3}"/>
              </a:ext>
            </a:extLst>
          </p:cNvPr>
          <p:cNvSpPr txBox="1"/>
          <p:nvPr/>
        </p:nvSpPr>
        <p:spPr>
          <a:xfrm>
            <a:off x="6675120" y="22494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A49BB72D-27A0-4A7E-98DC-2E0BA8D4A63B}"/>
              </a:ext>
            </a:extLst>
          </p:cNvPr>
          <p:cNvSpPr txBox="1"/>
          <p:nvPr/>
        </p:nvSpPr>
        <p:spPr>
          <a:xfrm>
            <a:off x="208973" y="3819084"/>
            <a:ext cx="11470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hu-HU" sz="2400" dirty="0"/>
              <a:t>A fizikai halál után a karma a </a:t>
            </a:r>
            <a:r>
              <a:rPr lang="hu-HU" sz="2400" dirty="0" err="1"/>
              <a:t>devachan</a:t>
            </a:r>
            <a:r>
              <a:rPr lang="hu-HU" sz="2400" dirty="0"/>
              <a:t> küszöbén várakozik addig, amíg az Én ismét kiemelkedik, hogy a pihenés után új testet öltsön magára.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E3962F53-ECAE-4578-B979-1076986B78AE}"/>
              </a:ext>
            </a:extLst>
          </p:cNvPr>
          <p:cNvSpPr txBox="1"/>
          <p:nvPr/>
        </p:nvSpPr>
        <p:spPr>
          <a:xfrm>
            <a:off x="208973" y="6063704"/>
            <a:ext cx="9297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hu-HU" sz="2400" dirty="0"/>
              <a:t>Az emberek ezzel formálják önmagukat, az életüket, és a történéseiket.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6260B06B-376F-4054-905F-A129E4A1683E}"/>
              </a:ext>
            </a:extLst>
          </p:cNvPr>
          <p:cNvSpPr txBox="1"/>
          <p:nvPr/>
        </p:nvSpPr>
        <p:spPr>
          <a:xfrm>
            <a:off x="317841" y="1468757"/>
            <a:ext cx="6799044" cy="156966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hu-HU" sz="24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Minden munkás megérdemli a fizetését, mondja az Evangélium bölcsessége.</a:t>
            </a:r>
          </a:p>
          <a:p>
            <a:pPr algn="ctr"/>
            <a:r>
              <a:rPr lang="hu-HU" sz="24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Minden tevékenység – jó vagy rossz – termékeny szülő, mondja a korszakok bölcsessége.</a:t>
            </a:r>
          </a:p>
        </p:txBody>
      </p:sp>
      <p:cxnSp>
        <p:nvCxnSpPr>
          <p:cNvPr id="18" name="Egyenes összekötő 17">
            <a:extLst>
              <a:ext uri="{FF2B5EF4-FFF2-40B4-BE49-F238E27FC236}">
                <a16:creationId xmlns:a16="http://schemas.microsoft.com/office/drawing/2014/main" id="{4F8F0D99-D8FB-4268-8128-44A3837350BF}"/>
              </a:ext>
            </a:extLst>
          </p:cNvPr>
          <p:cNvCxnSpPr>
            <a:cxnSpLocks/>
          </p:cNvCxnSpPr>
          <p:nvPr/>
        </p:nvCxnSpPr>
        <p:spPr>
          <a:xfrm>
            <a:off x="7393251" y="442130"/>
            <a:ext cx="0" cy="31646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487B02F9-264B-47B3-91A3-1AC203F81B64}"/>
              </a:ext>
            </a:extLst>
          </p:cNvPr>
          <p:cNvSpPr txBox="1"/>
          <p:nvPr/>
        </p:nvSpPr>
        <p:spPr>
          <a:xfrm>
            <a:off x="208973" y="4974052"/>
            <a:ext cx="11470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hu-HU" sz="2400" dirty="0"/>
              <a:t>Ez az erő nem lehet sem haragos, sem megbocsátó, csak tökéletesen igazságos, ugyanis engedi, hogy minden ok, nagy vagy kicsi, felszínre hozza az elkerülhetetlen okozatait.</a:t>
            </a:r>
          </a:p>
        </p:txBody>
      </p:sp>
    </p:spTree>
    <p:extLst>
      <p:ext uri="{BB962C8B-B14F-4D97-AF65-F5344CB8AC3E}">
        <p14:creationId xmlns:p14="http://schemas.microsoft.com/office/powerpoint/2010/main" val="386444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 descr="Újságpapír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762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en-US" sz="3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  K A R M A   T Ö R V É N Y 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30083" name="AutoShape 3"/>
          <p:cNvSpPr>
            <a:spLocks noChangeArrowheads="1"/>
          </p:cNvSpPr>
          <p:nvPr/>
        </p:nvSpPr>
        <p:spPr bwMode="auto">
          <a:xfrm>
            <a:off x="1676400" y="1343026"/>
            <a:ext cx="3124200" cy="1095375"/>
          </a:xfrm>
          <a:prstGeom prst="rightArrow">
            <a:avLst>
              <a:gd name="adj1" fmla="val 50000"/>
              <a:gd name="adj2" fmla="val 71304"/>
            </a:avLst>
          </a:prstGeom>
          <a:solidFill>
            <a:srgbClr val="6699FF"/>
          </a:solidFill>
          <a:ln w="952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b="1" i="1"/>
              <a:t>Segítő cselekedetek</a:t>
            </a:r>
            <a:endParaRPr lang="en-US" i="1"/>
          </a:p>
        </p:txBody>
      </p:sp>
      <p:sp>
        <p:nvSpPr>
          <p:cNvPr id="430084" name="AutoShape 4"/>
          <p:cNvSpPr>
            <a:spLocks noChangeArrowheads="1"/>
          </p:cNvSpPr>
          <p:nvPr/>
        </p:nvSpPr>
        <p:spPr bwMode="auto">
          <a:xfrm>
            <a:off x="6324600" y="1584326"/>
            <a:ext cx="3200400" cy="549275"/>
          </a:xfrm>
          <a:prstGeom prst="flowChartAlternateProcess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b="1"/>
              <a:t>Jó körülmények</a:t>
            </a:r>
            <a:endParaRPr lang="en-US"/>
          </a:p>
        </p:txBody>
      </p:sp>
      <p:sp>
        <p:nvSpPr>
          <p:cNvPr id="430085" name="AutoShape 5"/>
          <p:cNvSpPr>
            <a:spLocks noChangeArrowheads="1"/>
          </p:cNvSpPr>
          <p:nvPr/>
        </p:nvSpPr>
        <p:spPr bwMode="auto">
          <a:xfrm>
            <a:off x="1828800" y="1952626"/>
            <a:ext cx="3429000" cy="1095375"/>
          </a:xfrm>
          <a:prstGeom prst="rightArrow">
            <a:avLst>
              <a:gd name="adj1" fmla="val 50000"/>
              <a:gd name="adj2" fmla="val 78261"/>
            </a:avLst>
          </a:prstGeom>
          <a:solidFill>
            <a:srgbClr val="FF66FF"/>
          </a:solidFill>
          <a:ln w="952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b="1" i="1"/>
              <a:t>Ártalmas cselekedetek</a:t>
            </a:r>
            <a:endParaRPr lang="en-US" i="1"/>
          </a:p>
        </p:txBody>
      </p:sp>
      <p:sp>
        <p:nvSpPr>
          <p:cNvPr id="430086" name="AutoShape 6"/>
          <p:cNvSpPr>
            <a:spLocks noChangeArrowheads="1"/>
          </p:cNvSpPr>
          <p:nvPr/>
        </p:nvSpPr>
        <p:spPr bwMode="auto">
          <a:xfrm>
            <a:off x="6553200" y="2193926"/>
            <a:ext cx="3200400" cy="549275"/>
          </a:xfrm>
          <a:prstGeom prst="flowChartAlternateProcess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b="1"/>
              <a:t>Rossz körülmények</a:t>
            </a:r>
            <a:endParaRPr lang="en-US"/>
          </a:p>
        </p:txBody>
      </p:sp>
      <p:sp>
        <p:nvSpPr>
          <p:cNvPr id="430087" name="AutoShape 7"/>
          <p:cNvSpPr>
            <a:spLocks noChangeArrowheads="1"/>
          </p:cNvSpPr>
          <p:nvPr/>
        </p:nvSpPr>
        <p:spPr bwMode="auto">
          <a:xfrm>
            <a:off x="2057400" y="2590801"/>
            <a:ext cx="3429000" cy="1095375"/>
          </a:xfrm>
          <a:prstGeom prst="rightArrow">
            <a:avLst>
              <a:gd name="adj1" fmla="val 50000"/>
              <a:gd name="adj2" fmla="val 78261"/>
            </a:avLst>
          </a:prstGeom>
          <a:solidFill>
            <a:srgbClr val="CC6600"/>
          </a:solidFill>
          <a:ln w="952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b="1" i="1"/>
              <a:t>Vágyak, törekvések</a:t>
            </a:r>
            <a:endParaRPr lang="en-US" i="1"/>
          </a:p>
        </p:txBody>
      </p:sp>
      <p:sp>
        <p:nvSpPr>
          <p:cNvPr id="430088" name="AutoShape 8"/>
          <p:cNvSpPr>
            <a:spLocks noChangeArrowheads="1"/>
          </p:cNvSpPr>
          <p:nvPr/>
        </p:nvSpPr>
        <p:spPr bwMode="auto">
          <a:xfrm>
            <a:off x="6781800" y="2803526"/>
            <a:ext cx="3200400" cy="549275"/>
          </a:xfrm>
          <a:prstGeom prst="flowChartAlternateProcess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b="1"/>
              <a:t>Tehetségek, képességek</a:t>
            </a:r>
            <a:endParaRPr lang="en-US"/>
          </a:p>
        </p:txBody>
      </p:sp>
      <p:sp>
        <p:nvSpPr>
          <p:cNvPr id="430089" name="AutoShape 9"/>
          <p:cNvSpPr>
            <a:spLocks noChangeArrowheads="1"/>
          </p:cNvSpPr>
          <p:nvPr/>
        </p:nvSpPr>
        <p:spPr bwMode="auto">
          <a:xfrm>
            <a:off x="2286000" y="3200401"/>
            <a:ext cx="3429000" cy="1095375"/>
          </a:xfrm>
          <a:prstGeom prst="rightArrow">
            <a:avLst>
              <a:gd name="adj1" fmla="val 50000"/>
              <a:gd name="adj2" fmla="val 78261"/>
            </a:avLst>
          </a:prstGeom>
          <a:solidFill>
            <a:srgbClr val="FFFF00"/>
          </a:solidFill>
          <a:ln w="952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b="1" i="1" dirty="0"/>
              <a:t> </a:t>
            </a:r>
            <a:r>
              <a:rPr lang="hu-HU" b="1" i="1" dirty="0">
                <a:solidFill>
                  <a:schemeClr val="bg1"/>
                </a:solidFill>
              </a:rPr>
              <a:t>Következetesség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430090" name="AutoShape 10"/>
          <p:cNvSpPr>
            <a:spLocks noChangeArrowheads="1"/>
          </p:cNvSpPr>
          <p:nvPr/>
        </p:nvSpPr>
        <p:spPr bwMode="auto">
          <a:xfrm>
            <a:off x="6992938" y="3429001"/>
            <a:ext cx="3200400" cy="549275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b="1" dirty="0">
                <a:solidFill>
                  <a:schemeClr val="bg1"/>
                </a:solidFill>
              </a:rPr>
              <a:t>Jellem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0091" name="AutoShape 11"/>
          <p:cNvSpPr>
            <a:spLocks noChangeArrowheads="1"/>
          </p:cNvSpPr>
          <p:nvPr/>
        </p:nvSpPr>
        <p:spPr bwMode="auto">
          <a:xfrm>
            <a:off x="2497138" y="3816351"/>
            <a:ext cx="3429000" cy="1095375"/>
          </a:xfrm>
          <a:prstGeom prst="rightArrow">
            <a:avLst>
              <a:gd name="adj1" fmla="val 50000"/>
              <a:gd name="adj2" fmla="val 78261"/>
            </a:avLst>
          </a:prstGeom>
          <a:solidFill>
            <a:srgbClr val="00FFFF"/>
          </a:solidFill>
          <a:ln w="952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b="1" i="1"/>
              <a:t>Sikerek</a:t>
            </a:r>
            <a:endParaRPr lang="en-US" i="1"/>
          </a:p>
        </p:txBody>
      </p:sp>
      <p:sp>
        <p:nvSpPr>
          <p:cNvPr id="430092" name="AutoShape 12"/>
          <p:cNvSpPr>
            <a:spLocks noChangeArrowheads="1"/>
          </p:cNvSpPr>
          <p:nvPr/>
        </p:nvSpPr>
        <p:spPr bwMode="auto">
          <a:xfrm>
            <a:off x="7221538" y="4084639"/>
            <a:ext cx="3200400" cy="549275"/>
          </a:xfrm>
          <a:prstGeom prst="flowChartAlternate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b="1"/>
              <a:t>Lelkesedés</a:t>
            </a:r>
            <a:endParaRPr lang="en-US"/>
          </a:p>
        </p:txBody>
      </p:sp>
      <p:sp>
        <p:nvSpPr>
          <p:cNvPr id="430093" name="AutoShape 13"/>
          <p:cNvSpPr>
            <a:spLocks noChangeArrowheads="1"/>
          </p:cNvSpPr>
          <p:nvPr/>
        </p:nvSpPr>
        <p:spPr bwMode="auto">
          <a:xfrm>
            <a:off x="2209800" y="4419601"/>
            <a:ext cx="3429000" cy="1095375"/>
          </a:xfrm>
          <a:prstGeom prst="rightArrow">
            <a:avLst>
              <a:gd name="adj1" fmla="val 50000"/>
              <a:gd name="adj2" fmla="val 78261"/>
            </a:avLst>
          </a:prstGeom>
          <a:solidFill>
            <a:srgbClr val="CC00FF"/>
          </a:solidFill>
          <a:ln w="952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b="1" i="1"/>
              <a:t>Tapasztalatok</a:t>
            </a:r>
            <a:endParaRPr lang="en-US" i="1"/>
          </a:p>
        </p:txBody>
      </p:sp>
      <p:sp>
        <p:nvSpPr>
          <p:cNvPr id="430094" name="AutoShape 14"/>
          <p:cNvSpPr>
            <a:spLocks noChangeArrowheads="1"/>
          </p:cNvSpPr>
          <p:nvPr/>
        </p:nvSpPr>
        <p:spPr bwMode="auto">
          <a:xfrm>
            <a:off x="6934200" y="4708526"/>
            <a:ext cx="3200400" cy="549275"/>
          </a:xfrm>
          <a:prstGeom prst="flowChartAlternateProcess">
            <a:avLst/>
          </a:prstGeom>
          <a:solidFill>
            <a:srgbClr val="CC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b="1"/>
              <a:t>Bölcsesség</a:t>
            </a:r>
            <a:endParaRPr lang="en-US"/>
          </a:p>
        </p:txBody>
      </p:sp>
      <p:sp>
        <p:nvSpPr>
          <p:cNvPr id="430095" name="AutoShape 15"/>
          <p:cNvSpPr>
            <a:spLocks noChangeArrowheads="1"/>
          </p:cNvSpPr>
          <p:nvPr/>
        </p:nvSpPr>
        <p:spPr bwMode="auto">
          <a:xfrm>
            <a:off x="1905000" y="5029201"/>
            <a:ext cx="3429000" cy="1095375"/>
          </a:xfrm>
          <a:prstGeom prst="rightArrow">
            <a:avLst>
              <a:gd name="adj1" fmla="val 50000"/>
              <a:gd name="adj2" fmla="val 78261"/>
            </a:avLst>
          </a:prstGeom>
          <a:solidFill>
            <a:schemeClr val="accent1"/>
          </a:solidFill>
          <a:ln w="952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b="1" i="1"/>
              <a:t> Fájdalmas tapasztalatok</a:t>
            </a:r>
            <a:endParaRPr lang="en-US" i="1"/>
          </a:p>
        </p:txBody>
      </p:sp>
      <p:sp>
        <p:nvSpPr>
          <p:cNvPr id="430096" name="AutoShape 16"/>
          <p:cNvSpPr>
            <a:spLocks noChangeArrowheads="1"/>
          </p:cNvSpPr>
          <p:nvPr/>
        </p:nvSpPr>
        <p:spPr bwMode="auto">
          <a:xfrm>
            <a:off x="6629400" y="5334001"/>
            <a:ext cx="3200400" cy="54927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b="1"/>
              <a:t>Lelkiismeret</a:t>
            </a:r>
            <a:endParaRPr lang="en-US"/>
          </a:p>
        </p:txBody>
      </p:sp>
      <p:sp>
        <p:nvSpPr>
          <p:cNvPr id="430097" name="AutoShape 17"/>
          <p:cNvSpPr>
            <a:spLocks noChangeArrowheads="1"/>
          </p:cNvSpPr>
          <p:nvPr/>
        </p:nvSpPr>
        <p:spPr bwMode="auto">
          <a:xfrm>
            <a:off x="1752600" y="5638801"/>
            <a:ext cx="3276600" cy="1095375"/>
          </a:xfrm>
          <a:prstGeom prst="rightArrow">
            <a:avLst>
              <a:gd name="adj1" fmla="val 50000"/>
              <a:gd name="adj2" fmla="val 74783"/>
            </a:avLst>
          </a:prstGeom>
          <a:solidFill>
            <a:schemeClr val="folHlink"/>
          </a:solidFill>
          <a:ln w="952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b="1" i="1"/>
              <a:t>Szolgálni akarás</a:t>
            </a:r>
            <a:endParaRPr lang="en-US" i="1"/>
          </a:p>
        </p:txBody>
      </p:sp>
      <p:sp>
        <p:nvSpPr>
          <p:cNvPr id="430098" name="AutoShape 18"/>
          <p:cNvSpPr>
            <a:spLocks noChangeArrowheads="1"/>
          </p:cNvSpPr>
          <p:nvPr/>
        </p:nvSpPr>
        <p:spPr bwMode="auto">
          <a:xfrm>
            <a:off x="6324600" y="5943601"/>
            <a:ext cx="3200400" cy="549275"/>
          </a:xfrm>
          <a:prstGeom prst="flowChartAlternateProcess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b="1"/>
              <a:t>Spiritualitás</a:t>
            </a:r>
            <a:endParaRPr lang="en-US"/>
          </a:p>
        </p:txBody>
      </p:sp>
      <p:sp>
        <p:nvSpPr>
          <p:cNvPr id="430099" name="Text Box 19"/>
          <p:cNvSpPr txBox="1">
            <a:spLocks noChangeArrowheads="1"/>
          </p:cNvSpPr>
          <p:nvPr/>
        </p:nvSpPr>
        <p:spPr bwMode="auto">
          <a:xfrm>
            <a:off x="1676401" y="914400"/>
            <a:ext cx="26169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b="1" dirty="0">
                <a:latin typeface="Arial" charset="0"/>
              </a:rPr>
              <a:t>AZ </a:t>
            </a:r>
            <a:r>
              <a:rPr lang="hu-HU" b="1" dirty="0">
                <a:latin typeface="Arial" charset="0"/>
              </a:rPr>
              <a:t>ELMÚLT ÉLETBŐL</a:t>
            </a:r>
            <a:endParaRPr lang="en-US" b="1" dirty="0">
              <a:latin typeface="Arial" charset="0"/>
            </a:endParaRPr>
          </a:p>
        </p:txBody>
      </p:sp>
      <p:sp>
        <p:nvSpPr>
          <p:cNvPr id="430100" name="Text Box 20"/>
          <p:cNvSpPr txBox="1">
            <a:spLocks noChangeArrowheads="1"/>
          </p:cNvSpPr>
          <p:nvPr/>
        </p:nvSpPr>
        <p:spPr bwMode="auto">
          <a:xfrm>
            <a:off x="6781800" y="911980"/>
            <a:ext cx="22920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b="1">
                <a:latin typeface="Arial" charset="0"/>
              </a:rPr>
              <a:t>A </a:t>
            </a:r>
            <a:r>
              <a:rPr lang="hu-HU" b="1">
                <a:latin typeface="Arial" charset="0"/>
              </a:rPr>
              <a:t>JELEN ÉLETBEN</a:t>
            </a:r>
            <a:endParaRPr lang="en-US" b="1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0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30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430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430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430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430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430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430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430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430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430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430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500"/>
                                        <p:tgtEl>
                                          <p:spTgt spid="430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430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500"/>
                                        <p:tgtEl>
                                          <p:spTgt spid="430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430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500"/>
                                        <p:tgtEl>
                                          <p:spTgt spid="430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4" dur="500"/>
                                        <p:tgtEl>
                                          <p:spTgt spid="430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8" dur="500"/>
                                        <p:tgtEl>
                                          <p:spTgt spid="430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2" grpId="0" animBg="1" autoUpdateAnimBg="0"/>
      <p:bldP spid="430083" grpId="0" animBg="1" autoUpdateAnimBg="0"/>
      <p:bldP spid="430084" grpId="0" animBg="1" autoUpdateAnimBg="0"/>
      <p:bldP spid="430085" grpId="0" animBg="1" autoUpdateAnimBg="0"/>
      <p:bldP spid="430086" grpId="0" animBg="1" autoUpdateAnimBg="0"/>
      <p:bldP spid="430087" grpId="0" animBg="1" autoUpdateAnimBg="0"/>
      <p:bldP spid="430088" grpId="0" animBg="1" autoUpdateAnimBg="0"/>
      <p:bldP spid="430089" grpId="0" animBg="1" autoUpdateAnimBg="0"/>
      <p:bldP spid="430090" grpId="0" animBg="1" autoUpdateAnimBg="0"/>
      <p:bldP spid="430091" grpId="0" animBg="1" autoUpdateAnimBg="0"/>
      <p:bldP spid="430092" grpId="0" animBg="1" autoUpdateAnimBg="0"/>
      <p:bldP spid="430093" grpId="0" animBg="1" autoUpdateAnimBg="0"/>
      <p:bldP spid="430094" grpId="0" animBg="1" autoUpdateAnimBg="0"/>
      <p:bldP spid="430095" grpId="0" animBg="1" autoUpdateAnimBg="0"/>
      <p:bldP spid="430096" grpId="0" animBg="1" autoUpdateAnimBg="0"/>
      <p:bldP spid="430097" grpId="0" animBg="1" autoUpdateAnimBg="0"/>
      <p:bldP spid="430098" grpId="0" animBg="1" autoUpdateAnimBg="0"/>
      <p:bldP spid="430099" grpId="0" autoUpdateAnimBg="0"/>
      <p:bldP spid="43010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Documents and Settings\jszabari\My Documents\teozófia\Mesterek\Blavatsky_006.tif">
            <a:extLst>
              <a:ext uri="{FF2B5EF4-FFF2-40B4-BE49-F238E27FC236}">
                <a16:creationId xmlns:a16="http://schemas.microsoft.com/office/drawing/2014/main" id="{D9C00D96-314F-4A0A-A83D-7D56C861E4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b="4207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C30CD9A7-70B1-49A2-9AB7-942E7457C89D}"/>
              </a:ext>
            </a:extLst>
          </p:cNvPr>
          <p:cNvSpPr/>
          <p:nvPr/>
        </p:nvSpPr>
        <p:spPr>
          <a:xfrm>
            <a:off x="4965431" y="975360"/>
            <a:ext cx="6738889" cy="3785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3600" dirty="0"/>
              <a:t>„</a:t>
            </a:r>
            <a:r>
              <a:rPr lang="en-US" sz="3600" dirty="0" err="1"/>
              <a:t>Csak</a:t>
            </a:r>
            <a:r>
              <a:rPr lang="en-US" sz="3600" dirty="0"/>
              <a:t> </a:t>
            </a:r>
            <a:r>
              <a:rPr lang="en-US" sz="3600" dirty="0" err="1"/>
              <a:t>abban</a:t>
            </a:r>
            <a:r>
              <a:rPr lang="en-US" sz="3600" dirty="0"/>
              <a:t> </a:t>
            </a:r>
            <a:r>
              <a:rPr lang="en-US" sz="3600" dirty="0" err="1"/>
              <a:t>lehetünk</a:t>
            </a:r>
            <a:r>
              <a:rPr lang="en-US" sz="3600" dirty="0"/>
              <a:t> </a:t>
            </a:r>
            <a:r>
              <a:rPr lang="en-US" sz="3600" dirty="0" err="1"/>
              <a:t>biztosak</a:t>
            </a:r>
            <a:r>
              <a:rPr lang="en-US" sz="3600" dirty="0"/>
              <a:t>, hogy </a:t>
            </a:r>
            <a:r>
              <a:rPr lang="en-US" sz="3600" dirty="0" err="1"/>
              <a:t>jelenlegi</a:t>
            </a:r>
            <a:r>
              <a:rPr lang="en-US" sz="3600" dirty="0"/>
              <a:t> </a:t>
            </a:r>
            <a:r>
              <a:rPr lang="en-US" sz="3600" dirty="0" err="1"/>
              <a:t>életünk</a:t>
            </a:r>
            <a:r>
              <a:rPr lang="en-US" sz="3600" dirty="0"/>
              <a:t> és </a:t>
            </a:r>
            <a:r>
              <a:rPr lang="en-US" sz="3600" dirty="0" err="1"/>
              <a:t>környezetünk</a:t>
            </a:r>
            <a:r>
              <a:rPr lang="en-US" sz="3600" dirty="0"/>
              <a:t> </a:t>
            </a:r>
            <a:r>
              <a:rPr lang="en-US" sz="3600" dirty="0" err="1"/>
              <a:t>előző</a:t>
            </a:r>
            <a:r>
              <a:rPr lang="en-US" sz="3600" dirty="0"/>
              <a:t> </a:t>
            </a:r>
            <a:r>
              <a:rPr lang="en-US" sz="3600" dirty="0" err="1"/>
              <a:t>életeink</a:t>
            </a:r>
            <a:r>
              <a:rPr lang="en-US" sz="3600" dirty="0"/>
              <a:t> </a:t>
            </a:r>
            <a:r>
              <a:rPr lang="en-US" sz="3600" dirty="0" err="1"/>
              <a:t>cselekedeteinek</a:t>
            </a:r>
            <a:r>
              <a:rPr lang="en-US" sz="3600" dirty="0"/>
              <a:t> és </a:t>
            </a:r>
            <a:r>
              <a:rPr lang="en-US" sz="3600" dirty="0" err="1"/>
              <a:t>gondolatainak</a:t>
            </a:r>
            <a:r>
              <a:rPr lang="en-US" sz="3600" dirty="0"/>
              <a:t> </a:t>
            </a:r>
            <a:r>
              <a:rPr lang="en-US" sz="3600" dirty="0" err="1"/>
              <a:t>következményei</a:t>
            </a:r>
            <a:r>
              <a:rPr lang="en-US" sz="3600" dirty="0"/>
              <a:t>. De mi, </a:t>
            </a:r>
            <a:r>
              <a:rPr lang="en-US" sz="3600" dirty="0" err="1"/>
              <a:t>akik</a:t>
            </a:r>
            <a:r>
              <a:rPr lang="en-US" sz="3600" dirty="0"/>
              <a:t> </a:t>
            </a:r>
            <a:r>
              <a:rPr lang="en-US" sz="3600" dirty="0" err="1"/>
              <a:t>nem</a:t>
            </a:r>
            <a:r>
              <a:rPr lang="en-US" sz="3600" dirty="0"/>
              <a:t> </a:t>
            </a:r>
            <a:r>
              <a:rPr lang="en-US" sz="3600" dirty="0" err="1"/>
              <a:t>vagyunk</a:t>
            </a:r>
            <a:r>
              <a:rPr lang="en-US" sz="3600" dirty="0"/>
              <a:t> </a:t>
            </a:r>
            <a:r>
              <a:rPr lang="en-US" sz="3600" dirty="0" err="1"/>
              <a:t>sem</a:t>
            </a:r>
            <a:r>
              <a:rPr lang="en-US" sz="3600" dirty="0"/>
              <a:t> </a:t>
            </a:r>
            <a:r>
              <a:rPr lang="en-US" sz="3600" dirty="0" err="1"/>
              <a:t>Látók</a:t>
            </a:r>
            <a:r>
              <a:rPr lang="en-US" sz="3600" dirty="0"/>
              <a:t>, </a:t>
            </a:r>
            <a:r>
              <a:rPr lang="en-US" sz="3600" dirty="0" err="1"/>
              <a:t>sem</a:t>
            </a:r>
            <a:r>
              <a:rPr lang="en-US" sz="3600" dirty="0"/>
              <a:t> </a:t>
            </a:r>
            <a:r>
              <a:rPr lang="en-US" sz="3600" dirty="0" err="1"/>
              <a:t>Beavatottak</a:t>
            </a:r>
            <a:r>
              <a:rPr lang="en-US" sz="3600" dirty="0"/>
              <a:t>, </a:t>
            </a:r>
            <a:r>
              <a:rPr lang="en-US" sz="3600" dirty="0" err="1"/>
              <a:t>semmit</a:t>
            </a:r>
            <a:r>
              <a:rPr lang="en-US" sz="3600" dirty="0"/>
              <a:t> </a:t>
            </a:r>
            <a:r>
              <a:rPr lang="en-US" sz="3600" dirty="0" err="1"/>
              <a:t>sem</a:t>
            </a:r>
            <a:r>
              <a:rPr lang="en-US" sz="3600" dirty="0"/>
              <a:t> </a:t>
            </a:r>
            <a:r>
              <a:rPr lang="en-US" sz="3600" dirty="0" err="1"/>
              <a:t>tudhatunk</a:t>
            </a:r>
            <a:r>
              <a:rPr lang="en-US" sz="3600" dirty="0"/>
              <a:t> a Karma </a:t>
            </a:r>
            <a:r>
              <a:rPr lang="en-US" sz="3600" dirty="0" err="1"/>
              <a:t>működésének</a:t>
            </a:r>
            <a:r>
              <a:rPr lang="en-US" sz="3600" dirty="0"/>
              <a:t> </a:t>
            </a:r>
            <a:r>
              <a:rPr lang="en-US" sz="3600" u="sng" dirty="0" err="1"/>
              <a:t>részleteiről</a:t>
            </a:r>
            <a:r>
              <a:rPr lang="en-US" sz="3600" dirty="0"/>
              <a:t>.”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3600" dirty="0"/>
              <a:t>(HPB: </a:t>
            </a:r>
            <a:r>
              <a:rPr lang="en-US" sz="3600" dirty="0" err="1"/>
              <a:t>Kulcs</a:t>
            </a:r>
            <a:r>
              <a:rPr lang="en-US" sz="3600" dirty="0"/>
              <a:t> a </a:t>
            </a:r>
            <a:r>
              <a:rPr lang="en-US" sz="3600" dirty="0" err="1"/>
              <a:t>teozófiához</a:t>
            </a:r>
            <a:r>
              <a:rPr lang="en-US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3345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455156C6-5331-47F3-8008-28BE97BD4565}"/>
              </a:ext>
            </a:extLst>
          </p:cNvPr>
          <p:cNvSpPr txBox="1"/>
          <p:nvPr/>
        </p:nvSpPr>
        <p:spPr>
          <a:xfrm>
            <a:off x="52620" y="710297"/>
            <a:ext cx="12075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>
                <a:latin typeface="Calisto MT" panose="02040603050505030304" pitchFamily="18" charset="0"/>
              </a:rPr>
              <a:t>Miért nem találni egyetlen embert sem, aki emlékezne legalább arra, hogy élt, és ki volt az előző életében?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1A1E12E4-FFD2-4F26-A646-7EE680744110}"/>
              </a:ext>
            </a:extLst>
          </p:cNvPr>
          <p:cNvSpPr txBox="1"/>
          <p:nvPr/>
        </p:nvSpPr>
        <p:spPr>
          <a:xfrm>
            <a:off x="895350" y="1344394"/>
            <a:ext cx="9429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latin typeface="Calisto MT" panose="02040603050505030304" pitchFamily="18" charset="0"/>
              </a:rPr>
              <a:t>Ha valóban létezik reinkarnáció, hogyan magyarázzuk meg azt, hogy teljesen elveszítettünk minden emléket arról, hogy korábban éltünk?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3B973D43-1F03-4EA2-84BF-57E59A942FDE}"/>
              </a:ext>
            </a:extLst>
          </p:cNvPr>
          <p:cNvSpPr txBox="1"/>
          <p:nvPr/>
        </p:nvSpPr>
        <p:spPr>
          <a:xfrm>
            <a:off x="597248" y="2335485"/>
            <a:ext cx="5511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>
                <a:latin typeface="Calisto MT" panose="02040603050505030304" pitchFamily="18" charset="0"/>
              </a:rPr>
              <a:t>Léteznek egyeltalán olyanok, akik emlékeznek?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FF0B8F35-906E-4C78-884A-2911E33A0A8C}"/>
              </a:ext>
            </a:extLst>
          </p:cNvPr>
          <p:cNvSpPr txBox="1"/>
          <p:nvPr/>
        </p:nvSpPr>
        <p:spPr>
          <a:xfrm>
            <a:off x="6713388" y="2319888"/>
            <a:ext cx="4299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>
                <a:latin typeface="Calisto MT" panose="02040603050505030304" pitchFamily="18" charset="0"/>
              </a:rPr>
              <a:t>Én is képes lehetek visszaemlékezni?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31B44280-8970-4443-B72C-16D9B04C5339}"/>
              </a:ext>
            </a:extLst>
          </p:cNvPr>
          <p:cNvSpPr txBox="1"/>
          <p:nvPr/>
        </p:nvSpPr>
        <p:spPr>
          <a:xfrm>
            <a:off x="2635038" y="3109331"/>
            <a:ext cx="6131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>
                <a:latin typeface="Calisto MT" panose="02040603050505030304" pitchFamily="18" charset="0"/>
              </a:rPr>
              <a:t>Ki az a halhatatlan Énünk? Mi az hogy személyiség?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B09AD48C-5A4C-4063-A8D1-93649649AF06}"/>
              </a:ext>
            </a:extLst>
          </p:cNvPr>
          <p:cNvSpPr txBox="1"/>
          <p:nvPr/>
        </p:nvSpPr>
        <p:spPr>
          <a:xfrm>
            <a:off x="1041184" y="3955165"/>
            <a:ext cx="99341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>
                <a:latin typeface="Calisto MT" panose="02040603050505030304" pitchFamily="18" charset="0"/>
              </a:rPr>
              <a:t>Mi mind éltünk a földön korábban, sok múltbeli testet öltésben, és élni is fogunk majd?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AC369654-C55E-4B23-B6F0-56F06F555BB7}"/>
              </a:ext>
            </a:extLst>
          </p:cNvPr>
          <p:cNvSpPr txBox="1"/>
          <p:nvPr/>
        </p:nvSpPr>
        <p:spPr>
          <a:xfrm>
            <a:off x="1348277" y="4648569"/>
            <a:ext cx="9228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>
                <a:latin typeface="Calisto MT" panose="02040603050505030304" pitchFamily="18" charset="0"/>
              </a:rPr>
              <a:t>Mi az ami szabályozza a testet öltéseknek az időtartamát vagy egyedi jellemzőit?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AC02BC23-F794-419A-8AB1-45E79473F5D6}"/>
              </a:ext>
            </a:extLst>
          </p:cNvPr>
          <p:cNvSpPr txBox="1"/>
          <p:nvPr/>
        </p:nvSpPr>
        <p:spPr>
          <a:xfrm>
            <a:off x="5267793" y="6023549"/>
            <a:ext cx="19134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>
                <a:latin typeface="Calisto MT" panose="02040603050505030304" pitchFamily="18" charset="0"/>
              </a:rPr>
              <a:t>Mi az a karma?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96C8E136-ECCE-4474-BAC7-6ADDF620F102}"/>
              </a:ext>
            </a:extLst>
          </p:cNvPr>
          <p:cNvSpPr txBox="1"/>
          <p:nvPr/>
        </p:nvSpPr>
        <p:spPr>
          <a:xfrm>
            <a:off x="3265221" y="5390387"/>
            <a:ext cx="5088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>
                <a:latin typeface="Calisto MT" panose="02040603050505030304" pitchFamily="18" charset="0"/>
              </a:rPr>
              <a:t>Miért szenvednek olyan sokan körülöttünk?</a:t>
            </a:r>
          </a:p>
        </p:txBody>
      </p:sp>
    </p:spTree>
    <p:extLst>
      <p:ext uri="{BB962C8B-B14F-4D97-AF65-F5344CB8AC3E}">
        <p14:creationId xmlns:p14="http://schemas.microsoft.com/office/powerpoint/2010/main" val="357884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5" name="Rectangle 73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493" name="Rectangle 5"/>
          <p:cNvSpPr>
            <a:spLocks noGrp="1" noChangeArrowheads="1"/>
          </p:cNvSpPr>
          <p:nvPr>
            <p:ph type="title"/>
          </p:nvPr>
        </p:nvSpPr>
        <p:spPr>
          <a:xfrm>
            <a:off x="632906" y="208463"/>
            <a:ext cx="4739194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CSOPORTKARMA</a:t>
            </a:r>
          </a:p>
        </p:txBody>
      </p:sp>
      <p:sp>
        <p:nvSpPr>
          <p:cNvPr id="2" name="Téglalap 1"/>
          <p:cNvSpPr/>
          <p:nvPr/>
        </p:nvSpPr>
        <p:spPr>
          <a:xfrm>
            <a:off x="226506" y="1666151"/>
            <a:ext cx="5602794" cy="4228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20000"/>
              </a:spcBef>
              <a:buClr>
                <a:srgbClr val="B2B2B2"/>
              </a:buClr>
              <a:buSzPct val="75000"/>
            </a:pPr>
            <a:r>
              <a:rPr lang="en-US" sz="2400" b="1" dirty="0" err="1"/>
              <a:t>Amikor</a:t>
            </a:r>
            <a:r>
              <a:rPr lang="en-US" sz="2400" b="1" dirty="0"/>
              <a:t> az </a:t>
            </a:r>
            <a:r>
              <a:rPr lang="en-US" sz="2400" b="1" dirty="0" err="1"/>
              <a:t>emberek</a:t>
            </a:r>
            <a:r>
              <a:rPr lang="en-US" sz="2400" b="1" dirty="0"/>
              <a:t> </a:t>
            </a:r>
            <a:r>
              <a:rPr lang="en-US" sz="2400" b="1" dirty="0" err="1"/>
              <a:t>nagyszámú</a:t>
            </a:r>
            <a:r>
              <a:rPr lang="en-US" sz="2400" b="1" dirty="0"/>
              <a:t> </a:t>
            </a:r>
            <a:r>
              <a:rPr lang="en-US" sz="2400" b="1" dirty="0" err="1"/>
              <a:t>rosszindulatú</a:t>
            </a:r>
            <a:r>
              <a:rPr lang="en-US" sz="2400" b="1" dirty="0"/>
              <a:t>, </a:t>
            </a:r>
            <a:r>
              <a:rPr lang="en-US" sz="2400" b="1" dirty="0" err="1"/>
              <a:t>romboló</a:t>
            </a:r>
            <a:r>
              <a:rPr lang="en-US" sz="2400" b="1" dirty="0"/>
              <a:t> </a:t>
            </a:r>
            <a:r>
              <a:rPr lang="en-US" sz="2400" b="1" dirty="0" err="1"/>
              <a:t>természetű</a:t>
            </a:r>
            <a:r>
              <a:rPr lang="en-US" sz="2400" b="1" dirty="0"/>
              <a:t> </a:t>
            </a:r>
            <a:r>
              <a:rPr lang="en-US" sz="2400" b="1" dirty="0" err="1"/>
              <a:t>gondolatformát</a:t>
            </a:r>
            <a:r>
              <a:rPr lang="en-US" sz="2400" b="1" dirty="0"/>
              <a:t> </a:t>
            </a:r>
            <a:r>
              <a:rPr lang="en-US" sz="2400" b="1" dirty="0" err="1"/>
              <a:t>hoznak</a:t>
            </a:r>
            <a:r>
              <a:rPr lang="en-US" sz="2400" b="1" dirty="0"/>
              <a:t> </a:t>
            </a:r>
            <a:r>
              <a:rPr lang="en-US" sz="2400" b="1" dirty="0" err="1"/>
              <a:t>létre</a:t>
            </a:r>
            <a:r>
              <a:rPr lang="en-US" sz="2400" b="1" dirty="0"/>
              <a:t>, és </a:t>
            </a:r>
            <a:r>
              <a:rPr lang="en-US" sz="2400" b="1" dirty="0" err="1"/>
              <a:t>amikor</a:t>
            </a:r>
            <a:r>
              <a:rPr lang="en-US" sz="2400" b="1" dirty="0"/>
              <a:t> </a:t>
            </a:r>
            <a:r>
              <a:rPr lang="en-US" sz="2400" b="1" dirty="0" err="1"/>
              <a:t>ezek</a:t>
            </a:r>
            <a:r>
              <a:rPr lang="en-US" sz="2400" b="1" dirty="0"/>
              <a:t> </a:t>
            </a:r>
            <a:r>
              <a:rPr lang="en-US" sz="2400" b="1" dirty="0" err="1"/>
              <a:t>nagy</a:t>
            </a:r>
            <a:r>
              <a:rPr lang="en-US" sz="2400" b="1" dirty="0"/>
              <a:t> </a:t>
            </a:r>
            <a:r>
              <a:rPr lang="en-US" sz="2400" b="1" dirty="0" err="1"/>
              <a:t>tömegekbe</a:t>
            </a:r>
            <a:r>
              <a:rPr lang="en-US" sz="2400" b="1" dirty="0"/>
              <a:t> </a:t>
            </a:r>
            <a:r>
              <a:rPr lang="en-US" sz="2400" b="1" dirty="0" err="1"/>
              <a:t>gyűlnek</a:t>
            </a:r>
            <a:r>
              <a:rPr lang="en-US" sz="2400" b="1" dirty="0"/>
              <a:t> </a:t>
            </a:r>
            <a:r>
              <a:rPr lang="en-US" sz="2400" b="1" dirty="0" err="1"/>
              <a:t>össze</a:t>
            </a:r>
            <a:r>
              <a:rPr lang="en-US" sz="2400" b="1" dirty="0"/>
              <a:t> az </a:t>
            </a:r>
            <a:r>
              <a:rPr lang="en-US" sz="2400" b="1" dirty="0" err="1"/>
              <a:t>asztrális</a:t>
            </a:r>
            <a:r>
              <a:rPr lang="en-US" sz="2400" b="1" dirty="0"/>
              <a:t> </a:t>
            </a:r>
            <a:r>
              <a:rPr lang="en-US" sz="2400" b="1" dirty="0" err="1"/>
              <a:t>síkon</a:t>
            </a:r>
            <a:r>
              <a:rPr lang="en-US" sz="2400" b="1" dirty="0"/>
              <a:t>, </a:t>
            </a:r>
            <a:r>
              <a:rPr lang="en-US" sz="2400" b="1" dirty="0" err="1"/>
              <a:t>energiájuk</a:t>
            </a:r>
            <a:r>
              <a:rPr lang="en-US" sz="2400" b="1" dirty="0"/>
              <a:t> </a:t>
            </a:r>
            <a:r>
              <a:rPr lang="en-US" sz="2400" b="1" dirty="0" err="1"/>
              <a:t>lecsapódhat</a:t>
            </a:r>
            <a:r>
              <a:rPr lang="en-US" sz="2400" b="1" dirty="0"/>
              <a:t>, és le is </a:t>
            </a:r>
            <a:r>
              <a:rPr lang="en-US" sz="2400" b="1" dirty="0" err="1"/>
              <a:t>csapódik</a:t>
            </a:r>
            <a:r>
              <a:rPr lang="en-US" sz="2400" b="1" dirty="0"/>
              <a:t> az </a:t>
            </a:r>
            <a:r>
              <a:rPr lang="en-US" sz="2400" b="1" dirty="0" err="1"/>
              <a:t>anyagi</a:t>
            </a:r>
            <a:r>
              <a:rPr lang="en-US" sz="2400" b="1" dirty="0"/>
              <a:t> </a:t>
            </a:r>
            <a:r>
              <a:rPr lang="en-US" sz="2400" b="1" dirty="0" err="1"/>
              <a:t>síkon</a:t>
            </a:r>
            <a:r>
              <a:rPr lang="en-US" sz="2400" b="1" dirty="0"/>
              <a:t>, </a:t>
            </a:r>
            <a:r>
              <a:rPr lang="en-US" sz="2400" b="1" dirty="0" err="1"/>
              <a:t>háborúkat</a:t>
            </a:r>
            <a:r>
              <a:rPr lang="en-US" sz="2400" b="1" dirty="0"/>
              <a:t>, </a:t>
            </a:r>
            <a:r>
              <a:rPr lang="en-US" sz="2400" b="1" dirty="0" err="1"/>
              <a:t>forradalmakat</a:t>
            </a:r>
            <a:r>
              <a:rPr lang="en-US" sz="2400" b="1" dirty="0"/>
              <a:t>, </a:t>
            </a:r>
            <a:r>
              <a:rPr lang="en-US" sz="2400" b="1" dirty="0" err="1"/>
              <a:t>társadalmi</a:t>
            </a:r>
            <a:r>
              <a:rPr lang="en-US" sz="2400" b="1" dirty="0"/>
              <a:t> </a:t>
            </a:r>
            <a:r>
              <a:rPr lang="en-US" sz="2400" b="1" dirty="0" err="1"/>
              <a:t>zavargásokat</a:t>
            </a:r>
            <a:r>
              <a:rPr lang="en-US" sz="2400" b="1" dirty="0"/>
              <a:t> és </a:t>
            </a:r>
            <a:r>
              <a:rPr lang="en-US" sz="2400" b="1" dirty="0" err="1"/>
              <a:t>mindenféle</a:t>
            </a:r>
            <a:r>
              <a:rPr lang="en-US" sz="2400" b="1" dirty="0"/>
              <a:t> </a:t>
            </a:r>
            <a:r>
              <a:rPr lang="en-US" sz="2400" b="1" dirty="0" err="1"/>
              <a:t>felfordulást</a:t>
            </a:r>
            <a:r>
              <a:rPr lang="en-US" sz="2400" b="1" dirty="0"/>
              <a:t> </a:t>
            </a:r>
            <a:r>
              <a:rPr lang="en-US" sz="2400" b="1" dirty="0" err="1"/>
              <a:t>felszítva</a:t>
            </a:r>
            <a:r>
              <a:rPr lang="en-US" sz="2400" b="1" dirty="0"/>
              <a:t>, </a:t>
            </a:r>
            <a:r>
              <a:rPr lang="en-US" sz="2400" b="1" dirty="0" err="1"/>
              <a:t>ami</a:t>
            </a:r>
            <a:r>
              <a:rPr lang="en-US" sz="2400" b="1" dirty="0"/>
              <a:t> </a:t>
            </a:r>
            <a:r>
              <a:rPr lang="en-US" sz="2400" b="1" dirty="0" err="1"/>
              <a:t>csoportkarmaként</a:t>
            </a:r>
            <a:r>
              <a:rPr lang="en-US" sz="2400" b="1" dirty="0"/>
              <a:t> hull </a:t>
            </a:r>
            <a:r>
              <a:rPr lang="en-US" sz="2400" b="1" dirty="0" err="1"/>
              <a:t>vissza</a:t>
            </a:r>
            <a:r>
              <a:rPr lang="en-US" sz="2400" b="1" dirty="0"/>
              <a:t> </a:t>
            </a:r>
            <a:r>
              <a:rPr lang="en-US" sz="2400" b="1" dirty="0" err="1"/>
              <a:t>felidézőire</a:t>
            </a:r>
            <a:r>
              <a:rPr lang="en-US" sz="2400" b="1" dirty="0"/>
              <a:t>, és </a:t>
            </a:r>
            <a:r>
              <a:rPr lang="en-US" sz="2400" b="1" dirty="0" err="1"/>
              <a:t>széleskörű</a:t>
            </a:r>
            <a:r>
              <a:rPr lang="en-US" sz="2400" b="1" dirty="0"/>
              <a:t> </a:t>
            </a:r>
            <a:r>
              <a:rPr lang="en-US" sz="2400" b="1" dirty="0" err="1"/>
              <a:t>rombolást</a:t>
            </a:r>
            <a:r>
              <a:rPr lang="en-US" sz="2400" b="1" dirty="0"/>
              <a:t> </a:t>
            </a:r>
            <a:r>
              <a:rPr lang="en-US" sz="2400" b="1" dirty="0" err="1"/>
              <a:t>okoz</a:t>
            </a:r>
            <a:r>
              <a:rPr lang="en-US" sz="2400" b="1" dirty="0"/>
              <a:t>. </a:t>
            </a:r>
            <a:r>
              <a:rPr lang="en-US" sz="2400" b="1" dirty="0" err="1"/>
              <a:t>Így</a:t>
            </a:r>
            <a:r>
              <a:rPr lang="en-US" sz="2400" b="1" dirty="0"/>
              <a:t> </a:t>
            </a:r>
            <a:r>
              <a:rPr lang="en-US" sz="2400" b="1" dirty="0" err="1"/>
              <a:t>hát</a:t>
            </a:r>
            <a:r>
              <a:rPr lang="en-US" sz="2400" b="1" dirty="0"/>
              <a:t> az ember </a:t>
            </a:r>
            <a:r>
              <a:rPr lang="en-US" sz="2400" b="1" dirty="0" err="1"/>
              <a:t>csoportosan</a:t>
            </a:r>
            <a:r>
              <a:rPr lang="en-US" sz="2400" b="1" dirty="0"/>
              <a:t> is </a:t>
            </a:r>
            <a:r>
              <a:rPr lang="en-US" sz="2400" b="1" dirty="0" err="1"/>
              <a:t>ura</a:t>
            </a:r>
            <a:r>
              <a:rPr lang="en-US" sz="2400" b="1" dirty="0"/>
              <a:t> a </a:t>
            </a:r>
            <a:r>
              <a:rPr lang="en-US" sz="2400" b="1" dirty="0" err="1"/>
              <a:t>saját</a:t>
            </a:r>
            <a:r>
              <a:rPr lang="en-US" sz="2400" b="1" dirty="0"/>
              <a:t> </a:t>
            </a:r>
            <a:r>
              <a:rPr lang="en-US" sz="2400" b="1" dirty="0" err="1"/>
              <a:t>sorsának</a:t>
            </a:r>
            <a:r>
              <a:rPr lang="en-US" sz="2400" b="1" dirty="0"/>
              <a:t> és </a:t>
            </a:r>
            <a:r>
              <a:rPr lang="en-US" sz="2400" b="1" dirty="0" err="1"/>
              <a:t>teremtő</a:t>
            </a:r>
            <a:r>
              <a:rPr lang="en-US" sz="2400" b="1" dirty="0"/>
              <a:t> </a:t>
            </a:r>
            <a:r>
              <a:rPr lang="en-US" sz="2400" b="1" dirty="0" err="1"/>
              <a:t>tevékenységével</a:t>
            </a:r>
            <a:r>
              <a:rPr lang="en-US" sz="2400" b="1" dirty="0"/>
              <a:t> </a:t>
            </a:r>
            <a:r>
              <a:rPr lang="en-US" sz="2400" b="1" dirty="0" err="1"/>
              <a:t>formálja</a:t>
            </a:r>
            <a:r>
              <a:rPr lang="en-US" sz="2400" b="1" dirty="0"/>
              <a:t> </a:t>
            </a:r>
            <a:r>
              <a:rPr lang="en-US" sz="2400" b="1" dirty="0" err="1"/>
              <a:t>saját</a:t>
            </a:r>
            <a:r>
              <a:rPr lang="en-US" sz="2400" b="1" dirty="0"/>
              <a:t> </a:t>
            </a:r>
            <a:r>
              <a:rPr lang="en-US" sz="2400" b="1" dirty="0" err="1"/>
              <a:t>világát</a:t>
            </a:r>
            <a:r>
              <a:rPr lang="en-US" sz="2400" b="1" dirty="0"/>
              <a:t>. </a:t>
            </a:r>
          </a:p>
          <a:p>
            <a:pPr algn="ctr" defTabSz="914400">
              <a:lnSpc>
                <a:spcPct val="90000"/>
              </a:lnSpc>
              <a:spcBef>
                <a:spcPct val="20000"/>
              </a:spcBef>
              <a:buClr>
                <a:srgbClr val="B2B2B2"/>
              </a:buClr>
              <a:buSzPct val="75000"/>
            </a:pPr>
            <a:endParaRPr lang="en-US" sz="2400" dirty="0"/>
          </a:p>
        </p:txBody>
      </p:sp>
      <p:pic>
        <p:nvPicPr>
          <p:cNvPr id="10" name="Kép 9" descr="A képen madár, kültéri, ülő, állás látható&#10;&#10;Automatikusan generált leírás">
            <a:extLst>
              <a:ext uri="{FF2B5EF4-FFF2-40B4-BE49-F238E27FC236}">
                <a16:creationId xmlns:a16="http://schemas.microsoft.com/office/drawing/2014/main" id="{E6494EF3-9C26-48EB-AA3B-D162075CBD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8" b="-1245"/>
          <a:stretch/>
        </p:blipFill>
        <p:spPr>
          <a:xfrm>
            <a:off x="6070600" y="1626031"/>
            <a:ext cx="5602794" cy="416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0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ép 2" descr="A képen buborék, objektum, csillag, színes látható&#10;&#10;Automatikusan generált leírás">
            <a:extLst>
              <a:ext uri="{FF2B5EF4-FFF2-40B4-BE49-F238E27FC236}">
                <a16:creationId xmlns:a16="http://schemas.microsoft.com/office/drawing/2014/main" id="{46DAEB0D-2D2E-4CC1-BA59-AA3A443C77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0" r="11521" b="6211"/>
          <a:stretch/>
        </p:blipFill>
        <p:spPr>
          <a:xfrm>
            <a:off x="3531997" y="-6340"/>
            <a:ext cx="8668512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D2817B7F-8AC0-442E-80D1-EC34B9329EC9}"/>
              </a:ext>
            </a:extLst>
          </p:cNvPr>
          <p:cNvSpPr/>
          <p:nvPr/>
        </p:nvSpPr>
        <p:spPr>
          <a:xfrm>
            <a:off x="371094" y="685800"/>
            <a:ext cx="1343406" cy="372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8E1227C1-0F37-4F7F-B150-C64575C0F874}"/>
              </a:ext>
            </a:extLst>
          </p:cNvPr>
          <p:cNvSpPr/>
          <p:nvPr/>
        </p:nvSpPr>
        <p:spPr>
          <a:xfrm>
            <a:off x="447212" y="2201926"/>
            <a:ext cx="3438906" cy="538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0AE11AA5-B6AB-4C49-BA33-93D2893C4807}"/>
              </a:ext>
            </a:extLst>
          </p:cNvPr>
          <p:cNvSpPr txBox="1"/>
          <p:nvPr/>
        </p:nvSpPr>
        <p:spPr>
          <a:xfrm>
            <a:off x="503554" y="1528826"/>
            <a:ext cx="4309745" cy="409727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3000" dirty="0"/>
              <a:t>A karmában való hit a legmagasabb indíték arra, hogy az ember megbékéljen életének terhével, és a legerősebb ösztönző, hogy erőfeszítéseket tegyen egy jobb következő újraszületés érdekében.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hu-HU" sz="1700" dirty="0"/>
              <a:t>           </a:t>
            </a:r>
            <a:endParaRPr lang="en-US" sz="17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>
            <a:extLst>
              <a:ext uri="{FF2B5EF4-FFF2-40B4-BE49-F238E27FC236}">
                <a16:creationId xmlns:a16="http://schemas.microsoft.com/office/drawing/2014/main" id="{6859B11F-EC91-4EAA-B72B-E1796F9C04E6}"/>
              </a:ext>
            </a:extLst>
          </p:cNvPr>
          <p:cNvSpPr txBox="1"/>
          <p:nvPr/>
        </p:nvSpPr>
        <p:spPr>
          <a:xfrm>
            <a:off x="838199" y="291090"/>
            <a:ext cx="10515599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Köszönöm</a:t>
            </a:r>
            <a:r>
              <a:rPr lang="en-US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szépen</a:t>
            </a:r>
            <a:r>
              <a:rPr lang="en-US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a </a:t>
            </a:r>
            <a:r>
              <a:rPr lang="en-US" sz="36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figyelmet</a:t>
            </a:r>
            <a:r>
              <a:rPr lang="en-US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!</a:t>
            </a:r>
          </a:p>
        </p:txBody>
      </p:sp>
      <p:pic>
        <p:nvPicPr>
          <p:cNvPr id="5" name="Kép 4" descr="A képen személy, férfi, keresés, fénykép látható&#10;&#10;Automatikusan generált leírás">
            <a:extLst>
              <a:ext uri="{FF2B5EF4-FFF2-40B4-BE49-F238E27FC236}">
                <a16:creationId xmlns:a16="http://schemas.microsoft.com/office/drawing/2014/main" id="{D2635D82-7FCF-4B69-8D83-42491CE07B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3"/>
          <a:stretch/>
        </p:blipFill>
        <p:spPr>
          <a:xfrm>
            <a:off x="1969882" y="1604721"/>
            <a:ext cx="8252234" cy="4440746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5E5C0928-22FD-4388-B768-0B406D168A93}"/>
              </a:ext>
            </a:extLst>
          </p:cNvPr>
          <p:cNvSpPr txBox="1"/>
          <p:nvPr/>
        </p:nvSpPr>
        <p:spPr>
          <a:xfrm>
            <a:off x="10222116" y="6382244"/>
            <a:ext cx="1772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www.teozofia.hu</a:t>
            </a:r>
          </a:p>
        </p:txBody>
      </p:sp>
    </p:spTree>
    <p:extLst>
      <p:ext uri="{BB962C8B-B14F-4D97-AF65-F5344CB8AC3E}">
        <p14:creationId xmlns:p14="http://schemas.microsoft.com/office/powerpoint/2010/main" val="13268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>
            <a:extLst>
              <a:ext uri="{FF2B5EF4-FFF2-40B4-BE49-F238E27FC236}">
                <a16:creationId xmlns:a16="http://schemas.microsoft.com/office/drawing/2014/main" id="{77F0F13A-2C28-47D6-8B6A-1AB8488D0958}"/>
              </a:ext>
            </a:extLst>
          </p:cNvPr>
          <p:cNvSpPr txBox="1"/>
          <p:nvPr/>
        </p:nvSpPr>
        <p:spPr>
          <a:xfrm>
            <a:off x="648931" y="1200150"/>
            <a:ext cx="3651466" cy="5057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 </a:t>
            </a:r>
            <a:r>
              <a:rPr lang="en-US" sz="2400" dirty="0" err="1"/>
              <a:t>teozófia</a:t>
            </a:r>
            <a:r>
              <a:rPr lang="en-US" sz="2400" dirty="0"/>
              <a:t> </a:t>
            </a:r>
            <a:r>
              <a:rPr lang="en-US" sz="2400" dirty="0" err="1"/>
              <a:t>azt</a:t>
            </a:r>
            <a:r>
              <a:rPr lang="en-US" sz="2400" dirty="0"/>
              <a:t> </a:t>
            </a:r>
            <a:r>
              <a:rPr lang="en-US" sz="2400" dirty="0" err="1"/>
              <a:t>tanítja</a:t>
            </a:r>
            <a:r>
              <a:rPr lang="en-US" sz="2400" dirty="0"/>
              <a:t>, hogy </a:t>
            </a:r>
            <a:r>
              <a:rPr lang="en-US" sz="2400" b="1" dirty="0"/>
              <a:t>az ember </a:t>
            </a:r>
            <a:r>
              <a:rPr lang="en-US" sz="2400" b="1" dirty="0" err="1"/>
              <a:t>szelleme</a:t>
            </a:r>
            <a:r>
              <a:rPr lang="en-US" sz="2400" b="1" dirty="0"/>
              <a:t>, az </a:t>
            </a:r>
            <a:r>
              <a:rPr lang="en-US" sz="2400" b="1" dirty="0" err="1"/>
              <a:t>igazi</a:t>
            </a:r>
            <a:r>
              <a:rPr lang="en-US" sz="2400" b="1" dirty="0"/>
              <a:t>, </a:t>
            </a:r>
            <a:r>
              <a:rPr lang="en-US" sz="2400" b="1" dirty="0" err="1"/>
              <a:t>isteni</a:t>
            </a:r>
            <a:r>
              <a:rPr lang="en-US" sz="2400" b="1" dirty="0"/>
              <a:t> </a:t>
            </a:r>
            <a:r>
              <a:rPr lang="en-US" sz="2400" b="1" dirty="0" err="1"/>
              <a:t>Énje</a:t>
            </a:r>
            <a:r>
              <a:rPr lang="en-US" sz="2400" b="1" dirty="0"/>
              <a:t> </a:t>
            </a:r>
            <a:r>
              <a:rPr lang="en-US" sz="2400" b="1" dirty="0" err="1"/>
              <a:t>halhatatlan</a:t>
            </a:r>
            <a:r>
              <a:rPr lang="en-US" sz="2400" b="1" dirty="0"/>
              <a:t>, </a:t>
            </a:r>
            <a:r>
              <a:rPr lang="en-US" sz="2400" b="1" dirty="0" err="1"/>
              <a:t>örök</a:t>
            </a:r>
            <a:r>
              <a:rPr lang="en-US" sz="2400" b="1" dirty="0"/>
              <a:t> és </a:t>
            </a:r>
            <a:r>
              <a:rPr lang="en-US" sz="2400" b="1" dirty="0" err="1"/>
              <a:t>elpusztíthatatlan</a:t>
            </a:r>
            <a:r>
              <a:rPr lang="en-US" sz="2400" dirty="0"/>
              <a:t>. Az </a:t>
            </a:r>
            <a:r>
              <a:rPr lang="en-US" sz="2400" dirty="0" err="1"/>
              <a:t>embernek</a:t>
            </a:r>
            <a:r>
              <a:rPr lang="en-US" sz="2400" dirty="0"/>
              <a:t> </a:t>
            </a:r>
            <a:r>
              <a:rPr lang="en-US" sz="2400" dirty="0" err="1"/>
              <a:t>ez</a:t>
            </a:r>
            <a:r>
              <a:rPr lang="en-US" sz="2400" dirty="0"/>
              <a:t> az </a:t>
            </a:r>
            <a:r>
              <a:rPr lang="en-US" sz="2400" dirty="0" err="1"/>
              <a:t>elmúlhatatlan</a:t>
            </a:r>
            <a:r>
              <a:rPr lang="en-US" sz="2400" dirty="0"/>
              <a:t> </a:t>
            </a:r>
            <a:r>
              <a:rPr lang="en-US" sz="2400" dirty="0" err="1"/>
              <a:t>szelleme</a:t>
            </a:r>
            <a:r>
              <a:rPr lang="en-US" sz="2400" dirty="0"/>
              <a:t> </a:t>
            </a:r>
            <a:r>
              <a:rPr lang="en-US" sz="2400" dirty="0" err="1"/>
              <a:t>sok</a:t>
            </a:r>
            <a:r>
              <a:rPr lang="en-US" sz="2400" dirty="0"/>
              <a:t> </a:t>
            </a:r>
            <a:r>
              <a:rPr lang="en-US" sz="2400" dirty="0" err="1"/>
              <a:t>földi</a:t>
            </a:r>
            <a:r>
              <a:rPr lang="en-US" sz="2400" dirty="0"/>
              <a:t> </a:t>
            </a:r>
            <a:r>
              <a:rPr lang="en-US" sz="2400" dirty="0" err="1"/>
              <a:t>élet</a:t>
            </a:r>
            <a:r>
              <a:rPr lang="en-US" sz="2400" dirty="0"/>
              <a:t> </a:t>
            </a:r>
            <a:r>
              <a:rPr lang="en-US" sz="2400" dirty="0" err="1"/>
              <a:t>tapasztalatain</a:t>
            </a:r>
            <a:r>
              <a:rPr lang="en-US" sz="2400" dirty="0"/>
              <a:t> </a:t>
            </a:r>
            <a:r>
              <a:rPr lang="en-US" sz="2400" dirty="0" err="1"/>
              <a:t>keresztül</a:t>
            </a:r>
            <a:r>
              <a:rPr lang="en-US" sz="2400" dirty="0"/>
              <a:t> </a:t>
            </a:r>
            <a:r>
              <a:rPr lang="en-US" sz="2400" dirty="0" err="1"/>
              <a:t>fejlődik</a:t>
            </a:r>
            <a:r>
              <a:rPr lang="en-US" sz="2400" dirty="0"/>
              <a:t> </a:t>
            </a:r>
            <a:r>
              <a:rPr lang="en-US" sz="2400" dirty="0" err="1"/>
              <a:t>tökéletességre</a:t>
            </a:r>
            <a:r>
              <a:rPr lang="en-US" sz="2400" dirty="0"/>
              <a:t>.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err="1"/>
              <a:t>Csak</a:t>
            </a:r>
            <a:r>
              <a:rPr lang="en-US" sz="2400" b="1" dirty="0"/>
              <a:t> a test </a:t>
            </a:r>
            <a:r>
              <a:rPr lang="en-US" sz="2400" b="1" dirty="0" err="1"/>
              <a:t>hal</a:t>
            </a:r>
            <a:r>
              <a:rPr lang="en-US" sz="2400" b="1" dirty="0"/>
              <a:t> meg</a:t>
            </a:r>
            <a:r>
              <a:rPr lang="en-US" sz="2400" dirty="0"/>
              <a:t>, és </a:t>
            </a:r>
            <a:r>
              <a:rPr lang="en-US" sz="2400" dirty="0" err="1"/>
              <a:t>nem</a:t>
            </a:r>
            <a:r>
              <a:rPr lang="en-US" sz="2400" dirty="0"/>
              <a:t> az ember </a:t>
            </a:r>
            <a:r>
              <a:rPr lang="en-US" sz="2400" dirty="0" err="1"/>
              <a:t>igazi</a:t>
            </a:r>
            <a:r>
              <a:rPr lang="en-US" sz="2400" dirty="0"/>
              <a:t> </a:t>
            </a:r>
            <a:r>
              <a:rPr lang="en-US" sz="2400" dirty="0" err="1"/>
              <a:t>Énje</a:t>
            </a:r>
            <a:r>
              <a:rPr lang="en-US" sz="2400" dirty="0"/>
              <a:t>, a </a:t>
            </a:r>
            <a:r>
              <a:rPr lang="en-US" sz="2400" dirty="0" err="1"/>
              <a:t>valódi</a:t>
            </a:r>
            <a:r>
              <a:rPr lang="en-US" sz="2400" dirty="0"/>
              <a:t> </a:t>
            </a:r>
            <a:r>
              <a:rPr lang="en-US" sz="2400" dirty="0" err="1"/>
              <a:t>egyéniség</a:t>
            </a:r>
            <a:r>
              <a:rPr lang="en-US" sz="2400" dirty="0"/>
              <a:t> a </a:t>
            </a:r>
            <a:r>
              <a:rPr lang="en-US" sz="2400" dirty="0" err="1"/>
              <a:t>testi</a:t>
            </a:r>
            <a:r>
              <a:rPr lang="en-US" sz="2400" dirty="0"/>
              <a:t> </a:t>
            </a:r>
            <a:r>
              <a:rPr lang="en-US" sz="2400" dirty="0" err="1"/>
              <a:t>fátyol</a:t>
            </a:r>
            <a:r>
              <a:rPr lang="en-US" sz="2400" dirty="0"/>
              <a:t> </a:t>
            </a:r>
            <a:r>
              <a:rPr lang="en-US" sz="2400" dirty="0" err="1"/>
              <a:t>mögött</a:t>
            </a:r>
            <a:r>
              <a:rPr lang="en-US" sz="2400" dirty="0"/>
              <a:t>.</a:t>
            </a:r>
          </a:p>
          <a:p>
            <a:pPr indent="-228600" algn="ctr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8" name="Kép 7" descr="A képen beltéri, épület, mennyezet, óra látható&#10;&#10;Automatikusan generált leírás">
            <a:extLst>
              <a:ext uri="{FF2B5EF4-FFF2-40B4-BE49-F238E27FC236}">
                <a16:creationId xmlns:a16="http://schemas.microsoft.com/office/drawing/2014/main" id="{99A88A71-D611-4809-B5F2-1EA9C88203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2" r="11838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2948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ADE1C36-0A40-4B2C-AE00-E4FC81522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285" y="1209409"/>
            <a:ext cx="3214439" cy="5427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ím 1">
            <a:extLst>
              <a:ext uri="{FF2B5EF4-FFF2-40B4-BE49-F238E27FC236}">
                <a16:creationId xmlns:a16="http://schemas.microsoft.com/office/drawing/2014/main" id="{199DED9F-DCAA-4ECB-8CBC-7A2C85AB3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239200"/>
            <a:ext cx="8229600" cy="944628"/>
          </a:xfrm>
        </p:spPr>
        <p:txBody>
          <a:bodyPr>
            <a:normAutofit/>
          </a:bodyPr>
          <a:lstStyle/>
          <a:p>
            <a:pPr algn="ctr"/>
            <a:r>
              <a:rPr lang="hu-H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+mn-ea"/>
                <a:cs typeface="+mn-cs"/>
              </a:rPr>
              <a:t>Az ember felépítése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4ACFA9CF-432D-4206-9E25-E1808C8E0B54}"/>
              </a:ext>
            </a:extLst>
          </p:cNvPr>
          <p:cNvSpPr txBox="1"/>
          <p:nvPr/>
        </p:nvSpPr>
        <p:spPr>
          <a:xfrm>
            <a:off x="5707013" y="1192163"/>
            <a:ext cx="54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hu-HU" sz="2200" dirty="0"/>
              <a:t>A fizikai élet célja a tapasztalatszerzés.</a:t>
            </a:r>
            <a:br>
              <a:rPr lang="hu-HU" sz="2200" dirty="0"/>
            </a:br>
            <a:r>
              <a:rPr lang="hu-HU" sz="2200" dirty="0"/>
              <a:t>A Szellem az anyagba merülve tapasztal, és „átszellemíti az anyagot”.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762D1FD6-9355-42A2-A918-E6D44DF83A29}"/>
              </a:ext>
            </a:extLst>
          </p:cNvPr>
          <p:cNvSpPr txBox="1"/>
          <p:nvPr/>
        </p:nvSpPr>
        <p:spPr>
          <a:xfrm>
            <a:off x="5707013" y="2488307"/>
            <a:ext cx="54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hu-HU" sz="2200"/>
              <a:t>Újraszületések sorozatán át fejlődik, és megtanulja a létezés legalsó síkján is megnyilvánítani a belül lévő Életet. </a:t>
            </a:r>
            <a:endParaRPr lang="hu-HU" sz="2200" dirty="0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6CF433B2-8291-4868-906E-5CFDE9C49398}"/>
              </a:ext>
            </a:extLst>
          </p:cNvPr>
          <p:cNvSpPr txBox="1"/>
          <p:nvPr/>
        </p:nvSpPr>
        <p:spPr>
          <a:xfrm>
            <a:off x="5707013" y="3712443"/>
            <a:ext cx="54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hu-HU" sz="2200"/>
              <a:t>A fizikai eszköze is fejlődik közben, de időről időre le kell cserélnie, mint egy elhasznált ruhát.</a:t>
            </a:r>
            <a:endParaRPr lang="hu-HU" sz="2200" dirty="0"/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9094715E-40D8-47FF-9A63-4E840EE474F0}"/>
              </a:ext>
            </a:extLst>
          </p:cNvPr>
          <p:cNvSpPr txBox="1"/>
          <p:nvPr/>
        </p:nvSpPr>
        <p:spPr>
          <a:xfrm>
            <a:off x="5707013" y="4912973"/>
            <a:ext cx="54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hu-HU" sz="2200"/>
              <a:t>A halál révén azt is megtanulja, hogy nem azonos fizikai testével.</a:t>
            </a:r>
            <a:endParaRPr lang="hu-HU" sz="2200" dirty="0"/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81F97491-2B60-4557-AC81-538B8E545D4D}"/>
              </a:ext>
            </a:extLst>
          </p:cNvPr>
          <p:cNvSpPr txBox="1"/>
          <p:nvPr/>
        </p:nvSpPr>
        <p:spPr>
          <a:xfrm>
            <a:off x="5707013" y="5871724"/>
            <a:ext cx="54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hu-HU" sz="2200"/>
              <a:t>Végül uralma alá hajtva az anyag minden minőségét, maga is istenséggé növekszik.</a:t>
            </a: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381813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auzal-XXV-147-1">
            <a:extLst>
              <a:ext uri="{FF2B5EF4-FFF2-40B4-BE49-F238E27FC236}">
                <a16:creationId xmlns:a16="http://schemas.microsoft.com/office/drawing/2014/main" id="{02EB4501-5DB4-451F-89E8-8A76E4879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06" y="1003573"/>
            <a:ext cx="8713788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FE4134A0-290E-4348-8774-0651243D294A}"/>
              </a:ext>
            </a:extLst>
          </p:cNvPr>
          <p:cNvSpPr txBox="1"/>
          <p:nvPr/>
        </p:nvSpPr>
        <p:spPr>
          <a:xfrm>
            <a:off x="2383889" y="211287"/>
            <a:ext cx="74244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ldhabi" panose="01000000000000000000" pitchFamily="2" charset="-78"/>
              </a:rPr>
              <a:t>AZ ÚJRASZÜLETÉSI CIKLUS</a:t>
            </a:r>
          </a:p>
        </p:txBody>
      </p:sp>
    </p:spTree>
    <p:extLst>
      <p:ext uri="{BB962C8B-B14F-4D97-AF65-F5344CB8AC3E}">
        <p14:creationId xmlns:p14="http://schemas.microsoft.com/office/powerpoint/2010/main" val="146603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9C4A3C15-9918-4A0D-8957-6B8548136E57}"/>
              </a:ext>
            </a:extLst>
          </p:cNvPr>
          <p:cNvSpPr txBox="1"/>
          <p:nvPr/>
        </p:nvSpPr>
        <p:spPr>
          <a:xfrm>
            <a:off x="847344" y="-128120"/>
            <a:ext cx="10506456" cy="11978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kauzális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test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összetétele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és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szerkezete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http://teozofia.hu/Olvas/75_CWL_Lath_VIII_.jpg">
            <a:extLst>
              <a:ext uri="{FF2B5EF4-FFF2-40B4-BE49-F238E27FC236}">
                <a16:creationId xmlns:a16="http://schemas.microsoft.com/office/drawing/2014/main" id="{8C9759DB-17F5-4DEE-9E15-9A5A4CA5E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1" y="1273261"/>
            <a:ext cx="2714624" cy="493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teozofia.hu/Olvas/75_CWL_Lath_XXI_.jpg">
            <a:extLst>
              <a:ext uri="{FF2B5EF4-FFF2-40B4-BE49-F238E27FC236}">
                <a16:creationId xmlns:a16="http://schemas.microsoft.com/office/drawing/2014/main" id="{8C2F6AB7-AD97-49A5-A8F2-012D566D0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4017" y="1295580"/>
            <a:ext cx="3310658" cy="499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D29D2ACA-446C-4185-9906-F6E10EB3E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857" y="6356124"/>
            <a:ext cx="3600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Átlag ember kauzális teste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582B0712-B1DB-4AB9-B310-6E9130FBC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2030" y="6384699"/>
            <a:ext cx="36256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Fejlett ember kauzális teste</a:t>
            </a:r>
          </a:p>
        </p:txBody>
      </p:sp>
    </p:spTree>
    <p:extLst>
      <p:ext uri="{BB962C8B-B14F-4D97-AF65-F5344CB8AC3E}">
        <p14:creationId xmlns:p14="http://schemas.microsoft.com/office/powerpoint/2010/main" val="413443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0FF80E7C-B917-4EAA-BAA6-A0D8EE672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4694" y="640081"/>
            <a:ext cx="3731174" cy="557445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hu-HU" sz="44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Adeptusi</a:t>
            </a:r>
            <a:r>
              <a:rPr lang="en-US" altLang="hu-HU" sz="44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altLang="hu-HU" sz="44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beavatás</a:t>
            </a:r>
            <a:r>
              <a:rPr lang="en-US" altLang="hu-HU" sz="44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altLang="hu-HU" sz="44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előtt</a:t>
            </a:r>
            <a:r>
              <a:rPr lang="en-US" altLang="hu-HU" sz="44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altLang="hu-HU" sz="44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álló</a:t>
            </a:r>
            <a:r>
              <a:rPr lang="en-US" altLang="hu-HU" sz="44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altLang="hu-HU" sz="44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kauzális</a:t>
            </a:r>
            <a:r>
              <a:rPr lang="en-US" altLang="hu-HU" sz="44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teste</a:t>
            </a:r>
          </a:p>
        </p:txBody>
      </p:sp>
      <p:pic>
        <p:nvPicPr>
          <p:cNvPr id="4" name="Picture 4" descr="Adpt_Causl_J">
            <a:extLst>
              <a:ext uri="{FF2B5EF4-FFF2-40B4-BE49-F238E27FC236}">
                <a16:creationId xmlns:a16="http://schemas.microsoft.com/office/drawing/2014/main" id="{7FD79CBB-B75D-40FD-953F-DBEA5DF72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0876" y="640081"/>
            <a:ext cx="5156368" cy="557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33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811271FA-B5F3-4957-A28A-2C7FC3A7C9A9}"/>
              </a:ext>
            </a:extLst>
          </p:cNvPr>
          <p:cNvSpPr txBox="1"/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MIÉRT NEM EMLÉKEZÜNK AZ ELMÚLT ÉLETEINKRE?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E4E0F76E-8FC8-4F94-B6FC-4F0B3AD5BE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515019" y="307731"/>
            <a:ext cx="7106862" cy="3997637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36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C244AAAA-6236-4F92-AC10-BA72EFEADDA4}"/>
              </a:ext>
            </a:extLst>
          </p:cNvPr>
          <p:cNvSpPr txBox="1"/>
          <p:nvPr/>
        </p:nvSpPr>
        <p:spPr>
          <a:xfrm>
            <a:off x="841248" y="539046"/>
            <a:ext cx="10506456" cy="11978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 </a:t>
            </a:r>
            <a:r>
              <a:rPr lang="en-US" sz="38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kulcs</a:t>
            </a:r>
            <a:r>
              <a:rPr lang="en-US" sz="3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: a </a:t>
            </a:r>
            <a:r>
              <a:rPr lang="en-US" sz="38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visszagondolás</a:t>
            </a:r>
            <a:r>
              <a:rPr lang="en-US" sz="3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és a </a:t>
            </a:r>
            <a:r>
              <a:rPr lang="en-US" sz="38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memória</a:t>
            </a:r>
            <a:r>
              <a:rPr lang="en-US" sz="3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közötti</a:t>
            </a:r>
            <a:r>
              <a:rPr lang="en-US" sz="3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különbség</a:t>
            </a:r>
            <a:r>
              <a:rPr lang="en-US" sz="3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!</a:t>
            </a:r>
          </a:p>
        </p:txBody>
      </p:sp>
      <p:pic>
        <p:nvPicPr>
          <p:cNvPr id="8" name="Picture 4" descr="Adpt_Causl_J">
            <a:extLst>
              <a:ext uri="{FF2B5EF4-FFF2-40B4-BE49-F238E27FC236}">
                <a16:creationId xmlns:a16="http://schemas.microsoft.com/office/drawing/2014/main" id="{6D28F83C-E5FC-4036-99A3-1953B4A1F6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4" r="-1" b="20953"/>
          <a:stretch/>
        </p:blipFill>
        <p:spPr bwMode="auto">
          <a:xfrm>
            <a:off x="249936" y="2194560"/>
            <a:ext cx="5742432" cy="407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 descr="A képen állat, világos látható&#10;&#10;Automatikusan generált leírás">
            <a:extLst>
              <a:ext uri="{FF2B5EF4-FFF2-40B4-BE49-F238E27FC236}">
                <a16:creationId xmlns:a16="http://schemas.microsoft.com/office/drawing/2014/main" id="{8B75C7EC-9D34-4CA0-8861-A8F4CA6A1E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" r="7787"/>
          <a:stretch/>
        </p:blipFill>
        <p:spPr>
          <a:xfrm>
            <a:off x="6199632" y="2194560"/>
            <a:ext cx="5742432" cy="407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70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4270</TotalTime>
  <Words>1012</Words>
  <Application>Microsoft Office PowerPoint</Application>
  <PresentationFormat>Szélesvásznú</PresentationFormat>
  <Paragraphs>115</Paragraphs>
  <Slides>22</Slides>
  <Notes>21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30" baseType="lpstr">
      <vt:lpstr>Arial</vt:lpstr>
      <vt:lpstr>Baskerville Old Face</vt:lpstr>
      <vt:lpstr>Calibri</vt:lpstr>
      <vt:lpstr>Calibri Light</vt:lpstr>
      <vt:lpstr>Calisto MT</vt:lpstr>
      <vt:lpstr>Garamond</vt:lpstr>
      <vt:lpstr>Wingdings</vt:lpstr>
      <vt:lpstr>Office Theme</vt:lpstr>
      <vt:lpstr>PowerPoint-bemutató</vt:lpstr>
      <vt:lpstr>PowerPoint-bemutató</vt:lpstr>
      <vt:lpstr>PowerPoint-bemutató</vt:lpstr>
      <vt:lpstr>Az ember felépítése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   K A R M A   T Ö R V É N Y E</vt:lpstr>
      <vt:lpstr>PowerPoint-bemutató</vt:lpstr>
      <vt:lpstr>A CSOPORTKARMA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Gábor Reszler</dc:creator>
  <cp:lastModifiedBy>János Szabari</cp:lastModifiedBy>
  <cp:revision>16</cp:revision>
  <dcterms:created xsi:type="dcterms:W3CDTF">2019-11-19T07:43:23Z</dcterms:created>
  <dcterms:modified xsi:type="dcterms:W3CDTF">2019-11-23T18:08:31Z</dcterms:modified>
</cp:coreProperties>
</file>