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 id="2147483700" r:id="rId4"/>
  </p:sldMasterIdLst>
  <p:notesMasterIdLst>
    <p:notesMasterId r:id="rId21"/>
  </p:notesMasterIdLst>
  <p:sldIdLst>
    <p:sldId id="256" r:id="rId5"/>
    <p:sldId id="306" r:id="rId6"/>
    <p:sldId id="284" r:id="rId7"/>
    <p:sldId id="268" r:id="rId8"/>
    <p:sldId id="305" r:id="rId9"/>
    <p:sldId id="307" r:id="rId10"/>
    <p:sldId id="271" r:id="rId11"/>
    <p:sldId id="308" r:id="rId12"/>
    <p:sldId id="311" r:id="rId13"/>
    <p:sldId id="309" r:id="rId14"/>
    <p:sldId id="310" r:id="rId15"/>
    <p:sldId id="313" r:id="rId16"/>
    <p:sldId id="315" r:id="rId17"/>
    <p:sldId id="316" r:id="rId18"/>
    <p:sldId id="317" r:id="rId19"/>
    <p:sldId id="31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00"/>
    <a:srgbClr val="00FF00"/>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EAF18-29A5-4FFB-AF4E-88D17BEC9ED0}" type="datetimeFigureOut">
              <a:rPr lang="hu-HU" smtClean="0"/>
              <a:t>2019. 11. 18.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1F857-E4E4-42F8-A60D-60538EFF9C2C}" type="slidenum">
              <a:rPr lang="hu-HU" smtClean="0"/>
              <a:t>‹#›</a:t>
            </a:fld>
            <a:endParaRPr lang="hu-HU"/>
          </a:p>
        </p:txBody>
      </p:sp>
    </p:spTree>
    <p:extLst>
      <p:ext uri="{BB962C8B-B14F-4D97-AF65-F5344CB8AC3E}">
        <p14:creationId xmlns:p14="http://schemas.microsoft.com/office/powerpoint/2010/main" val="269769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EB5B4-419B-4082-8859-4C9469647C6B}" type="slidenum">
              <a:rPr kumimoji="0" lang="hu-HU" altLang="hu-HU"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1066800" y="4343400"/>
            <a:ext cx="4724400" cy="4114800"/>
          </a:xfrm>
        </p:spPr>
        <p:txBody>
          <a:bodyPr/>
          <a:lstStyle/>
          <a:p>
            <a:pPr algn="ctr"/>
            <a:r>
              <a:rPr lang="en-US" altLang="hu-HU"/>
              <a:t>Leadbeater C.W.,  </a:t>
            </a:r>
            <a:r>
              <a:rPr lang="en-US" altLang="hu-HU" i="1"/>
              <a:t>Man, Visible and Invisible,</a:t>
            </a:r>
            <a:r>
              <a:rPr lang="en-US" altLang="hu-HU"/>
              <a:t> TPH, 1971, Plate III</a:t>
            </a:r>
          </a:p>
          <a:p>
            <a:endParaRPr lang="en-US" altLang="hu-HU"/>
          </a:p>
          <a:p>
            <a:pPr algn="ctr"/>
            <a:r>
              <a:rPr lang="hu-HU" altLang="hu-HU" sz="1600" b="1"/>
              <a:t>A Hármasság az egyes vallásokban</a:t>
            </a:r>
          </a:p>
          <a:p>
            <a:pPr algn="ctr"/>
            <a:endParaRPr lang="en-US" altLang="hu-HU" sz="1600"/>
          </a:p>
          <a:p>
            <a:r>
              <a:rPr lang="en-US" altLang="hu-HU" sz="1600" i="1" u="sng"/>
              <a:t>VALLÁS		    HÁRMASSÁG	</a:t>
            </a:r>
            <a:endParaRPr lang="en-US" altLang="hu-HU" sz="1600" u="sng"/>
          </a:p>
          <a:p>
            <a:r>
              <a:rPr lang="en-US" altLang="hu-HU" sz="1600"/>
              <a:t>Kereszténység     Atya             Fiú	Szentlélek</a:t>
            </a:r>
          </a:p>
          <a:p>
            <a:r>
              <a:rPr lang="en-US" altLang="hu-HU" sz="1600"/>
              <a:t>Egyptian	          Amun-Ra     Horus	Osiris-Isis</a:t>
            </a:r>
          </a:p>
          <a:p>
            <a:r>
              <a:rPr lang="en-US" altLang="hu-HU" sz="1600"/>
              <a:t>Hebrew	          Kether          Chochmah	Binah</a:t>
            </a:r>
          </a:p>
          <a:p>
            <a:r>
              <a:rPr lang="en-US" altLang="hu-HU" sz="1600"/>
              <a:t>Hindu	          Shiva            Vishnu	Brahma</a:t>
            </a:r>
          </a:p>
          <a:p>
            <a:endParaRPr lang="en-US" altLang="hu-HU" sz="1600"/>
          </a:p>
          <a:p>
            <a:pPr algn="r"/>
            <a:endParaRPr lang="en-US" altLang="hu-HU"/>
          </a:p>
        </p:txBody>
      </p:sp>
    </p:spTree>
    <p:extLst>
      <p:ext uri="{BB962C8B-B14F-4D97-AF65-F5344CB8AC3E}">
        <p14:creationId xmlns:p14="http://schemas.microsoft.com/office/powerpoint/2010/main" val="402615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08F4BCF-BD82-4A86-A992-839A0ADBFF0C}" type="slidenum">
              <a:rPr kumimoji="0" lang="hu-HU" alt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603" name="Rectangle 2"/>
          <p:cNvSpPr>
            <a:spLocks noGrp="1" noRot="1" noChangeAspect="1" noChangeArrowheads="1" noTextEdit="1"/>
          </p:cNvSpPr>
          <p:nvPr>
            <p:ph type="sldImg"/>
          </p:nvPr>
        </p:nvSpPr>
        <p:spPr>
          <a:xfrm>
            <a:off x="166688" y="733425"/>
            <a:ext cx="6521450" cy="3668713"/>
          </a:xfrm>
          <a:ln/>
        </p:spPr>
      </p:sp>
      <p:sp>
        <p:nvSpPr>
          <p:cNvPr id="153604" name="Rectangle 3"/>
          <p:cNvSpPr>
            <a:spLocks noGrp="1" noChangeArrowheads="1"/>
          </p:cNvSpPr>
          <p:nvPr>
            <p:ph type="body" idx="1"/>
          </p:nvPr>
        </p:nvSpPr>
        <p:spPr>
          <a:xfrm>
            <a:off x="914183" y="4643718"/>
            <a:ext cx="5029635" cy="4400310"/>
          </a:xfrm>
          <a:noFill/>
        </p:spPr>
        <p:txBody>
          <a:bodyPr/>
          <a:lstStyle/>
          <a:p>
            <a:pPr indent="190500" algn="ctr"/>
            <a:r>
              <a:rPr lang="en-US" altLang="hu-HU"/>
              <a:t>Jinarajadasa C., </a:t>
            </a:r>
            <a:r>
              <a:rPr lang="en-US" altLang="hu-HU" i="1"/>
              <a:t>First Principles of Theosophy,</a:t>
            </a:r>
            <a:r>
              <a:rPr lang="en-US" altLang="hu-HU"/>
              <a:t> TPH, 1960, Fig. 55, p. 166</a:t>
            </a:r>
          </a:p>
          <a:p>
            <a:pPr indent="190500" algn="ctr"/>
            <a:r>
              <a:rPr lang="en-US" altLang="hu-HU"/>
              <a:t>(Also see Leadbeater C.W., </a:t>
            </a:r>
            <a:r>
              <a:rPr lang="en-US" altLang="hu-HU" i="1"/>
              <a:t>Man, Visible and Invisible,</a:t>
            </a:r>
            <a:r>
              <a:rPr lang="en-US" altLang="hu-HU"/>
              <a:t> TPH, 1971, Plate II)</a:t>
            </a:r>
          </a:p>
          <a:p>
            <a:pPr indent="190500" algn="ctr"/>
            <a:endParaRPr lang="en-US" altLang="hu-HU"/>
          </a:p>
          <a:p>
            <a:pPr indent="190500" algn="just"/>
            <a:r>
              <a:rPr lang="en-US" altLang="hu-HU"/>
              <a:t>The </a:t>
            </a:r>
            <a:r>
              <a:rPr lang="en-US" altLang="hu-HU" b="1"/>
              <a:t>Monad </a:t>
            </a:r>
            <a:r>
              <a:rPr lang="en-US" altLang="hu-HU" i="1"/>
              <a:t>(Turîyâtma)</a:t>
            </a:r>
            <a:r>
              <a:rPr lang="en-US" altLang="hu-HU" b="1" i="1"/>
              <a:t>, </a:t>
            </a:r>
            <a:r>
              <a:rPr lang="en-US" altLang="hu-HU"/>
              <a:t>existing on the </a:t>
            </a:r>
            <a:r>
              <a:rPr lang="en-US" altLang="hu-HU" i="1"/>
              <a:t>Anupâdaka</a:t>
            </a:r>
            <a:r>
              <a:rPr lang="en-US" altLang="hu-HU"/>
              <a:t> Plane, puts forth a reflection of itself and acquires vehicles on the lower Planes for the sake of gaining experience.  The Permanent Atoms and Principles get attached to the Monad with the help of the seven </a:t>
            </a:r>
            <a:r>
              <a:rPr lang="en-US" altLang="hu-HU" b="1"/>
              <a:t>Creative Hierarchies</a:t>
            </a:r>
            <a:r>
              <a:rPr lang="en-US" altLang="hu-HU"/>
              <a:t>.</a:t>
            </a:r>
          </a:p>
          <a:p>
            <a:pPr indent="190500" algn="just"/>
            <a:r>
              <a:rPr lang="en-US" altLang="hu-HU"/>
              <a:t>The four lower Principles constitute the perishable </a:t>
            </a:r>
            <a:r>
              <a:rPr lang="en-US" altLang="hu-HU" b="1"/>
              <a:t>Personality</a:t>
            </a:r>
            <a:r>
              <a:rPr lang="en-US" altLang="hu-HU"/>
              <a:t>, which is renewed every incarnation.  The real </a:t>
            </a:r>
            <a:r>
              <a:rPr lang="en-US" altLang="hu-HU" b="1"/>
              <a:t>Individual</a:t>
            </a:r>
            <a:r>
              <a:rPr lang="en-US" altLang="hu-HU"/>
              <a:t>, the Self </a:t>
            </a:r>
            <a:r>
              <a:rPr lang="en-US" altLang="hu-HU" i="1"/>
              <a:t>(Jîvâtma)</a:t>
            </a:r>
            <a:r>
              <a:rPr lang="en-US" altLang="hu-HU"/>
              <a:t> continues in the Causal Body, lasts throughout the Human stage.</a:t>
            </a:r>
          </a:p>
          <a:p>
            <a:pPr indent="190500"/>
            <a:endParaRPr lang="en-US" altLang="hu-HU"/>
          </a:p>
        </p:txBody>
      </p:sp>
    </p:spTree>
    <p:extLst>
      <p:ext uri="{BB962C8B-B14F-4D97-AF65-F5344CB8AC3E}">
        <p14:creationId xmlns:p14="http://schemas.microsoft.com/office/powerpoint/2010/main" val="3405021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u-HU"/>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u-HU"/>
              <a:t>Mintacím szerkesztése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4500"/>
            </a:lvl1pPr>
          </a:lstStyle>
          <a:p>
            <a:r>
              <a:rPr lang="hu-HU"/>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Alcím mintájának szerkesztése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a:xfrm>
            <a:off x="1371600" y="4323847"/>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8"/>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580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397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2" y="753535"/>
            <a:ext cx="10820399" cy="2801935"/>
          </a:xfrm>
        </p:spPr>
        <p:txBody>
          <a:bodyPr anchor="b">
            <a:normAutofit/>
          </a:bodyPr>
          <a:lstStyle>
            <a:lvl1pPr algn="r">
              <a:defRPr sz="3000"/>
            </a:lvl1pPr>
          </a:lstStyle>
          <a:p>
            <a:r>
              <a:rPr lang="hu-HU"/>
              <a:t>Mintacím szerkesztése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814452" y="381002"/>
            <a:ext cx="2910840" cy="365125"/>
          </a:xfrm>
        </p:spPr>
        <p:txBody>
          <a:bodyPr/>
          <a:lstStyle>
            <a:lvl1pPr algn="r">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11"/>
          </p:nvPr>
        </p:nvSpPr>
        <p:spPr>
          <a:xfrm>
            <a:off x="685801" y="381003"/>
            <a:ext cx="6991492" cy="364065"/>
          </a:xfrm>
        </p:spPr>
        <p:txBody>
          <a:bodyPr/>
          <a:lstStyle/>
          <a:p>
            <a:endParaRPr lang="en-US" dirty="0"/>
          </a:p>
        </p:txBody>
      </p:sp>
      <p:sp>
        <p:nvSpPr>
          <p:cNvPr id="6" name="Slide Number Placeholder 5"/>
          <p:cNvSpPr>
            <a:spLocks noGrp="1"/>
          </p:cNvSpPr>
          <p:nvPr>
            <p:ph type="sldNum" sz="quarter" idx="12"/>
          </p:nvPr>
        </p:nvSpPr>
        <p:spPr>
          <a:xfrm>
            <a:off x="10862453" y="381002"/>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469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0" y="2194561"/>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2194561"/>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26814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914410" y="2183802"/>
            <a:ext cx="5079991"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685802" y="3132668"/>
            <a:ext cx="5311775"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6172200" y="3132668"/>
            <a:ext cx="53340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3096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94303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4142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4995581" y="746761"/>
            <a:ext cx="6510619"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124201"/>
            <a:ext cx="41148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606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7861237" y="751243"/>
            <a:ext cx="3644963"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6086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2"/>
            <a:ext cx="10822035" cy="819355"/>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681727" y="941441"/>
            <a:ext cx="1082184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516717"/>
            <a:ext cx="108204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296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4"/>
            <a:ext cx="10820400" cy="2802467"/>
          </a:xfrm>
        </p:spPr>
        <p:txBody>
          <a:bodyPr anchor="ctr"/>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7814452" y="381002"/>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1" y="379943"/>
            <a:ext cx="6991492" cy="365125"/>
          </a:xfrm>
        </p:spPr>
        <p:txBody>
          <a:bodyPr/>
          <a:lstStyle/>
          <a:p>
            <a:endParaRPr lang="en-US" dirty="0"/>
          </a:p>
        </p:txBody>
      </p:sp>
      <p:sp>
        <p:nvSpPr>
          <p:cNvPr id="7" name="Slide Number Placeholder 6"/>
          <p:cNvSpPr>
            <a:spLocks noGrp="1"/>
          </p:cNvSpPr>
          <p:nvPr>
            <p:ph type="sldNum" sz="quarter" idx="12"/>
          </p:nvPr>
        </p:nvSpPr>
        <p:spPr>
          <a:xfrm>
            <a:off x="10862453" y="381002"/>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9687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2400"/>
            </a:lvl1pPr>
          </a:lstStyle>
          <a:p>
            <a:r>
              <a:rPr lang="hu-HU"/>
              <a:t>Mintacím szerkesztése</a:t>
            </a:r>
            <a:endParaRPr lang="en-US" dirty="0"/>
          </a:p>
        </p:txBody>
      </p:sp>
      <p:sp>
        <p:nvSpPr>
          <p:cNvPr id="12" name="Text Placeholder 3"/>
          <p:cNvSpPr>
            <a:spLocks noGrp="1"/>
          </p:cNvSpPr>
          <p:nvPr>
            <p:ph type="body" sz="half" idx="13"/>
          </p:nvPr>
        </p:nvSpPr>
        <p:spPr>
          <a:xfrm>
            <a:off x="1303865" y="3365558"/>
            <a:ext cx="9592736"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4" name="Text Placeholder 3"/>
          <p:cNvSpPr>
            <a:spLocks noGrp="1"/>
          </p:cNvSpPr>
          <p:nvPr>
            <p:ph type="body" sz="half" idx="2"/>
          </p:nvPr>
        </p:nvSpPr>
        <p:spPr>
          <a:xfrm>
            <a:off x="1024468" y="3959864"/>
            <a:ext cx="10151533"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7814452" y="381002"/>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1" y="379943"/>
            <a:ext cx="6991492" cy="365125"/>
          </a:xfrm>
        </p:spPr>
        <p:txBody>
          <a:bodyPr/>
          <a:lstStyle/>
          <a:p>
            <a:endParaRPr lang="en-US" dirty="0"/>
          </a:p>
        </p:txBody>
      </p:sp>
      <p:sp>
        <p:nvSpPr>
          <p:cNvPr id="7" name="Slide Number Placeholder 6"/>
          <p:cNvSpPr>
            <a:spLocks noGrp="1"/>
          </p:cNvSpPr>
          <p:nvPr>
            <p:ph type="sldNum" sz="quarter" idx="12"/>
          </p:nvPr>
        </p:nvSpPr>
        <p:spPr>
          <a:xfrm>
            <a:off x="10862453" y="381002"/>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5182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u-HU"/>
              <a:t>Mintacím szerkesztése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3"/>
            <a:ext cx="10146187" cy="2511835"/>
          </a:xfrm>
        </p:spPr>
        <p:txBody>
          <a:bodyPr anchor="b"/>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1024467" y="3648317"/>
            <a:ext cx="10144655"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7814452" y="378885"/>
            <a:ext cx="2910840" cy="365125"/>
          </a:xfrm>
        </p:spPr>
        <p:txBody>
          <a:bodyPr/>
          <a:lstStyle>
            <a:lvl1pPr algn="r">
              <a:defRPr/>
            </a:lvl1pPr>
          </a:lstStyle>
          <a:p>
            <a:fld id="{48A87A34-81AB-432B-8DAE-1953F412C126}" type="datetimeFigureOut">
              <a:rPr lang="en-US" dirty="0"/>
              <a:pPr/>
              <a:t>11/18/2019</a:t>
            </a:fld>
            <a:endParaRPr lang="en-US" dirty="0"/>
          </a:p>
        </p:txBody>
      </p:sp>
      <p:sp>
        <p:nvSpPr>
          <p:cNvPr id="6" name="Footer Placeholder 5"/>
          <p:cNvSpPr>
            <a:spLocks noGrp="1"/>
          </p:cNvSpPr>
          <p:nvPr>
            <p:ph type="ftr" sz="quarter" idx="11"/>
          </p:nvPr>
        </p:nvSpPr>
        <p:spPr>
          <a:xfrm>
            <a:off x="685801" y="378885"/>
            <a:ext cx="6991492" cy="365125"/>
          </a:xfrm>
        </p:spPr>
        <p:txBody>
          <a:bodyPr/>
          <a:lstStyle/>
          <a:p>
            <a:endParaRPr lang="en-US" dirty="0"/>
          </a:p>
        </p:txBody>
      </p:sp>
      <p:sp>
        <p:nvSpPr>
          <p:cNvPr id="7" name="Slide Number Placeholder 6"/>
          <p:cNvSpPr>
            <a:spLocks noGrp="1"/>
          </p:cNvSpPr>
          <p:nvPr>
            <p:ph type="sldNum" sz="quarter" idx="12"/>
          </p:nvPr>
        </p:nvSpPr>
        <p:spPr>
          <a:xfrm>
            <a:off x="10862453" y="381002"/>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7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61059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243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2" y="762000"/>
            <a:ext cx="861059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688618" y="4191002"/>
            <a:ext cx="3451583"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0" name="Picture Placeholder 2"/>
          <p:cNvSpPr>
            <a:spLocks noGrp="1" noChangeAspect="1"/>
          </p:cNvSpPr>
          <p:nvPr>
            <p:ph type="pic" idx="15"/>
          </p:nvPr>
        </p:nvSpPr>
        <p:spPr>
          <a:xfrm>
            <a:off x="688618"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88618" y="4873766"/>
            <a:ext cx="3451583"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2" name="Text Placeholder 4"/>
          <p:cNvSpPr>
            <a:spLocks noGrp="1"/>
          </p:cNvSpPr>
          <p:nvPr>
            <p:ph type="body" sz="quarter" idx="3"/>
          </p:nvPr>
        </p:nvSpPr>
        <p:spPr>
          <a:xfrm>
            <a:off x="4374265" y="4191002"/>
            <a:ext cx="3448935"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374266" y="4873765"/>
            <a:ext cx="3448935"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5" name="Text Placeholder 4"/>
          <p:cNvSpPr>
            <a:spLocks noGrp="1"/>
          </p:cNvSpPr>
          <p:nvPr>
            <p:ph type="body" sz="quarter" idx="13"/>
          </p:nvPr>
        </p:nvSpPr>
        <p:spPr>
          <a:xfrm>
            <a:off x="8049732" y="4191002"/>
            <a:ext cx="3456469"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6" name="Picture Placeholder 2"/>
          <p:cNvSpPr>
            <a:spLocks noGrp="1" noChangeAspect="1"/>
          </p:cNvSpPr>
          <p:nvPr>
            <p:ph type="pic" idx="22"/>
          </p:nvPr>
        </p:nvSpPr>
        <p:spPr>
          <a:xfrm>
            <a:off x="8049855"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7" name="Text Placeholder 3"/>
          <p:cNvSpPr>
            <a:spLocks noGrp="1"/>
          </p:cNvSpPr>
          <p:nvPr>
            <p:ph type="body" sz="half" idx="20"/>
          </p:nvPr>
        </p:nvSpPr>
        <p:spPr>
          <a:xfrm>
            <a:off x="8049732" y="4873763"/>
            <a:ext cx="3452445"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7011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685800" y="2194561"/>
            <a:ext cx="108204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9201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8"/>
            <a:ext cx="205740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024468" y="745069"/>
            <a:ext cx="820420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7814452" y="379943"/>
            <a:ext cx="2910840" cy="365125"/>
          </a:xfrm>
        </p:spPr>
        <p:txBody>
          <a:bodyPr/>
          <a:lstStyle>
            <a:lvl1pPr algn="r">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11"/>
          </p:nvPr>
        </p:nvSpPr>
        <p:spPr>
          <a:xfrm>
            <a:off x="685801" y="381002"/>
            <a:ext cx="6991492" cy="365125"/>
          </a:xfrm>
        </p:spPr>
        <p:txBody>
          <a:bodyPr/>
          <a:lstStyle/>
          <a:p>
            <a:endParaRPr lang="en-US" dirty="0"/>
          </a:p>
        </p:txBody>
      </p:sp>
      <p:sp>
        <p:nvSpPr>
          <p:cNvPr id="6" name="Slide Number Placeholder 5"/>
          <p:cNvSpPr>
            <a:spLocks noGrp="1"/>
          </p:cNvSpPr>
          <p:nvPr>
            <p:ph type="sldNum" sz="quarter" idx="12"/>
          </p:nvPr>
        </p:nvSpPr>
        <p:spPr>
          <a:xfrm>
            <a:off x="10862453" y="381002"/>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3089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vl1pPr>
          </a:lstStyle>
          <a:p>
            <a:r>
              <a:rPr lang="en-US" dirty="0"/>
              <a:t>Click to edit Master title style</a:t>
            </a:r>
            <a:endParaRPr lang="hu-H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A997AB-48B1-4BCB-B385-1E7476A85D68}"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174268242"/>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62B15-3C1B-4FE5-A73F-6F25370210E3}"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057068009"/>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hu-H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EF6898-5390-4526-9F29-03354CC00628}"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445652956"/>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sz="half" idx="1"/>
          </p:nvPr>
        </p:nvSpPr>
        <p:spPr>
          <a:xfrm>
            <a:off x="1117600" y="2362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Content Placeholder 3"/>
          <p:cNvSpPr>
            <a:spLocks noGrp="1"/>
          </p:cNvSpPr>
          <p:nvPr>
            <p:ph sz="half" idx="2"/>
          </p:nvPr>
        </p:nvSpPr>
        <p:spPr>
          <a:xfrm>
            <a:off x="6400800" y="2362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Date Placeholder 4"/>
          <p:cNvSpPr>
            <a:spLocks noGrp="1"/>
          </p:cNvSpPr>
          <p:nvPr>
            <p:ph type="dt" sz="half" idx="10"/>
          </p:nvPr>
        </p:nvSpPr>
        <p:spPr/>
        <p:txBody>
          <a:bodyPr/>
          <a:lstStyle>
            <a:lvl1pPr>
              <a:defRPr/>
            </a:lvl1pPr>
          </a:lstStyle>
          <a:p>
            <a:endParaRPr lang="hu-HU" altLang="hu-H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8C13C5-2255-4FC5-A608-5F2ABA0F7E33}"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140347180"/>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hu-H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7" name="Date Placeholder 6"/>
          <p:cNvSpPr>
            <a:spLocks noGrp="1"/>
          </p:cNvSpPr>
          <p:nvPr>
            <p:ph type="dt" sz="half" idx="10"/>
          </p:nvPr>
        </p:nvSpPr>
        <p:spPr/>
        <p:txBody>
          <a:bodyPr/>
          <a:lstStyle>
            <a:lvl1pPr>
              <a:defRPr/>
            </a:lvl1pPr>
          </a:lstStyle>
          <a:p>
            <a:endParaRPr lang="hu-HU" altLang="hu-HU"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BB18AEF-BE41-438A-9D8A-B7BC63C1C595}"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56466824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Date Placeholder 2"/>
          <p:cNvSpPr>
            <a:spLocks noGrp="1"/>
          </p:cNvSpPr>
          <p:nvPr>
            <p:ph type="dt" sz="half" idx="10"/>
          </p:nvPr>
        </p:nvSpPr>
        <p:spPr/>
        <p:txBody>
          <a:bodyPr/>
          <a:lstStyle>
            <a:lvl1pPr>
              <a:defRPr/>
            </a:lvl1pPr>
          </a:lstStyle>
          <a:p>
            <a:endParaRPr lang="hu-HU" altLang="hu-HU"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09B371F-C002-4184-85DC-5ABA55A9253D}"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2736374928"/>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E04AD9E-F3B5-42E4-A892-E4BE411725B3}"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589225569"/>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endParaRPr lang="hu-HU"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D9A2C6-EA33-405A-A128-E5398339A543}"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654202367"/>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endParaRPr lang="hu-HU"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u-H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C94C91-F661-437B-892C-CAD801347501}"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3245587509"/>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97C32E-862D-458B-B4FF-3948A977ED5C}"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810997712"/>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641600" cy="5867400"/>
          </a:xfrm>
        </p:spPr>
        <p:txBody>
          <a:bodyPr vert="eaVert"/>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a:xfrm>
            <a:off x="914400" y="609600"/>
            <a:ext cx="7721600" cy="5867400"/>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ltLang="hu-H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FCA84A-1FAC-416B-B4CE-1385218E5851}" type="slidenum">
              <a:rPr lang="hu-HU" altLang="hu-HU" smtClean="0">
                <a:solidFill>
                  <a:srgbClr val="000000"/>
                </a:solidFill>
              </a:rPr>
              <a:pPr/>
              <a:t>‹#›</a:t>
            </a:fld>
            <a:endParaRPr lang="hu-HU" altLang="hu-HU" dirty="0">
              <a:solidFill>
                <a:srgbClr val="000000"/>
              </a:solidFill>
            </a:endParaRPr>
          </a:p>
        </p:txBody>
      </p:sp>
    </p:spTree>
    <p:extLst>
      <p:ext uri="{BB962C8B-B14F-4D97-AF65-F5344CB8AC3E}">
        <p14:creationId xmlns:p14="http://schemas.microsoft.com/office/powerpoint/2010/main" val="1322791312"/>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lvl1pPr>
              <a:defRPr/>
            </a:lvl1pPr>
          </a:lstStyle>
          <a:p>
            <a:r>
              <a:rPr lang="en-US" dirty="0"/>
              <a:t>Click to edit Master title style</a:t>
            </a:r>
            <a:endParaRPr lang="hu-HU" dirty="0"/>
          </a:p>
        </p:txBody>
      </p:sp>
      <p:sp>
        <p:nvSpPr>
          <p:cNvPr id="3" name="Text Placeholder 2"/>
          <p:cNvSpPr>
            <a:spLocks noGrp="1"/>
          </p:cNvSpPr>
          <p:nvPr>
            <p:ph type="body" sz="half" idx="1"/>
          </p:nvPr>
        </p:nvSpPr>
        <p:spPr>
          <a:xfrm>
            <a:off x="1117600" y="2362200"/>
            <a:ext cx="5080000" cy="41148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ClipArt Placeholder 3"/>
          <p:cNvSpPr>
            <a:spLocks noGrp="1"/>
          </p:cNvSpPr>
          <p:nvPr>
            <p:ph type="clipArt" sz="half" idx="2"/>
          </p:nvPr>
        </p:nvSpPr>
        <p:spPr>
          <a:xfrm>
            <a:off x="6400800" y="2362200"/>
            <a:ext cx="5080000" cy="4114800"/>
          </a:xfrm>
        </p:spPr>
        <p:txBody>
          <a:bodyPr/>
          <a:lstStyle>
            <a:lvl1pPr>
              <a:defRPr/>
            </a:lvl1pPr>
          </a:lstStyle>
          <a:p>
            <a:endParaRPr lang="hu-HU" dirty="0"/>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hu-HU" dirty="0">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hu-HU" dirty="0">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3966C6F-87D8-4B70-8B44-3202B7CEF5B7}" type="slidenum">
              <a:rPr lang="hu-HU" smtClean="0">
                <a:solidFill>
                  <a:srgbClr val="000000"/>
                </a:solidFill>
              </a:rPr>
              <a:pPr/>
              <a:t>‹#›</a:t>
            </a:fld>
            <a:endParaRPr lang="hu-HU" dirty="0">
              <a:solidFill>
                <a:srgbClr val="000000"/>
              </a:solidFill>
            </a:endParaRPr>
          </a:p>
        </p:txBody>
      </p:sp>
    </p:spTree>
    <p:extLst>
      <p:ext uri="{BB962C8B-B14F-4D97-AF65-F5344CB8AC3E}">
        <p14:creationId xmlns:p14="http://schemas.microsoft.com/office/powerpoint/2010/main" val="1629502001"/>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0C8C4FA6-E19E-49F6-B5D1-E213B33E982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172940794"/>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89225B0D-FE74-4DB7-899C-D00771FEE72B}"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8980240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770C4C4-ABD7-4231-A2EF-6ED72588B59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46218713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0" y="3132666"/>
            <a:ext cx="5311775"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3132666"/>
            <a:ext cx="53340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117600" y="2362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400800" y="2362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8425ED23-C531-49E9-842B-662D0226B219}"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82156730"/>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4B777243-E2A3-43AB-B766-8EDEECCD9E4C}"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970332037"/>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87A2C8A6-5E90-48B5-9B5F-5A4C6589FFC6}"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354664546"/>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997F4CA1-7960-49F4-8005-BF771B965E49}"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7282633"/>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1F85514F-578F-4D3F-BA4A-1B445B78AF55}"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884995482"/>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2C3BB908-4E22-43A5-873E-EA05BC13198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057461510"/>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03F5AADA-2C28-4C7D-8F9F-E4A41E103CA9}"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220873646"/>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609600"/>
            <a:ext cx="2641600" cy="5867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0" y="609600"/>
            <a:ext cx="7721600" cy="5867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87F3311D-290F-421D-B103-670F295B43FA}"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981757824"/>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10363200" cy="1143000"/>
          </a:xfrm>
        </p:spPr>
        <p:txBody>
          <a:bodyPr/>
          <a:lstStyle/>
          <a:p>
            <a:r>
              <a:rPr lang="hu-HU"/>
              <a:t>Mintacím szerkesztése</a:t>
            </a:r>
          </a:p>
        </p:txBody>
      </p:sp>
      <p:sp>
        <p:nvSpPr>
          <p:cNvPr id="3" name="Szöveg helye 2"/>
          <p:cNvSpPr>
            <a:spLocks noGrp="1"/>
          </p:cNvSpPr>
          <p:nvPr>
            <p:ph type="body" sz="half" idx="1"/>
          </p:nvPr>
        </p:nvSpPr>
        <p:spPr>
          <a:xfrm>
            <a:off x="1117600" y="2362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Online kép helye 3"/>
          <p:cNvSpPr>
            <a:spLocks noGrp="1"/>
          </p:cNvSpPr>
          <p:nvPr>
            <p:ph type="clipArt" sz="half" idx="2"/>
          </p:nvPr>
        </p:nvSpPr>
        <p:spPr>
          <a:xfrm>
            <a:off x="6400800" y="2362200"/>
            <a:ext cx="5080000" cy="4114800"/>
          </a:xfrm>
        </p:spPr>
        <p:txBody>
          <a:bodyPr/>
          <a:lstStyle/>
          <a:p>
            <a:endParaRPr lang="hu-HU"/>
          </a:p>
        </p:txBody>
      </p:sp>
      <p:sp>
        <p:nvSpPr>
          <p:cNvPr id="5" name="Dátum helye 4"/>
          <p:cNvSpPr>
            <a:spLocks noGrp="1"/>
          </p:cNvSpPr>
          <p:nvPr>
            <p:ph type="dt" sz="half" idx="10"/>
          </p:nvPr>
        </p:nvSpPr>
        <p:spPr>
          <a:xfrm>
            <a:off x="914400" y="6248400"/>
            <a:ext cx="2540000" cy="457200"/>
          </a:xfrm>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a:xfrm>
            <a:off x="4165600" y="6248400"/>
            <a:ext cx="3860800" cy="457200"/>
          </a:xfrm>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a:xfrm>
            <a:off x="8737600" y="6248400"/>
            <a:ext cx="2540000" cy="457200"/>
          </a:xfrm>
        </p:spPr>
        <p:txBody>
          <a:bodyPr/>
          <a:lstStyle>
            <a:lvl1pPr>
              <a:defRPr/>
            </a:lvl1pPr>
          </a:lstStyle>
          <a:p>
            <a:fld id="{3C833A70-59CC-449F-BA0D-7A4FD2F8F6F1}"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683822941"/>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u-HU"/>
              <a:t>Mintacím szerkesztése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194562"/>
            <a:ext cx="108204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95360" y="6356352"/>
            <a:ext cx="291084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11/18/2019</a:t>
            </a:fld>
            <a:endParaRPr lang="en-US" dirty="0"/>
          </a:p>
        </p:txBody>
      </p:sp>
      <p:sp>
        <p:nvSpPr>
          <p:cNvPr id="5" name="Footer Placeholder 4"/>
          <p:cNvSpPr>
            <a:spLocks noGrp="1"/>
          </p:cNvSpPr>
          <p:nvPr>
            <p:ph type="ftr" sz="quarter" idx="3"/>
          </p:nvPr>
        </p:nvSpPr>
        <p:spPr>
          <a:xfrm>
            <a:off x="685800" y="6355847"/>
            <a:ext cx="77724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2"/>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0269083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p:cNvSpPr>
            <a:spLocks noGrp="1" noChangeArrowheads="1"/>
          </p:cNvSpPr>
          <p:nvPr>
            <p:ph type="body" idx="1"/>
          </p:nvPr>
        </p:nvSpPr>
        <p:spPr bwMode="auto">
          <a:xfrm>
            <a:off x="1117600" y="2362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Mintaszöveg szerkesztése</a:t>
            </a:r>
          </a:p>
          <a:p>
            <a:pPr lvl="1"/>
            <a:r>
              <a:rPr lang="hu-HU" altLang="hu-HU" dirty="0"/>
              <a:t>Második szint</a:t>
            </a:r>
          </a:p>
          <a:p>
            <a:pPr lvl="2"/>
            <a:r>
              <a:rPr lang="hu-HU" altLang="hu-HU" dirty="0"/>
              <a:t>Harmadik szint</a:t>
            </a:r>
          </a:p>
          <a:p>
            <a:pPr lvl="3"/>
            <a:r>
              <a:rPr lang="hu-HU" altLang="hu-HU" dirty="0"/>
              <a:t>Negyedik szint</a:t>
            </a:r>
          </a:p>
          <a:p>
            <a:pPr lvl="4"/>
            <a:r>
              <a:rPr lang="hu-HU" altLang="hu-HU" dirty="0"/>
              <a:t>Ötödik szint</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eaLnBrk="0" fontAlgn="base" hangingPunct="0">
              <a:spcBef>
                <a:spcPct val="0"/>
              </a:spcBef>
              <a:spcAft>
                <a:spcPct val="0"/>
              </a:spcAft>
            </a:pPr>
            <a:endParaRPr lang="hu-HU" altLang="hu-HU"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defTabSz="914400" eaLnBrk="0" fontAlgn="base" hangingPunct="0">
              <a:spcBef>
                <a:spcPct val="0"/>
              </a:spcBef>
              <a:spcAft>
                <a:spcPct val="0"/>
              </a:spcAft>
            </a:pPr>
            <a:endParaRPr lang="hu-HU" altLang="hu-HU"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eaLnBrk="0" fontAlgn="base" hangingPunct="0">
              <a:spcBef>
                <a:spcPct val="0"/>
              </a:spcBef>
              <a:spcAft>
                <a:spcPct val="0"/>
              </a:spcAft>
            </a:pPr>
            <a:fld id="{125F639B-0EDF-486D-966C-354FEC5B5255}" type="slidenum">
              <a:rPr lang="hu-HU" altLang="hu-HU" smtClean="0">
                <a:solidFill>
                  <a:srgbClr val="000000"/>
                </a:solidFill>
              </a:rPr>
              <a:pPr defTabSz="914400" eaLnBrk="0" fontAlgn="base" hangingPunct="0">
                <a:spcBef>
                  <a:spcPct val="0"/>
                </a:spcBef>
                <a:spcAft>
                  <a:spcPct val="0"/>
                </a:spcAft>
              </a:pPr>
              <a:t>‹#›</a:t>
            </a:fld>
            <a:endParaRPr lang="hu-HU" altLang="hu-HU" dirty="0">
              <a:solidFill>
                <a:srgbClr val="000000"/>
              </a:solidFill>
            </a:endParaRPr>
          </a:p>
        </p:txBody>
      </p:sp>
    </p:spTree>
    <p:extLst>
      <p:ext uri="{BB962C8B-B14F-4D97-AF65-F5344CB8AC3E}">
        <p14:creationId xmlns:p14="http://schemas.microsoft.com/office/powerpoint/2010/main" val="34095476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zo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p:cNvSpPr>
            <a:spLocks noGrp="1" noChangeArrowheads="1"/>
          </p:cNvSpPr>
          <p:nvPr>
            <p:ph type="body" idx="1"/>
          </p:nvPr>
        </p:nvSpPr>
        <p:spPr bwMode="auto">
          <a:xfrm>
            <a:off x="1117600" y="2362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defTabSz="914400" eaLnBrk="0" fontAlgn="base" hangingPunct="0">
              <a:spcBef>
                <a:spcPct val="0"/>
              </a:spcBef>
              <a:spcAft>
                <a:spcPct val="0"/>
              </a:spcAft>
            </a:pPr>
            <a:endParaRPr lang="hu-HU" altLang="hu-HU">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eaLnBrk="0" fontAlgn="base" hangingPunct="0">
              <a:spcBef>
                <a:spcPct val="0"/>
              </a:spcBef>
              <a:spcAft>
                <a:spcPct val="0"/>
              </a:spcAft>
            </a:pPr>
            <a:endParaRPr lang="hu-HU" altLang="hu-HU">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20757A26-B103-45B2-8149-E898CF3881B0}" type="slidenum">
              <a:rPr lang="hu-HU" altLang="hu-HU" smtClean="0">
                <a:solidFill>
                  <a:srgbClr val="000000"/>
                </a:solidFill>
              </a:rPr>
              <a:pPr defTabSz="914400" eaLnBrk="0" fontAlgn="base" hangingPunct="0">
                <a:spcBef>
                  <a:spcPct val="0"/>
                </a:spcBef>
                <a:spcAft>
                  <a:spcPct val="0"/>
                </a:spcAft>
              </a:pPr>
              <a:t>‹#›</a:t>
            </a:fld>
            <a:endParaRPr lang="hu-HU" altLang="hu-HU">
              <a:solidFill>
                <a:srgbClr val="000000"/>
              </a:solidFill>
            </a:endParaRPr>
          </a:p>
        </p:txBody>
      </p:sp>
    </p:spTree>
    <p:extLst>
      <p:ext uri="{BB962C8B-B14F-4D97-AF65-F5344CB8AC3E}">
        <p14:creationId xmlns:p14="http://schemas.microsoft.com/office/powerpoint/2010/main" val="26026080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7.xml"/><Relationship Id="rId4" Type="http://schemas.openxmlformats.org/officeDocument/2006/relationships/hyperlink" Target="mailto:info@teozofia.h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1.w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854986" y="172278"/>
            <a:ext cx="7244249" cy="4598505"/>
          </a:xfrm>
        </p:spPr>
        <p:txBody>
          <a:bodyPr>
            <a:normAutofit fontScale="90000"/>
          </a:bodyPr>
          <a:lstStyle/>
          <a:p>
            <a:pPr algn="ctr"/>
            <a:r>
              <a:rPr lang="hu-HU" b="1" dirty="0">
                <a:solidFill>
                  <a:srgbClr val="00FF00"/>
                </a:solidFill>
              </a:rPr>
              <a:t>Blavatsky a halál utáni állapotokról – </a:t>
            </a:r>
            <a:br>
              <a:rPr lang="hu-HU" b="1" dirty="0">
                <a:solidFill>
                  <a:srgbClr val="00FF00"/>
                </a:solidFill>
              </a:rPr>
            </a:br>
            <a:br>
              <a:rPr lang="hu-HU" b="1" dirty="0">
                <a:solidFill>
                  <a:srgbClr val="00FF00"/>
                </a:solidFill>
              </a:rPr>
            </a:br>
            <a:r>
              <a:rPr lang="hu-HU" b="1" dirty="0">
                <a:solidFill>
                  <a:srgbClr val="FFC000"/>
                </a:solidFill>
              </a:rPr>
              <a:t>Létezik-e megsemmisülés?</a:t>
            </a:r>
          </a:p>
        </p:txBody>
      </p:sp>
      <p:pic>
        <p:nvPicPr>
          <p:cNvPr id="6" name="Kép 5" descr="A képen eszköz látható&#10;&#10;Automatikusan generált leírás">
            <a:extLst>
              <a:ext uri="{FF2B5EF4-FFF2-40B4-BE49-F238E27FC236}">
                <a16:creationId xmlns:a16="http://schemas.microsoft.com/office/drawing/2014/main" id="{50CFA229-6945-43AC-BA90-3151608E130C}"/>
              </a:ext>
            </a:extLst>
          </p:cNvPr>
          <p:cNvPicPr>
            <a:picLocks noChangeAspect="1"/>
          </p:cNvPicPr>
          <p:nvPr/>
        </p:nvPicPr>
        <p:blipFill>
          <a:blip r:embed="rId2"/>
          <a:stretch>
            <a:fillRect/>
          </a:stretch>
        </p:blipFill>
        <p:spPr>
          <a:xfrm>
            <a:off x="0" y="0"/>
            <a:ext cx="4854986" cy="6858000"/>
          </a:xfrm>
          <a:prstGeom prst="rect">
            <a:avLst/>
          </a:prstGeom>
        </p:spPr>
      </p:pic>
    </p:spTree>
    <p:extLst>
      <p:ext uri="{BB962C8B-B14F-4D97-AF65-F5344CB8AC3E}">
        <p14:creationId xmlns:p14="http://schemas.microsoft.com/office/powerpoint/2010/main" val="1835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90009" y="216026"/>
            <a:ext cx="8736182" cy="835827"/>
          </a:xfrm>
        </p:spPr>
        <p:txBody>
          <a:bodyPr>
            <a:normAutofit/>
          </a:bodyPr>
          <a:lstStyle/>
          <a:p>
            <a:r>
              <a:rPr lang="hu-HU" sz="4800" b="1" dirty="0">
                <a:latin typeface="Calibri" panose="020F0502020204030204" pitchFamily="34" charset="0"/>
              </a:rPr>
              <a:t>a Halál pillanata</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pic>
        <p:nvPicPr>
          <p:cNvPr id="5" name="Kép 4" descr="A képen személy, fal, beltéri, ülő látható&#10;&#10;Automatikusan generált leírás">
            <a:extLst>
              <a:ext uri="{FF2B5EF4-FFF2-40B4-BE49-F238E27FC236}">
                <a16:creationId xmlns:a16="http://schemas.microsoft.com/office/drawing/2014/main" id="{44480B02-A1D9-4D03-B3DF-AE469FC31382}"/>
              </a:ext>
            </a:extLst>
          </p:cNvPr>
          <p:cNvPicPr>
            <a:picLocks noChangeAspect="1"/>
          </p:cNvPicPr>
          <p:nvPr/>
        </p:nvPicPr>
        <p:blipFill>
          <a:blip r:embed="rId2"/>
          <a:stretch>
            <a:fillRect/>
          </a:stretch>
        </p:blipFill>
        <p:spPr>
          <a:xfrm>
            <a:off x="133363" y="1223010"/>
            <a:ext cx="1947228" cy="2391333"/>
          </a:xfrm>
          <a:prstGeom prst="rect">
            <a:avLst/>
          </a:prstGeom>
        </p:spPr>
      </p:pic>
      <p:sp>
        <p:nvSpPr>
          <p:cNvPr id="7" name="Szövegdoboz 6">
            <a:extLst>
              <a:ext uri="{FF2B5EF4-FFF2-40B4-BE49-F238E27FC236}">
                <a16:creationId xmlns:a16="http://schemas.microsoft.com/office/drawing/2014/main" id="{4E600311-5764-4140-8EFC-3340CAD93992}"/>
              </a:ext>
            </a:extLst>
          </p:cNvPr>
          <p:cNvSpPr txBox="1"/>
          <p:nvPr/>
        </p:nvSpPr>
        <p:spPr>
          <a:xfrm>
            <a:off x="2174197" y="1051853"/>
            <a:ext cx="9851994" cy="5262979"/>
          </a:xfrm>
          <a:prstGeom prst="rect">
            <a:avLst/>
          </a:prstGeom>
          <a:noFill/>
        </p:spPr>
        <p:txBody>
          <a:bodyPr wrap="square" rtlCol="0">
            <a:spAutoFit/>
          </a:bodyPr>
          <a:lstStyle/>
          <a:p>
            <a:r>
              <a:rPr lang="hu-HU" sz="2800" b="1" dirty="0">
                <a:solidFill>
                  <a:srgbClr val="00FFFF"/>
                </a:solidFill>
              </a:rPr>
              <a:t>A halál ünnepélyes pillanatában minden ember, még ha hirtelen is hal meg, meglátja az elmúlt életének egészét maga előtt felsorakozni, annak apró részleteiben. Egy rövid pillanatra a </a:t>
            </a:r>
            <a:r>
              <a:rPr lang="hu-HU" sz="2800" b="1" i="1" dirty="0">
                <a:solidFill>
                  <a:srgbClr val="00FFFF"/>
                </a:solidFill>
              </a:rPr>
              <a:t>személyiség</a:t>
            </a:r>
            <a:r>
              <a:rPr lang="hu-HU" sz="2800" b="1" dirty="0">
                <a:solidFill>
                  <a:srgbClr val="00FFFF"/>
                </a:solidFill>
              </a:rPr>
              <a:t> eggyé válik az </a:t>
            </a:r>
            <a:r>
              <a:rPr lang="hu-HU" sz="2800" b="1" i="1" dirty="0">
                <a:solidFill>
                  <a:srgbClr val="00FFFF"/>
                </a:solidFill>
              </a:rPr>
              <a:t>egyéniséggel</a:t>
            </a:r>
            <a:r>
              <a:rPr lang="hu-HU" sz="2800" b="1" dirty="0">
                <a:solidFill>
                  <a:srgbClr val="00FFFF"/>
                </a:solidFill>
              </a:rPr>
              <a:t> és a mindentudó Én-</a:t>
            </a:r>
            <a:r>
              <a:rPr lang="hu-HU" sz="2800" b="1" dirty="0" err="1">
                <a:solidFill>
                  <a:srgbClr val="00FFFF"/>
                </a:solidFill>
              </a:rPr>
              <a:t>nel</a:t>
            </a:r>
            <a:r>
              <a:rPr lang="hu-HU" sz="2800" b="1" dirty="0">
                <a:solidFill>
                  <a:srgbClr val="00FFFF"/>
                </a:solidFill>
              </a:rPr>
              <a:t>. De ez a pillanat elég, hogy megmutassa neki az okok egész láncolatát, amik működtek az élete folyamán. Úgy látja, és most megérti önmagát, amilyen valójában, a hízelgés vagy önbecsapás díszítése nélkül. Olvassa az életét, úgy marad, mint egy néző, aki letekint a színtérre, amit éppen elhagy, megérzi és megismeri minden őt ért szenvedés igazságosságát.</a:t>
            </a:r>
          </a:p>
        </p:txBody>
      </p:sp>
    </p:spTree>
    <p:extLst>
      <p:ext uri="{BB962C8B-B14F-4D97-AF65-F5344CB8AC3E}">
        <p14:creationId xmlns:p14="http://schemas.microsoft.com/office/powerpoint/2010/main" val="53636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7557" y="216026"/>
            <a:ext cx="8736182" cy="835827"/>
          </a:xfrm>
        </p:spPr>
        <p:txBody>
          <a:bodyPr>
            <a:normAutofit/>
          </a:bodyPr>
          <a:lstStyle/>
          <a:p>
            <a:r>
              <a:rPr lang="hu-HU" sz="4800" b="1" dirty="0">
                <a:latin typeface="Calibri" panose="020F0502020204030204" pitchFamily="34" charset="0"/>
              </a:rPr>
              <a:t>a Kâma-</a:t>
            </a:r>
            <a:r>
              <a:rPr lang="hu-HU" sz="4800" b="1" dirty="0" err="1">
                <a:latin typeface="Calibri" panose="020F0502020204030204" pitchFamily="34" charset="0"/>
              </a:rPr>
              <a:t>loka</a:t>
            </a:r>
            <a:endParaRPr lang="hu-HU" sz="4800" b="1" dirty="0">
              <a:latin typeface="Calibri" panose="020F0502020204030204" pitchFamily="34" charset="0"/>
            </a:endParaRP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sp>
        <p:nvSpPr>
          <p:cNvPr id="7" name="Szövegdoboz 6">
            <a:extLst>
              <a:ext uri="{FF2B5EF4-FFF2-40B4-BE49-F238E27FC236}">
                <a16:creationId xmlns:a16="http://schemas.microsoft.com/office/drawing/2014/main" id="{4E600311-5764-4140-8EFC-3340CAD93992}"/>
              </a:ext>
            </a:extLst>
          </p:cNvPr>
          <p:cNvSpPr txBox="1"/>
          <p:nvPr/>
        </p:nvSpPr>
        <p:spPr>
          <a:xfrm>
            <a:off x="165809" y="633939"/>
            <a:ext cx="11860382" cy="6001643"/>
          </a:xfrm>
          <a:prstGeom prst="rect">
            <a:avLst/>
          </a:prstGeom>
          <a:noFill/>
        </p:spPr>
        <p:txBody>
          <a:bodyPr wrap="square" rtlCol="0">
            <a:spAutoFit/>
          </a:bodyPr>
          <a:lstStyle/>
          <a:p>
            <a:r>
              <a:rPr lang="hu-HU" sz="2800" b="1" dirty="0">
                <a:solidFill>
                  <a:schemeClr val="accent5">
                    <a:lumMod val="40000"/>
                    <a:lumOff val="60000"/>
                  </a:schemeClr>
                </a:solidFill>
              </a:rPr>
              <a:t>Két szemléletmód:</a:t>
            </a:r>
          </a:p>
          <a:p>
            <a:r>
              <a:rPr lang="hu-HU" sz="2200" b="1" dirty="0">
                <a:solidFill>
                  <a:srgbClr val="00FF00"/>
                </a:solidFill>
              </a:rPr>
              <a:t>Az egyik úgy látja az egyéniséget, mint ami </a:t>
            </a:r>
            <a:r>
              <a:rPr lang="hu-HU" sz="2200" b="1" dirty="0" err="1">
                <a:solidFill>
                  <a:srgbClr val="00FF00"/>
                </a:solidFill>
              </a:rPr>
              <a:t>átalussza</a:t>
            </a:r>
            <a:r>
              <a:rPr lang="hu-HU" sz="2200" b="1" dirty="0">
                <a:solidFill>
                  <a:srgbClr val="00FF00"/>
                </a:solidFill>
              </a:rPr>
              <a:t> a teljes halál utáni tapasztalatot, és csak a </a:t>
            </a:r>
            <a:r>
              <a:rPr lang="hu-HU" sz="2200" b="1" dirty="0" err="1">
                <a:solidFill>
                  <a:srgbClr val="00FF00"/>
                </a:solidFill>
              </a:rPr>
              <a:t>devachánnak</a:t>
            </a:r>
            <a:r>
              <a:rPr lang="hu-HU" sz="2200" b="1" dirty="0">
                <a:solidFill>
                  <a:srgbClr val="00FF00"/>
                </a:solidFill>
              </a:rPr>
              <a:t> nevezett mentális síkon, egyfajta tisztán szubjektív mennyországban ébred fel. Ezt a nézőpontot a korai teozófiai tanítók hirdették, hogy elhárítsák a spiritiszták azon elképzelését, amely szerint a médiumok kapcsolatba léphetnek elhunyt személyek lelkével. </a:t>
            </a:r>
          </a:p>
          <a:p>
            <a:r>
              <a:rPr lang="hu-HU" sz="2200" b="1" dirty="0">
                <a:solidFill>
                  <a:srgbClr val="FFFF00"/>
                </a:solidFill>
              </a:rPr>
              <a:t>A másik nézőpont az egyéniséget csak a durvább szinteken – amely szintekre nem reagál – látja úgy, mintha aludna. Akkor ébred fel, ha már érzelmi testének ez a része levált róla, és az érzelmi világ magasabb szintjeit elérte, és ott megtalál egy a most elhagyotthoz nagyon hasonló életet. E szerint a szempont szerint az érzelmi világ magasabb régiói nagyon hasonlóak a földi élet kellemesebb oldalaihoz, bár kevésbé anyagiak.</a:t>
            </a:r>
          </a:p>
          <a:p>
            <a:endParaRPr lang="hu-HU" sz="2400" b="1" dirty="0">
              <a:solidFill>
                <a:srgbClr val="FFFF00"/>
              </a:solidFill>
            </a:endParaRPr>
          </a:p>
          <a:p>
            <a:r>
              <a:rPr lang="hu-HU" sz="2400" b="1" dirty="0">
                <a:solidFill>
                  <a:srgbClr val="00FF00"/>
                </a:solidFill>
              </a:rPr>
              <a:t>HPB:</a:t>
            </a:r>
            <a:r>
              <a:rPr lang="hu-HU" sz="2400" b="1" dirty="0">
                <a:solidFill>
                  <a:srgbClr val="FFFF00"/>
                </a:solidFill>
              </a:rPr>
              <a:t> </a:t>
            </a:r>
            <a:r>
              <a:rPr lang="hu-HU" sz="2200" b="1" dirty="0">
                <a:solidFill>
                  <a:schemeClr val="accent1">
                    <a:lumMod val="40000"/>
                    <a:lumOff val="60000"/>
                  </a:schemeClr>
                </a:solidFill>
              </a:rPr>
              <a:t>Az első eset abban a </a:t>
            </a:r>
            <a:r>
              <a:rPr lang="hu-HU" sz="2200" b="1" u="sng" dirty="0">
                <a:solidFill>
                  <a:schemeClr val="accent1">
                    <a:lumMod val="40000"/>
                    <a:lumOff val="60000"/>
                  </a:schemeClr>
                </a:solidFill>
              </a:rPr>
              <a:t>néhány napban </a:t>
            </a:r>
            <a:r>
              <a:rPr lang="hu-HU" sz="2200" b="1" dirty="0">
                <a:solidFill>
                  <a:schemeClr val="accent1">
                    <a:lumMod val="40000"/>
                    <a:lumOff val="60000"/>
                  </a:schemeClr>
                </a:solidFill>
              </a:rPr>
              <a:t>van, ami közvetlenül követi egy személy halálát, és mielőtt az Én átlép a </a:t>
            </a:r>
            <a:r>
              <a:rPr lang="hu-HU" sz="2200" b="1" dirty="0" err="1">
                <a:solidFill>
                  <a:schemeClr val="accent1">
                    <a:lumMod val="40000"/>
                    <a:lumOff val="60000"/>
                  </a:schemeClr>
                </a:solidFill>
              </a:rPr>
              <a:t>devachan</a:t>
            </a:r>
            <a:r>
              <a:rPr lang="hu-HU" sz="2200" b="1" dirty="0">
                <a:solidFill>
                  <a:schemeClr val="accent1">
                    <a:lumMod val="40000"/>
                    <a:lumOff val="60000"/>
                  </a:schemeClr>
                </a:solidFill>
              </a:rPr>
              <a:t>-i állapotba…Általában azonban a szellem elkábul a halál után, és </a:t>
            </a:r>
            <a:r>
              <a:rPr lang="hu-HU" sz="2200" b="1" u="sng" dirty="0">
                <a:solidFill>
                  <a:schemeClr val="accent1">
                    <a:lumMod val="40000"/>
                    <a:lumOff val="60000"/>
                  </a:schemeClr>
                </a:solidFill>
              </a:rPr>
              <a:t>nagyon gyorsan </a:t>
            </a:r>
            <a:r>
              <a:rPr lang="hu-HU" sz="2200" b="1" dirty="0">
                <a:solidFill>
                  <a:schemeClr val="accent1">
                    <a:lumMod val="40000"/>
                    <a:lumOff val="60000"/>
                  </a:schemeClr>
                </a:solidFill>
              </a:rPr>
              <a:t>abba az állapotba esik, amit „</a:t>
            </a:r>
            <a:r>
              <a:rPr lang="hu-HU" sz="2200" b="1" dirty="0" err="1">
                <a:solidFill>
                  <a:schemeClr val="accent1">
                    <a:lumMod val="40000"/>
                    <a:lumOff val="60000"/>
                  </a:schemeClr>
                </a:solidFill>
              </a:rPr>
              <a:t>devachan</a:t>
            </a:r>
            <a:r>
              <a:rPr lang="hu-HU" sz="2200" b="1" dirty="0">
                <a:solidFill>
                  <a:schemeClr val="accent1">
                    <a:lumMod val="40000"/>
                    <a:lumOff val="60000"/>
                  </a:schemeClr>
                </a:solidFill>
              </a:rPr>
              <a:t> előtti öntudatlanságnak” nevezünk. </a:t>
            </a:r>
          </a:p>
        </p:txBody>
      </p:sp>
    </p:spTree>
    <p:extLst>
      <p:ext uri="{BB962C8B-B14F-4D97-AF65-F5344CB8AC3E}">
        <p14:creationId xmlns:p14="http://schemas.microsoft.com/office/powerpoint/2010/main" val="413065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7557" y="216026"/>
            <a:ext cx="8736182" cy="835827"/>
          </a:xfrm>
        </p:spPr>
        <p:txBody>
          <a:bodyPr>
            <a:normAutofit/>
          </a:bodyPr>
          <a:lstStyle/>
          <a:p>
            <a:r>
              <a:rPr lang="hu-HU" sz="4800" b="1" dirty="0">
                <a:latin typeface="Calibri" panose="020F0502020204030204" pitchFamily="34" charset="0"/>
              </a:rPr>
              <a:t>a </a:t>
            </a:r>
            <a:r>
              <a:rPr lang="hu-HU" sz="4800" b="1" dirty="0" err="1">
                <a:latin typeface="Calibri" panose="020F0502020204030204" pitchFamily="34" charset="0"/>
              </a:rPr>
              <a:t>devachan</a:t>
            </a:r>
            <a:endParaRPr lang="hu-HU" sz="4800" b="1" dirty="0">
              <a:latin typeface="Calibri" panose="020F0502020204030204" pitchFamily="34" charset="0"/>
            </a:endParaRP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sp>
        <p:nvSpPr>
          <p:cNvPr id="7" name="Szövegdoboz 6">
            <a:extLst>
              <a:ext uri="{FF2B5EF4-FFF2-40B4-BE49-F238E27FC236}">
                <a16:creationId xmlns:a16="http://schemas.microsoft.com/office/drawing/2014/main" id="{4E600311-5764-4140-8EFC-3340CAD93992}"/>
              </a:ext>
            </a:extLst>
          </p:cNvPr>
          <p:cNvSpPr txBox="1"/>
          <p:nvPr/>
        </p:nvSpPr>
        <p:spPr>
          <a:xfrm>
            <a:off x="165809" y="633939"/>
            <a:ext cx="11860382" cy="63094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2800" b="1" i="0" u="none" strike="noStrike" kern="1200" cap="none" spc="0" normalizeH="0" baseline="0" noProof="0" dirty="0">
                <a:ln>
                  <a:noFill/>
                </a:ln>
                <a:solidFill>
                  <a:srgbClr val="32C7A9">
                    <a:lumMod val="40000"/>
                    <a:lumOff val="60000"/>
                  </a:srgbClr>
                </a:solidFill>
                <a:effectLst/>
                <a:uLnTx/>
                <a:uFillTx/>
                <a:latin typeface="Century Gothic" panose="020B0502020202020204"/>
                <a:ea typeface="+mn-ea"/>
                <a:cs typeface="+mn-cs"/>
              </a:rPr>
              <a:t>Alvásmódok:</a:t>
            </a:r>
          </a:p>
          <a:p>
            <a:pPr marL="457200" marR="0" lvl="0" indent="-457200" algn="l" defTabSz="457200" rtl="0" eaLnBrk="1" fontAlgn="auto" latinLnBrk="0" hangingPunct="1">
              <a:lnSpc>
                <a:spcPct val="100000"/>
              </a:lnSpc>
              <a:spcBef>
                <a:spcPts val="0"/>
              </a:spcBef>
              <a:spcAft>
                <a:spcPts val="0"/>
              </a:spcAft>
              <a:buClrTx/>
              <a:buSzTx/>
              <a:buFontTx/>
              <a:buAutoNum type="arabicParenBoth"/>
              <a:tabLst/>
              <a:defRPr/>
            </a:pPr>
            <a:r>
              <a:rPr kumimoji="0" lang="hu-HU" sz="2200" b="1" i="0" u="none" strike="noStrike" kern="1200" cap="none" spc="0" normalizeH="0" baseline="0" noProof="0" dirty="0">
                <a:ln>
                  <a:noFill/>
                </a:ln>
                <a:solidFill>
                  <a:srgbClr val="00FF00"/>
                </a:solidFill>
                <a:effectLst/>
                <a:uLnTx/>
                <a:uFillTx/>
                <a:latin typeface="Century Gothic" panose="020B0502020202020204"/>
                <a:ea typeface="+mn-ea"/>
                <a:cs typeface="+mn-cs"/>
              </a:rPr>
              <a:t>Mélyalvás. (2) Kusza álmok. (3) Tudatos álmodás</a:t>
            </a:r>
          </a:p>
          <a:p>
            <a:pPr marL="457200" marR="0" lvl="0" indent="-457200" algn="l" defTabSz="457200" rtl="0" eaLnBrk="1" fontAlgn="auto" latinLnBrk="0" hangingPunct="1">
              <a:lnSpc>
                <a:spcPct val="100000"/>
              </a:lnSpc>
              <a:spcBef>
                <a:spcPts val="0"/>
              </a:spcBef>
              <a:spcAft>
                <a:spcPts val="0"/>
              </a:spcAft>
              <a:buClrTx/>
              <a:buSzTx/>
              <a:buFontTx/>
              <a:buAutoNum type="arabicParenBoth"/>
              <a:tabLst/>
              <a:defRPr/>
            </a:pPr>
            <a:endParaRPr kumimoji="0" lang="hu-HU" sz="2200" b="1" i="0" u="none" strike="noStrike" kern="1200" cap="none" spc="0" normalizeH="0" baseline="0" noProof="0" dirty="0">
              <a:ln>
                <a:noFill/>
              </a:ln>
              <a:solidFill>
                <a:srgbClr val="00FF00"/>
              </a:solidFill>
              <a:effectLst/>
              <a:uLnTx/>
              <a:uFillTx/>
              <a:latin typeface="Century Gothic" panose="020B0502020202020204"/>
              <a:ea typeface="+mn-ea"/>
              <a:cs typeface="+mn-cs"/>
            </a:endParaRPr>
          </a:p>
          <a:p>
            <a:pPr lvl="0"/>
            <a:r>
              <a:rPr lang="hu-HU" sz="2000" b="1" dirty="0">
                <a:solidFill>
                  <a:srgbClr val="00B0F0"/>
                </a:solidFill>
              </a:rPr>
              <a:t>Minden </a:t>
            </a:r>
            <a:r>
              <a:rPr lang="hu-HU" sz="2000" b="1" dirty="0" err="1">
                <a:solidFill>
                  <a:srgbClr val="00B0F0"/>
                </a:solidFill>
              </a:rPr>
              <a:t>devachan</a:t>
            </a:r>
            <a:r>
              <a:rPr lang="hu-HU" sz="2000" b="1" dirty="0">
                <a:solidFill>
                  <a:srgbClr val="00B0F0"/>
                </a:solidFill>
              </a:rPr>
              <a:t>-i időszak alatt az Én, úgymond magára ölti annak a személyiségnek a </a:t>
            </a:r>
            <a:r>
              <a:rPr lang="hu-HU" sz="2000" b="1" i="1" dirty="0">
                <a:solidFill>
                  <a:srgbClr val="00B0F0"/>
                </a:solidFill>
              </a:rPr>
              <a:t>tükröződését</a:t>
            </a:r>
            <a:r>
              <a:rPr lang="hu-HU" sz="2000" b="1" dirty="0">
                <a:solidFill>
                  <a:srgbClr val="00B0F0"/>
                </a:solidFill>
              </a:rPr>
              <a:t>, ami volt. Minden absztrakt, ezért halhatatlan és örökkévaló tulajdonságoknak vagy jellemzőknek az </a:t>
            </a:r>
            <a:r>
              <a:rPr lang="hu-HU" sz="2000" b="1" i="1" dirty="0">
                <a:solidFill>
                  <a:srgbClr val="00B0F0"/>
                </a:solidFill>
              </a:rPr>
              <a:t>ideális</a:t>
            </a:r>
            <a:r>
              <a:rPr lang="hu-HU" sz="2000" b="1" dirty="0">
                <a:solidFill>
                  <a:srgbClr val="00B0F0"/>
                </a:solidFill>
              </a:rPr>
              <a:t> kivirágzása, ami valaha is megérintette az élő személyiség szívét, hozzátapadnak az Én-</a:t>
            </a:r>
            <a:r>
              <a:rPr lang="hu-HU" sz="2000" b="1" dirty="0" err="1">
                <a:solidFill>
                  <a:srgbClr val="00B0F0"/>
                </a:solidFill>
              </a:rPr>
              <a:t>hez</a:t>
            </a:r>
            <a:r>
              <a:rPr lang="hu-HU" sz="2000" b="1" dirty="0">
                <a:solidFill>
                  <a:srgbClr val="00B0F0"/>
                </a:solidFill>
              </a:rPr>
              <a:t>, és ezért követik a </a:t>
            </a:r>
            <a:r>
              <a:rPr lang="hu-HU" sz="2000" b="1" dirty="0" err="1">
                <a:solidFill>
                  <a:srgbClr val="00B0F0"/>
                </a:solidFill>
              </a:rPr>
              <a:t>devachan-ba</a:t>
            </a:r>
            <a:r>
              <a:rPr lang="hu-HU" sz="2000" b="1" dirty="0">
                <a:solidFill>
                  <a:srgbClr val="00B0F0"/>
                </a:solidFill>
              </a:rPr>
              <a:t>.</a:t>
            </a:r>
          </a:p>
          <a:p>
            <a:pPr lvl="0"/>
            <a:endParaRPr lang="hu-HU" sz="2000" b="1" dirty="0">
              <a:solidFill>
                <a:srgbClr val="00B0F0"/>
              </a:solidFill>
            </a:endParaRPr>
          </a:p>
          <a:p>
            <a:pPr lvl="0"/>
            <a:r>
              <a:rPr lang="hu-HU" sz="2000" b="1" dirty="0">
                <a:solidFill>
                  <a:schemeClr val="accent2">
                    <a:lumMod val="60000"/>
                    <a:lumOff val="40000"/>
                  </a:schemeClr>
                </a:solidFill>
              </a:rPr>
              <a:t>Az átlagos halandó esetében az üdvösség a </a:t>
            </a:r>
            <a:r>
              <a:rPr lang="hu-HU" sz="2000" b="1" dirty="0" err="1">
                <a:solidFill>
                  <a:schemeClr val="accent2">
                    <a:lumMod val="60000"/>
                    <a:lumOff val="40000"/>
                  </a:schemeClr>
                </a:solidFill>
              </a:rPr>
              <a:t>devachan</a:t>
            </a:r>
            <a:r>
              <a:rPr lang="hu-HU" sz="2000" b="1" dirty="0">
                <a:solidFill>
                  <a:schemeClr val="accent2">
                    <a:lumMod val="60000"/>
                    <a:lumOff val="40000"/>
                  </a:schemeClr>
                </a:solidFill>
              </a:rPr>
              <a:t>-ban teljes. Az mindennek az </a:t>
            </a:r>
            <a:r>
              <a:rPr lang="hu-HU" sz="2000" b="1" i="1" dirty="0">
                <a:solidFill>
                  <a:schemeClr val="accent2">
                    <a:lumMod val="60000"/>
                    <a:lumOff val="40000"/>
                  </a:schemeClr>
                </a:solidFill>
              </a:rPr>
              <a:t>abszolút</a:t>
            </a:r>
            <a:r>
              <a:rPr lang="hu-HU" sz="2000" b="1" dirty="0">
                <a:solidFill>
                  <a:schemeClr val="accent2">
                    <a:lumMod val="60000"/>
                    <a:lumOff val="40000"/>
                  </a:schemeClr>
                </a:solidFill>
              </a:rPr>
              <a:t> elfelejtése, ami fájdalmat és szenvedést okozott az utolsó testet öltésben, és még annak is az elfelejtése, hogy egyáltalán létezik fájdalom és szenvedés. A </a:t>
            </a:r>
            <a:r>
              <a:rPr lang="hu-HU" sz="2000" b="1" dirty="0" err="1">
                <a:solidFill>
                  <a:schemeClr val="accent2">
                    <a:lumMod val="60000"/>
                    <a:lumOff val="40000"/>
                  </a:schemeClr>
                </a:solidFill>
              </a:rPr>
              <a:t>devachan</a:t>
            </a:r>
            <a:r>
              <a:rPr lang="hu-HU" sz="2000" b="1" dirty="0">
                <a:solidFill>
                  <a:schemeClr val="accent2">
                    <a:lumMod val="60000"/>
                    <a:lumOff val="40000"/>
                  </a:schemeClr>
                </a:solidFill>
              </a:rPr>
              <a:t>-ban levő a két testet öltés közötti átmeneti ciklusát úgy éli, hogy </a:t>
            </a:r>
            <a:r>
              <a:rPr lang="hu-HU" sz="2000" b="1" dirty="0" err="1">
                <a:solidFill>
                  <a:schemeClr val="accent2">
                    <a:lumMod val="60000"/>
                    <a:lumOff val="40000"/>
                  </a:schemeClr>
                </a:solidFill>
              </a:rPr>
              <a:t>körülveszi</a:t>
            </a:r>
            <a:r>
              <a:rPr lang="hu-HU" sz="2000" b="1" dirty="0">
                <a:solidFill>
                  <a:schemeClr val="accent2">
                    <a:lumMod val="60000"/>
                    <a:lumOff val="40000"/>
                  </a:schemeClr>
                </a:solidFill>
              </a:rPr>
              <a:t> mindaz, amire hiába törekedett, és mindenki, akit szeretett a földön. Így él hosszú évszázadokon keresztül a </a:t>
            </a:r>
            <a:r>
              <a:rPr lang="hu-HU" sz="2000" b="1" i="1" dirty="0">
                <a:solidFill>
                  <a:schemeClr val="accent2">
                    <a:lumMod val="60000"/>
                    <a:lumOff val="40000"/>
                  </a:schemeClr>
                </a:solidFill>
              </a:rPr>
              <a:t>zavartalan</a:t>
            </a:r>
            <a:r>
              <a:rPr lang="hu-HU" sz="2000" b="1" dirty="0">
                <a:solidFill>
                  <a:schemeClr val="accent2">
                    <a:lumMod val="60000"/>
                    <a:lumOff val="40000"/>
                  </a:schemeClr>
                </a:solidFill>
              </a:rPr>
              <a:t> boldog létezésben, ami a jutalom a földi élet szenvedéseiért.</a:t>
            </a:r>
          </a:p>
          <a:p>
            <a:pPr lvl="0"/>
            <a:endParaRPr lang="hu-HU" sz="2800" b="1" dirty="0">
              <a:solidFill>
                <a:schemeClr val="accent2">
                  <a:lumMod val="60000"/>
                  <a:lumOff val="40000"/>
                </a:schemeClr>
              </a:solidFill>
            </a:endParaRPr>
          </a:p>
          <a:p>
            <a:r>
              <a:rPr lang="hu-HU" sz="2000" b="1" dirty="0">
                <a:solidFill>
                  <a:srgbClr val="FFCCFF"/>
                </a:solidFill>
              </a:rPr>
              <a:t>A </a:t>
            </a:r>
            <a:r>
              <a:rPr lang="hu-HU" sz="2000" b="1" dirty="0" err="1">
                <a:solidFill>
                  <a:srgbClr val="FFCCFF"/>
                </a:solidFill>
              </a:rPr>
              <a:t>devachan</a:t>
            </a:r>
            <a:r>
              <a:rPr lang="hu-HU" sz="2000" b="1" dirty="0">
                <a:solidFill>
                  <a:srgbClr val="FFCCFF"/>
                </a:solidFill>
              </a:rPr>
              <a:t>-i állapot nem a mindentudás állapota, hanem az éppen befejezett személyes élet transzcendentális folytatása. A lélek pihenése az élet fáradozásai alól.</a:t>
            </a:r>
          </a:p>
          <a:p>
            <a:pPr lvl="0"/>
            <a:endParaRPr lang="hu-HU" sz="2000" b="1" dirty="0">
              <a:solidFill>
                <a:srgbClr val="00B0F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4411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57557" y="216026"/>
            <a:ext cx="8736182" cy="835827"/>
          </a:xfrm>
        </p:spPr>
        <p:txBody>
          <a:bodyPr>
            <a:normAutofit/>
          </a:bodyPr>
          <a:lstStyle/>
          <a:p>
            <a:r>
              <a:rPr lang="hu-HU" sz="4800" b="1" dirty="0">
                <a:latin typeface="Calibri" panose="020F0502020204030204" pitchFamily="34" charset="0"/>
              </a:rPr>
              <a:t>Bűn és bűnhődés</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sp>
        <p:nvSpPr>
          <p:cNvPr id="7" name="Szövegdoboz 6">
            <a:extLst>
              <a:ext uri="{FF2B5EF4-FFF2-40B4-BE49-F238E27FC236}">
                <a16:creationId xmlns:a16="http://schemas.microsoft.com/office/drawing/2014/main" id="{4E600311-5764-4140-8EFC-3340CAD93992}"/>
              </a:ext>
            </a:extLst>
          </p:cNvPr>
          <p:cNvSpPr txBox="1"/>
          <p:nvPr/>
        </p:nvSpPr>
        <p:spPr>
          <a:xfrm>
            <a:off x="165809" y="1051853"/>
            <a:ext cx="11860382" cy="5970865"/>
          </a:xfrm>
          <a:prstGeom prst="rect">
            <a:avLst/>
          </a:prstGeom>
          <a:noFill/>
        </p:spPr>
        <p:txBody>
          <a:bodyPr wrap="square" rtlCol="0">
            <a:spAutoFit/>
          </a:bodyPr>
          <a:lstStyle/>
          <a:p>
            <a:pPr lvl="0"/>
            <a:r>
              <a:rPr lang="hu-HU" sz="2000" b="1" dirty="0">
                <a:solidFill>
                  <a:srgbClr val="00FF00"/>
                </a:solidFill>
              </a:rPr>
              <a:t>A karmikus büntetés az </a:t>
            </a:r>
            <a:r>
              <a:rPr lang="hu-HU" sz="4000" b="1" dirty="0">
                <a:solidFill>
                  <a:srgbClr val="00FF00"/>
                </a:solidFill>
              </a:rPr>
              <a:t>Én</a:t>
            </a:r>
            <a:r>
              <a:rPr lang="hu-HU" sz="2000" b="1" dirty="0">
                <a:solidFill>
                  <a:srgbClr val="00FF00"/>
                </a:solidFill>
              </a:rPr>
              <a:t>-t csak a következő testet öltésében éri el. A halál után csak jutalmat kap a ki nem érdemelt szenvedésekért, amiket az utolsó testet öltésében elszenvedett. Az egész halál utáni büntetés – még a materialisták számára is – ezért bármilyen jutalom hiányából és az ember üdvössége és pihenése tudatának teljes elveszítéséből áll. </a:t>
            </a:r>
          </a:p>
          <a:p>
            <a:pPr lvl="0"/>
            <a:endParaRPr lang="hu-HU" sz="2000" b="1" dirty="0">
              <a:solidFill>
                <a:srgbClr val="00FF00"/>
              </a:solidFill>
            </a:endParaRPr>
          </a:p>
          <a:p>
            <a:pPr lvl="0"/>
            <a:r>
              <a:rPr lang="hu-HU" sz="2000" b="1" dirty="0">
                <a:solidFill>
                  <a:srgbClr val="FFFF00"/>
                </a:solidFill>
              </a:rPr>
              <a:t>Nincs olyan mentális vagy fizikai szenvedés egy halandó életében, amely ne egy előző létezésben elkövetett valamilyen bűn közvetlen gyümölcse és következménye lenne. Másrészről, mivel az ember nem őrzi meg annak a legkisebb emlékét sem a jelenlegi életében, úgy érzi, hogy nem szolgált rá ilyen büntetésre, ezért úgy gondolja, hogy nem a saját bűnössége miatt szenved, ezért eléggé jogosult a legteljesebb vigaszra, pihenésre és üdvösségre a halál utáni létezésében.</a:t>
            </a:r>
            <a:r>
              <a:rPr lang="hu-HU" dirty="0"/>
              <a:t> </a:t>
            </a:r>
          </a:p>
          <a:p>
            <a:pPr lvl="0"/>
            <a:endParaRPr lang="hu-HU" dirty="0"/>
          </a:p>
          <a:p>
            <a:r>
              <a:rPr lang="hu-HU" sz="2000" b="1" dirty="0">
                <a:solidFill>
                  <a:srgbClr val="00FFFF"/>
                </a:solidFill>
              </a:rPr>
              <a:t>A materialista számára, aki függetlenül a materializmusától, nem volt rossz ember, a két élet közötti időszak olyan lesz, mint egy gyermek mély és nyugodt alvása, vagy teljesen álomtalan, vagy olyan képekkel megtöltve, amiket nem érzékel határozottan, míg az átlag halandó számára egy álom lesz, ami olyan élénk, mint az élet, és tele van valódi üdvösséggel és víziókkal.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999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7896" y="301604"/>
            <a:ext cx="10999304" cy="835827"/>
          </a:xfrm>
        </p:spPr>
        <p:txBody>
          <a:bodyPr>
            <a:normAutofit fontScale="90000"/>
          </a:bodyPr>
          <a:lstStyle/>
          <a:p>
            <a:r>
              <a:rPr lang="hu-HU" sz="4800" b="1" dirty="0">
                <a:latin typeface="Calibri" panose="020F0502020204030204" pitchFamily="34" charset="0"/>
              </a:rPr>
              <a:t>Valójában mit jelent a megsemmisülés?</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sp>
        <p:nvSpPr>
          <p:cNvPr id="7" name="Szövegdoboz 6">
            <a:extLst>
              <a:ext uri="{FF2B5EF4-FFF2-40B4-BE49-F238E27FC236}">
                <a16:creationId xmlns:a16="http://schemas.microsoft.com/office/drawing/2014/main" id="{4E600311-5764-4140-8EFC-3340CAD93992}"/>
              </a:ext>
            </a:extLst>
          </p:cNvPr>
          <p:cNvSpPr txBox="1"/>
          <p:nvPr/>
        </p:nvSpPr>
        <p:spPr>
          <a:xfrm>
            <a:off x="165809" y="1051853"/>
            <a:ext cx="11860382" cy="58169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2800" b="1" i="0" u="sng" strike="noStrike" kern="1200" cap="none" spc="0" normalizeH="0" baseline="0" noProof="0" dirty="0">
                <a:ln>
                  <a:noFill/>
                </a:ln>
                <a:solidFill>
                  <a:srgbClr val="00FF00"/>
                </a:solidFill>
                <a:effectLst/>
                <a:uLnTx/>
                <a:uFillTx/>
                <a:latin typeface="Century Gothic" panose="020B0502020202020204"/>
                <a:ea typeface="+mn-ea"/>
                <a:cs typeface="+mn-cs"/>
              </a:rPr>
              <a:t>Materialista „megsemmisülése”</a:t>
            </a:r>
            <a:endParaRPr kumimoji="0" lang="hu-HU" sz="2000" b="1" i="0" u="sng" strike="noStrike" kern="1200" cap="none" spc="0" normalizeH="0" baseline="0" noProof="0" dirty="0">
              <a:ln>
                <a:noFill/>
              </a:ln>
              <a:solidFill>
                <a:srgbClr val="00FF00"/>
              </a:solidFill>
              <a:effectLst/>
              <a:uLnTx/>
              <a:uFillTx/>
              <a:latin typeface="Century Gothic" panose="020B0502020202020204"/>
              <a:ea typeface="+mn-ea"/>
              <a:cs typeface="+mn-cs"/>
            </a:endParaRPr>
          </a:p>
          <a:p>
            <a:r>
              <a:rPr lang="hu-HU" sz="2000" b="1" dirty="0">
                <a:solidFill>
                  <a:srgbClr val="00FF00"/>
                </a:solidFill>
              </a:rPr>
              <a:t>Egyetlen materialista sem halhat meg örökre szellemi egyéniségének teljességében. A tudatosság tűnhet el, akár teljesen, akár részlegesen egy materialista esetében, és így nem marad fenn a személyiségének semmilyen tudatos maradványa. Amit az ember az élet utánra várt, és amiben hitt, olyan életet fog élni. Arra, aki nem várta, hogy lesz eljövendő élete, a teljes üresség vár a megszületésig tartó időszakban, ami egyenértékű a megsemmisüléssel. </a:t>
            </a:r>
          </a:p>
          <a:p>
            <a:endParaRPr lang="hu-HU" sz="2000" b="1" dirty="0">
              <a:solidFill>
                <a:srgbClr val="00FF00"/>
              </a:solidFill>
            </a:endParaRPr>
          </a:p>
          <a:p>
            <a:r>
              <a:rPr lang="hu-HU" sz="2000" b="1" dirty="0">
                <a:solidFill>
                  <a:srgbClr val="00FF00"/>
                </a:solidFill>
              </a:rPr>
              <a:t>Azonban különböző típusú materialisták vannak. Egy önző, gonosz egoistának, aki az egész világ iránti teljes részvétlenséggel párosítja a hitetlenségét, a halál küszöbénél el kell dobni a személyiségét örökre. Mivel ennek a személyiségnek nincsenek meg az együttérzés indái a körülötte levő világ felé, és ezért nincs semmi, ami hozzákötné a </a:t>
            </a:r>
            <a:r>
              <a:rPr lang="hu-HU" sz="2000" b="1" i="1" dirty="0" err="1">
                <a:solidFill>
                  <a:srgbClr val="00FF00"/>
                </a:solidFill>
              </a:rPr>
              <a:t>sûtrâtmâ</a:t>
            </a:r>
            <a:r>
              <a:rPr lang="hu-HU" sz="2000" b="1" dirty="0">
                <a:solidFill>
                  <a:srgbClr val="00FF00"/>
                </a:solidFill>
              </a:rPr>
              <a:t>-hoz, az utolsó lehelettel a kettő közötti minden kapcsolat megszakad. Mivel egy ilyen materialista számára nincs </a:t>
            </a:r>
            <a:r>
              <a:rPr lang="hu-HU" sz="2000" b="1" dirty="0" err="1">
                <a:solidFill>
                  <a:srgbClr val="00FF00"/>
                </a:solidFill>
              </a:rPr>
              <a:t>devachan</a:t>
            </a:r>
            <a:r>
              <a:rPr lang="hu-HU" sz="2000" b="1" dirty="0">
                <a:solidFill>
                  <a:srgbClr val="00FF00"/>
                </a:solidFill>
              </a:rPr>
              <a:t>, a </a:t>
            </a:r>
            <a:r>
              <a:rPr lang="hu-HU" sz="2000" b="1" i="1" dirty="0" err="1">
                <a:solidFill>
                  <a:srgbClr val="00FF00"/>
                </a:solidFill>
              </a:rPr>
              <a:t>sûtrâtmâ</a:t>
            </a:r>
            <a:r>
              <a:rPr lang="hu-HU" sz="2000" b="1" dirty="0">
                <a:solidFill>
                  <a:srgbClr val="00FF00"/>
                </a:solidFill>
              </a:rPr>
              <a:t> szinte azonnal újra testet fog ölteni. Azok a materialisták azonban, akik csak a hitetlenségükben estek tévedésbe, semmi másban, csupán egy állomást fognak átaludni. El fog jönni az az idő, amikor az ilyen egykori materialisták érzékelni fogják önmagukat az örökkévalóságban, és talán sajnálni fogják, hogy akár csak egy napot, egy állomást is elvesztegettek az örökkévaló életből.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1124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7896" y="301604"/>
            <a:ext cx="10999304" cy="835827"/>
          </a:xfrm>
        </p:spPr>
        <p:txBody>
          <a:bodyPr>
            <a:normAutofit fontScale="90000"/>
          </a:bodyPr>
          <a:lstStyle/>
          <a:p>
            <a:r>
              <a:rPr lang="hu-HU" sz="4800" b="1" dirty="0">
                <a:latin typeface="Calibri" panose="020F0502020204030204" pitchFamily="34" charset="0"/>
              </a:rPr>
              <a:t>Valójában mit jelent a megsemmisülés?</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sp>
        <p:nvSpPr>
          <p:cNvPr id="7" name="Szövegdoboz 6">
            <a:extLst>
              <a:ext uri="{FF2B5EF4-FFF2-40B4-BE49-F238E27FC236}">
                <a16:creationId xmlns:a16="http://schemas.microsoft.com/office/drawing/2014/main" id="{4E600311-5764-4140-8EFC-3340CAD93992}"/>
              </a:ext>
            </a:extLst>
          </p:cNvPr>
          <p:cNvSpPr txBox="1"/>
          <p:nvPr/>
        </p:nvSpPr>
        <p:spPr>
          <a:xfrm>
            <a:off x="165809" y="1051853"/>
            <a:ext cx="11860382" cy="58169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2800" b="1" i="0" u="sng" strike="noStrike" kern="1200" cap="none" spc="0" normalizeH="0" baseline="0" noProof="0" dirty="0">
                <a:ln>
                  <a:noFill/>
                </a:ln>
                <a:solidFill>
                  <a:srgbClr val="FFFF00"/>
                </a:solidFill>
                <a:effectLst/>
                <a:uLnTx/>
                <a:uFillTx/>
                <a:latin typeface="Century Gothic" panose="020B0502020202020204"/>
                <a:ea typeface="+mn-ea"/>
                <a:cs typeface="+mn-cs"/>
              </a:rPr>
              <a:t>Buddhista „megsemmisülése”</a:t>
            </a:r>
            <a:endParaRPr kumimoji="0" lang="hu-HU" sz="2000" b="1" i="0" u="sng" strike="noStrike" kern="1200" cap="none" spc="0" normalizeH="0" baseline="0" noProof="0" dirty="0">
              <a:ln>
                <a:noFill/>
              </a:ln>
              <a:solidFill>
                <a:srgbClr val="FFFF00"/>
              </a:solidFill>
              <a:effectLst/>
              <a:uLnTx/>
              <a:uFillTx/>
              <a:latin typeface="Century Gothic" panose="020B0502020202020204"/>
              <a:ea typeface="+mn-ea"/>
              <a:cs typeface="+mn-cs"/>
            </a:endParaRPr>
          </a:p>
          <a:p>
            <a:r>
              <a:rPr lang="hu-HU" sz="2000" b="1" dirty="0">
                <a:solidFill>
                  <a:srgbClr val="FFFF00"/>
                </a:solidFill>
              </a:rPr>
              <a:t>A buddhisták a </a:t>
            </a:r>
            <a:r>
              <a:rPr lang="hu-HU" sz="2000" b="1" dirty="0" err="1">
                <a:solidFill>
                  <a:srgbClr val="FFFF00"/>
                </a:solidFill>
              </a:rPr>
              <a:t>nirvâna-ról</a:t>
            </a:r>
            <a:r>
              <a:rPr lang="hu-HU" sz="2000" b="1" dirty="0">
                <a:solidFill>
                  <a:srgbClr val="FFFF00"/>
                </a:solidFill>
              </a:rPr>
              <a:t> úgy beszélnek, mint a Mennyek országáról vagy a Paradicsomról, miközben az orientalisták szerint a </a:t>
            </a:r>
            <a:r>
              <a:rPr lang="hu-HU" sz="2000" b="1" dirty="0" err="1">
                <a:solidFill>
                  <a:srgbClr val="FFFF00"/>
                </a:solidFill>
              </a:rPr>
              <a:t>nirvâna</a:t>
            </a:r>
            <a:r>
              <a:rPr lang="hu-HU" sz="2000" b="1" dirty="0">
                <a:solidFill>
                  <a:srgbClr val="FFFF00"/>
                </a:solidFill>
              </a:rPr>
              <a:t> a megsemmisülés szinonimája!</a:t>
            </a:r>
          </a:p>
          <a:p>
            <a:endParaRPr lang="hu-HU" sz="2000" b="1" dirty="0">
              <a:solidFill>
                <a:srgbClr val="FFFF00"/>
              </a:solidFill>
            </a:endParaRPr>
          </a:p>
          <a:p>
            <a:r>
              <a:rPr lang="hu-HU" sz="2000" b="1" dirty="0">
                <a:solidFill>
                  <a:srgbClr val="FFFF00"/>
                </a:solidFill>
              </a:rPr>
              <a:t>A buddhista filozófiában a „megsemmisülés” csak az anyag szétszóródását jelenti, legyen az bármilyen formában vagy külszínben, mert minden, aminek formája van, csak időleges, és ezért valójában egy illúzió. Az örökkévalóságban ugyanis a leghosszabb időszakok is csak olyanok, mint a szempillantás. Ugyanígy van a formával. Mielőtt lenne időnk felismerni, hogy láttuk, eltűnik, mint egy pillanatig tartó villámlás, és örökre eltűnik. Amikor a szellemi lény örökre kiszabadul az anyag, szubsztancia vagy forma minden részecskéjéből, és ismét egy szellemi lélegzetté válik, akkor csupán belép az örökkévaló és megváltoztathatatlan </a:t>
            </a:r>
            <a:r>
              <a:rPr lang="hu-HU" sz="2000" b="1" dirty="0" err="1">
                <a:solidFill>
                  <a:srgbClr val="FFFF00"/>
                </a:solidFill>
              </a:rPr>
              <a:t>nirvâna-ba</a:t>
            </a:r>
            <a:r>
              <a:rPr lang="hu-HU" sz="2000" b="1" dirty="0">
                <a:solidFill>
                  <a:srgbClr val="FFFF00"/>
                </a:solidFill>
              </a:rPr>
              <a:t>, ami addig tart, mint amióta az életciklus tart – tényleg egy örökkévalóság óta. És utána az a </a:t>
            </a:r>
            <a:r>
              <a:rPr lang="hu-HU" sz="2000" b="1" i="1" dirty="0">
                <a:solidFill>
                  <a:srgbClr val="FFFF00"/>
                </a:solidFill>
              </a:rPr>
              <a:t>szellemileg</a:t>
            </a:r>
            <a:r>
              <a:rPr lang="hu-HU" sz="2000" b="1" dirty="0">
                <a:solidFill>
                  <a:srgbClr val="FFFF00"/>
                </a:solidFill>
              </a:rPr>
              <a:t> létező lélegzet, ami </a:t>
            </a:r>
            <a:r>
              <a:rPr lang="hu-HU" sz="2000" b="1" i="1" dirty="0">
                <a:solidFill>
                  <a:srgbClr val="FFFF00"/>
                </a:solidFill>
              </a:rPr>
              <a:t>semmi</a:t>
            </a:r>
            <a:r>
              <a:rPr lang="hu-HU" sz="2000" b="1" dirty="0">
                <a:solidFill>
                  <a:srgbClr val="FFFF00"/>
                </a:solidFill>
              </a:rPr>
              <a:t>, mert </a:t>
            </a:r>
            <a:r>
              <a:rPr lang="hu-HU" sz="2000" b="1" i="1" dirty="0">
                <a:solidFill>
                  <a:srgbClr val="FFFF00"/>
                </a:solidFill>
              </a:rPr>
              <a:t>minden</a:t>
            </a:r>
            <a:r>
              <a:rPr lang="hu-HU" sz="2000" b="1" dirty="0">
                <a:solidFill>
                  <a:srgbClr val="FFFF00"/>
                </a:solidFill>
              </a:rPr>
              <a:t>, formaként, külszínként, alakként teljesen megsemmisül, abszolút szellemként viszont még mindig </a:t>
            </a:r>
            <a:r>
              <a:rPr lang="hu-HU" sz="2000" b="1" i="1" dirty="0">
                <a:solidFill>
                  <a:srgbClr val="FFFF00"/>
                </a:solidFill>
              </a:rPr>
              <a:t>van</a:t>
            </a:r>
            <a:r>
              <a:rPr lang="hu-HU" sz="2000" b="1" dirty="0">
                <a:solidFill>
                  <a:srgbClr val="FFFF00"/>
                </a:solidFill>
              </a:rPr>
              <a:t>, mert magává a </a:t>
            </a:r>
            <a:r>
              <a:rPr lang="hu-HU" sz="2000" b="1" i="1" dirty="0" err="1">
                <a:solidFill>
                  <a:srgbClr val="FFFF00"/>
                </a:solidFill>
              </a:rPr>
              <a:t>létséggé</a:t>
            </a:r>
            <a:r>
              <a:rPr lang="hu-HU" sz="2000" b="1" dirty="0">
                <a:solidFill>
                  <a:srgbClr val="FFFF00"/>
                </a:solidFill>
              </a:rPr>
              <a:t> vált. Az a kifejezés, hogy „feloldódott az egyetemes esszenciában”, amikor a lélekre szellemként használják, akkor a jelentése: „</a:t>
            </a:r>
            <a:r>
              <a:rPr lang="hu-HU" sz="2000" b="1" i="1" dirty="0">
                <a:solidFill>
                  <a:srgbClr val="FFFF00"/>
                </a:solidFill>
              </a:rPr>
              <a:t>egyesülve vele</a:t>
            </a:r>
            <a:r>
              <a:rPr lang="hu-HU" sz="2000" b="1" dirty="0">
                <a:solidFill>
                  <a:srgbClr val="FFFF00"/>
                </a:solidFill>
              </a:rPr>
              <a:t>”. Ez soha nem megsemmisülést jelent, mert az örök elkülönülést jelentene.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233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8E3B69-9B61-48BC-ACA9-A35DE26C8D89}"/>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68F882CC-94C8-4329-B4AB-4406E51A16FE}"/>
              </a:ext>
            </a:extLst>
          </p:cNvPr>
          <p:cNvSpPr>
            <a:spLocks noGrp="1"/>
          </p:cNvSpPr>
          <p:nvPr>
            <p:ph type="subTitle" idx="1"/>
          </p:nvPr>
        </p:nvSpPr>
        <p:spPr/>
        <p:txBody>
          <a:bodyPr/>
          <a:lstStyle/>
          <a:p>
            <a:endParaRPr lang="hu-HU"/>
          </a:p>
        </p:txBody>
      </p:sp>
      <p:pic>
        <p:nvPicPr>
          <p:cNvPr id="1026" name="Picture 2" descr="KÃ©ptalÃ¡lat a kÃ¶vetkezÅre: âhimalayasâ">
            <a:extLst>
              <a:ext uri="{FF2B5EF4-FFF2-40B4-BE49-F238E27FC236}">
                <a16:creationId xmlns:a16="http://schemas.microsoft.com/office/drawing/2014/main" id="{0AC7A871-A743-4A3F-AC95-0F2F746BB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BC006C10-8796-48E1-A618-95634AE038FB}"/>
              </a:ext>
            </a:extLst>
          </p:cNvPr>
          <p:cNvSpPr txBox="1"/>
          <p:nvPr/>
        </p:nvSpPr>
        <p:spPr>
          <a:xfrm>
            <a:off x="310598" y="968687"/>
            <a:ext cx="8295861"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400" b="1" i="0" u="none" strike="noStrike" kern="1200" cap="none" spc="0" normalizeH="0" baseline="0" noProof="0" dirty="0">
                <a:ln>
                  <a:noFill/>
                </a:ln>
                <a:solidFill>
                  <a:prstClr val="black"/>
                </a:solidFill>
                <a:effectLst/>
                <a:uLnTx/>
                <a:uFillTx/>
                <a:latin typeface="Calibri" panose="020F0502020204030204"/>
                <a:ea typeface="+mn-ea"/>
                <a:cs typeface="+mn-cs"/>
              </a:rPr>
              <a:t>Vic Hao Chin JR.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4400" b="1" i="0" u="none" strike="noStrike" kern="1200" cap="none" spc="0" normalizeH="0" baseline="0" noProof="0" dirty="0">
                <a:ln>
                  <a:noFill/>
                </a:ln>
                <a:solidFill>
                  <a:prstClr val="black"/>
                </a:solidFill>
                <a:effectLst/>
                <a:uLnTx/>
                <a:uFillTx/>
                <a:latin typeface="Calibri" panose="020F0502020204030204"/>
                <a:ea typeface="+mn-ea"/>
                <a:cs typeface="+mn-cs"/>
              </a:rPr>
              <a:t>Személyiségátalakító szeminárium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Calibri" panose="020F0502020204030204"/>
                <a:ea typeface="+mn-ea"/>
                <a:cs typeface="+mn-cs"/>
              </a:rPr>
              <a:t>(angol nyelven, </a:t>
            </a:r>
            <a:r>
              <a:rPr kumimoji="0" lang="hu-HU" sz="2400" b="1" i="0" u="none" strike="noStrike" kern="1200" cap="none" spc="0" normalizeH="0" baseline="0" noProof="0">
                <a:ln>
                  <a:noFill/>
                </a:ln>
                <a:solidFill>
                  <a:prstClr val="black"/>
                </a:solidFill>
                <a:effectLst/>
                <a:uLnTx/>
                <a:uFillTx/>
                <a:latin typeface="Calibri" panose="020F0502020204030204"/>
                <a:ea typeface="+mn-ea"/>
                <a:cs typeface="+mn-cs"/>
              </a:rPr>
              <a:t>tolmácsolás nélkül)</a:t>
            </a:r>
            <a:endParaRPr kumimoji="0" lang="hu-HU"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Kép 5">
            <a:extLst>
              <a:ext uri="{FF2B5EF4-FFF2-40B4-BE49-F238E27FC236}">
                <a16:creationId xmlns:a16="http://schemas.microsoft.com/office/drawing/2014/main" id="{57332FA8-B5BF-4665-AE0F-D96CBBF9C4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5722620"/>
            <a:ext cx="952500" cy="1135380"/>
          </a:xfrm>
          <a:prstGeom prst="rect">
            <a:avLst/>
          </a:prstGeom>
        </p:spPr>
      </p:pic>
      <p:sp>
        <p:nvSpPr>
          <p:cNvPr id="5" name="Szövegdoboz 4">
            <a:extLst>
              <a:ext uri="{FF2B5EF4-FFF2-40B4-BE49-F238E27FC236}">
                <a16:creationId xmlns:a16="http://schemas.microsoft.com/office/drawing/2014/main" id="{F4D790F5-838D-47A7-B08E-94DCC2057D64}"/>
              </a:ext>
            </a:extLst>
          </p:cNvPr>
          <p:cNvSpPr txBox="1"/>
          <p:nvPr/>
        </p:nvSpPr>
        <p:spPr>
          <a:xfrm>
            <a:off x="1099930" y="6290310"/>
            <a:ext cx="4996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00"/>
                </a:solidFill>
                <a:effectLst/>
                <a:highlight>
                  <a:srgbClr val="800000"/>
                </a:highlight>
                <a:uLnTx/>
                <a:uFillTx/>
                <a:latin typeface="Calibri" panose="020F0502020204030204"/>
                <a:ea typeface="+mn-ea"/>
                <a:cs typeface="+mn-cs"/>
              </a:rPr>
              <a:t>Magyar Teozófiai Társulat</a:t>
            </a:r>
            <a:endParaRPr kumimoji="0" lang="hu-HU" sz="1800" b="1" i="0" u="none" strike="noStrike" kern="1200" cap="none" spc="0" normalizeH="0" baseline="0" noProof="0" dirty="0">
              <a:ln>
                <a:noFill/>
              </a:ln>
              <a:solidFill>
                <a:srgbClr val="FFFF00"/>
              </a:solidFill>
              <a:effectLst/>
              <a:highlight>
                <a:srgbClr val="800000"/>
              </a:highlight>
              <a:uLnTx/>
              <a:uFillTx/>
              <a:latin typeface="Calibri" panose="020F0502020204030204"/>
              <a:ea typeface="+mn-ea"/>
              <a:cs typeface="+mn-cs"/>
            </a:endParaRPr>
          </a:p>
        </p:txBody>
      </p:sp>
      <p:sp>
        <p:nvSpPr>
          <p:cNvPr id="7" name="Szövegdoboz 6">
            <a:extLst>
              <a:ext uri="{FF2B5EF4-FFF2-40B4-BE49-F238E27FC236}">
                <a16:creationId xmlns:a16="http://schemas.microsoft.com/office/drawing/2014/main" id="{4A7F74DA-EF58-4888-9FB6-C8E22E0B9821}"/>
              </a:ext>
            </a:extLst>
          </p:cNvPr>
          <p:cNvSpPr txBox="1"/>
          <p:nvPr/>
        </p:nvSpPr>
        <p:spPr>
          <a:xfrm>
            <a:off x="476250" y="522328"/>
            <a:ext cx="73284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prstClr val="black"/>
                </a:solidFill>
                <a:effectLst/>
                <a:uLnTx/>
                <a:uFillTx/>
                <a:latin typeface="Calibri" panose="020F0502020204030204"/>
                <a:ea typeface="+mn-ea"/>
                <a:cs typeface="+mn-cs"/>
              </a:rPr>
              <a:t>Legyél te az a változás, amit a világban szeretnél látni (Gandhi)</a:t>
            </a:r>
          </a:p>
        </p:txBody>
      </p:sp>
      <p:sp>
        <p:nvSpPr>
          <p:cNvPr id="8" name="Szövegdoboz 7">
            <a:extLst>
              <a:ext uri="{FF2B5EF4-FFF2-40B4-BE49-F238E27FC236}">
                <a16:creationId xmlns:a16="http://schemas.microsoft.com/office/drawing/2014/main" id="{2BCCA551-189D-4956-9CC6-308D7CA48969}"/>
              </a:ext>
            </a:extLst>
          </p:cNvPr>
          <p:cNvSpPr txBox="1"/>
          <p:nvPr/>
        </p:nvSpPr>
        <p:spPr>
          <a:xfrm>
            <a:off x="7964557" y="80043"/>
            <a:ext cx="4227443" cy="68018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prstClr val="black"/>
                </a:solidFill>
                <a:effectLst/>
                <a:uLnTx/>
                <a:uFillTx/>
                <a:latin typeface="Calibri" panose="020F0502020204030204"/>
                <a:ea typeface="+mn-ea"/>
                <a:cs typeface="+mn-cs"/>
              </a:rPr>
              <a:t>Vágjunk bele a személyiségfejlesztés és spirituális növekedés átfogó folyamatába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Valóságképünk áttekintése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Alapértékeink tisztázása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Öntudatosság megtanulása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Érzelmi szorongásaink megszüntetése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Eredményessé válás a kapcsolatainkban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valódi odafigyelésen keresztül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Megszabadulás a nem kívánatos berögződéseinktől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Irányítás átvétele a sorsunk felett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A dolgok felszíne mögé látás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A felső Én megerősítése és az alsó én irányítása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A meditáció művészetének megtanulása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rPr>
              <a:t>Elindulás a spirituális élet útján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990033"/>
                </a:solidFill>
                <a:effectLst/>
                <a:highlight>
                  <a:srgbClr val="00FF00"/>
                </a:highlight>
                <a:uLnTx/>
                <a:uFillTx/>
                <a:latin typeface="Calibri" panose="020F0502020204030204"/>
                <a:ea typeface="+mn-ea"/>
                <a:cs typeface="+mn-cs"/>
              </a:rPr>
              <a:t>Részvételi díj: 10.000 Ft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1" i="0" u="none" strike="noStrike" kern="1200" cap="none" spc="0" normalizeH="0" baseline="0" noProof="0" dirty="0">
              <a:ln>
                <a:noFill/>
              </a:ln>
              <a:solidFill>
                <a:srgbClr val="99003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FFFF00"/>
                </a:solidFill>
                <a:effectLst/>
                <a:uLnTx/>
                <a:uFillTx/>
                <a:latin typeface="Calibri" panose="020F0502020204030204"/>
                <a:ea typeface="+mn-ea"/>
                <a:cs typeface="+mn-cs"/>
              </a:rPr>
              <a:t>Jelentkezés: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FFFF0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info@teozofia.hu</a:t>
            </a:r>
            <a:r>
              <a:rPr kumimoji="0" lang="hu-HU" sz="2000" b="1" i="0" u="none" strike="noStrike" kern="1200" cap="none" spc="0" normalizeH="0" baseline="0" noProof="0" dirty="0">
                <a:ln>
                  <a:noFill/>
                </a:ln>
                <a:solidFill>
                  <a:srgbClr val="FFFF00"/>
                </a:solidFill>
                <a:effectLst/>
                <a:uLnTx/>
                <a:uFillTx/>
                <a:latin typeface="Calibri" panose="020F0502020204030204"/>
                <a:ea typeface="+mn-ea"/>
                <a:cs typeface="+mn-cs"/>
              </a:rPr>
              <a:t>  +3630/9254-936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1" i="0" u="none" strike="noStrike" kern="1200" cap="none" spc="0" normalizeH="0" baseline="0" noProof="0" dirty="0">
              <a:ln>
                <a:noFill/>
              </a:ln>
              <a:solidFill>
                <a:srgbClr val="99003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1" i="0" u="none" strike="noStrike" kern="1200" cap="none" spc="0" normalizeH="0" baseline="0" noProof="0" dirty="0">
                <a:ln>
                  <a:noFill/>
                </a:ln>
                <a:solidFill>
                  <a:srgbClr val="990033"/>
                </a:solidFill>
                <a:effectLst/>
                <a:highlight>
                  <a:srgbClr val="FFFF00"/>
                </a:highlight>
                <a:uLnTx/>
                <a:uFillTx/>
                <a:latin typeface="Calibri" panose="020F0502020204030204"/>
                <a:ea typeface="+mn-ea"/>
                <a:cs typeface="+mn-cs"/>
              </a:rPr>
              <a:t>2020. Június 26-28.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u-H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395669"/>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22601" y="216026"/>
            <a:ext cx="8736182" cy="835827"/>
          </a:xfrm>
        </p:spPr>
        <p:txBody>
          <a:bodyPr>
            <a:normAutofit/>
          </a:bodyPr>
          <a:lstStyle/>
          <a:p>
            <a:r>
              <a:rPr lang="hu-HU" sz="4800" b="1" dirty="0">
                <a:latin typeface="Calibri" panose="020F0502020204030204" pitchFamily="34" charset="0"/>
              </a:rPr>
              <a:t>Különböző modellek</a:t>
            </a:r>
          </a:p>
        </p:txBody>
      </p:sp>
      <p:pic>
        <p:nvPicPr>
          <p:cNvPr id="11" name="Tartalom helye 10">
            <a:extLst>
              <a:ext uri="{FF2B5EF4-FFF2-40B4-BE49-F238E27FC236}">
                <a16:creationId xmlns:a16="http://schemas.microsoft.com/office/drawing/2014/main" id="{4C2AC02A-FAA2-47EF-89DE-F912E590D448}"/>
              </a:ext>
            </a:extLst>
          </p:cNvPr>
          <p:cNvPicPr>
            <a:picLocks noGrp="1" noChangeAspect="1"/>
          </p:cNvPicPr>
          <p:nvPr>
            <p:ph idx="1"/>
          </p:nvPr>
        </p:nvPicPr>
        <p:blipFill>
          <a:blip r:embed="rId2"/>
          <a:stretch>
            <a:fillRect/>
          </a:stretch>
        </p:blipFill>
        <p:spPr>
          <a:xfrm>
            <a:off x="662609" y="1051853"/>
            <a:ext cx="11173376" cy="5706756"/>
          </a:xfrm>
        </p:spPr>
      </p:pic>
    </p:spTree>
    <p:extLst>
      <p:ext uri="{BB962C8B-B14F-4D97-AF65-F5344CB8AC3E}">
        <p14:creationId xmlns:p14="http://schemas.microsoft.com/office/powerpoint/2010/main" val="119708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90009" y="216026"/>
            <a:ext cx="8736182" cy="835827"/>
          </a:xfrm>
        </p:spPr>
        <p:txBody>
          <a:bodyPr>
            <a:normAutofit/>
          </a:bodyPr>
          <a:lstStyle/>
          <a:p>
            <a:r>
              <a:rPr lang="hu-HU" sz="4800" b="1" dirty="0">
                <a:latin typeface="Calibri" panose="020F0502020204030204" pitchFamily="34" charset="0"/>
              </a:rPr>
              <a:t>a kor szellemi irányzatai</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pic>
        <p:nvPicPr>
          <p:cNvPr id="5" name="Kép 4" descr="A képen személy, fal, beltéri, ülő látható&#10;&#10;Automatikusan generált leírás">
            <a:extLst>
              <a:ext uri="{FF2B5EF4-FFF2-40B4-BE49-F238E27FC236}">
                <a16:creationId xmlns:a16="http://schemas.microsoft.com/office/drawing/2014/main" id="{44480B02-A1D9-4D03-B3DF-AE469FC31382}"/>
              </a:ext>
            </a:extLst>
          </p:cNvPr>
          <p:cNvPicPr>
            <a:picLocks noChangeAspect="1"/>
          </p:cNvPicPr>
          <p:nvPr/>
        </p:nvPicPr>
        <p:blipFill>
          <a:blip r:embed="rId2"/>
          <a:stretch>
            <a:fillRect/>
          </a:stretch>
        </p:blipFill>
        <p:spPr>
          <a:xfrm>
            <a:off x="133363" y="1223010"/>
            <a:ext cx="4224698" cy="5188226"/>
          </a:xfrm>
          <a:prstGeom prst="rect">
            <a:avLst/>
          </a:prstGeom>
        </p:spPr>
      </p:pic>
      <p:sp>
        <p:nvSpPr>
          <p:cNvPr id="7" name="Szövegdoboz 6">
            <a:extLst>
              <a:ext uri="{FF2B5EF4-FFF2-40B4-BE49-F238E27FC236}">
                <a16:creationId xmlns:a16="http://schemas.microsoft.com/office/drawing/2014/main" id="{4E600311-5764-4140-8EFC-3340CAD93992}"/>
              </a:ext>
            </a:extLst>
          </p:cNvPr>
          <p:cNvSpPr txBox="1"/>
          <p:nvPr/>
        </p:nvSpPr>
        <p:spPr>
          <a:xfrm>
            <a:off x="4662293" y="1223010"/>
            <a:ext cx="5991614" cy="3970318"/>
          </a:xfrm>
          <a:prstGeom prst="rect">
            <a:avLst/>
          </a:prstGeom>
          <a:noFill/>
        </p:spPr>
        <p:txBody>
          <a:bodyPr wrap="square" rtlCol="0">
            <a:spAutoFit/>
          </a:bodyPr>
          <a:lstStyle/>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rPr>
              <a:t>Terjedő materializmus,</a:t>
            </a:r>
          </a:p>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rPr>
              <a:t>Kereszténység különböző ágai</a:t>
            </a:r>
          </a:p>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rPr>
              <a:t>Spiritizmus,</a:t>
            </a:r>
          </a:p>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rPr>
              <a:t>Kevesek esetén klasszikus (görög) műveltség.</a:t>
            </a:r>
          </a:p>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rPr>
              <a:t>Érdeklődés a keleti tanításokról, főleg a buddhizmusról. </a:t>
            </a:r>
          </a:p>
          <a:p>
            <a:pPr marL="285750" indent="-285750">
              <a:buFontTx/>
              <a:buChar char="-"/>
            </a:pPr>
            <a:r>
              <a:rPr lang="hu-HU" sz="2800" b="1" dirty="0">
                <a:solidFill>
                  <a:srgbClr val="FF99FF"/>
                </a:solidFill>
                <a:latin typeface="Times New Roman" panose="02020603050405020304" pitchFamily="18" charset="0"/>
                <a:cs typeface="Times New Roman" panose="02020603050405020304" pitchFamily="18" charset="0"/>
                <a:sym typeface="Wingdings" panose="05000000000000000000" pitchFamily="2" charset="2"/>
              </a:rPr>
              <a:t>Hiányzó nyelvi fogalmak a keleti tanítások megértéséhez. </a:t>
            </a:r>
            <a:endParaRPr lang="hu-HU" b="1" dirty="0">
              <a:solidFill>
                <a:srgbClr val="FF9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20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828800" y="1600200"/>
            <a:ext cx="3600450" cy="426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3" name="Rectangle 3"/>
          <p:cNvSpPr>
            <a:spLocks noChangeArrowheads="1"/>
          </p:cNvSpPr>
          <p:nvPr/>
        </p:nvSpPr>
        <p:spPr bwMode="auto">
          <a:xfrm>
            <a:off x="1828800" y="2209800"/>
            <a:ext cx="3600450" cy="36512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4" name="Rectangle 4"/>
          <p:cNvSpPr>
            <a:spLocks noChangeArrowheads="1"/>
          </p:cNvSpPr>
          <p:nvPr/>
        </p:nvSpPr>
        <p:spPr bwMode="auto">
          <a:xfrm>
            <a:off x="1810302" y="2806700"/>
            <a:ext cx="3618948" cy="305435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5" name="Rectangle 5"/>
          <p:cNvSpPr>
            <a:spLocks noChangeArrowheads="1"/>
          </p:cNvSpPr>
          <p:nvPr/>
        </p:nvSpPr>
        <p:spPr bwMode="auto">
          <a:xfrm>
            <a:off x="1828800" y="3429000"/>
            <a:ext cx="3600450" cy="24320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6" name="Rectangle 6"/>
          <p:cNvSpPr>
            <a:spLocks noChangeArrowheads="1"/>
          </p:cNvSpPr>
          <p:nvPr/>
        </p:nvSpPr>
        <p:spPr bwMode="auto">
          <a:xfrm>
            <a:off x="1828800" y="4038600"/>
            <a:ext cx="3613702" cy="18224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7" name="Rectangle 7"/>
          <p:cNvSpPr>
            <a:spLocks noChangeArrowheads="1"/>
          </p:cNvSpPr>
          <p:nvPr/>
        </p:nvSpPr>
        <p:spPr bwMode="auto">
          <a:xfrm>
            <a:off x="1828800" y="4648200"/>
            <a:ext cx="3632752" cy="12192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48" name="Rectangle 8"/>
          <p:cNvSpPr>
            <a:spLocks noChangeArrowheads="1"/>
          </p:cNvSpPr>
          <p:nvPr/>
        </p:nvSpPr>
        <p:spPr bwMode="auto">
          <a:xfrm>
            <a:off x="1828800" y="5257800"/>
            <a:ext cx="3645452"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53" name="Line 13"/>
          <p:cNvSpPr>
            <a:spLocks noChangeShapeType="1"/>
          </p:cNvSpPr>
          <p:nvPr/>
        </p:nvSpPr>
        <p:spPr bwMode="auto">
          <a:xfrm>
            <a:off x="3276600" y="4267200"/>
            <a:ext cx="7086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58" name="Text Box 18"/>
          <p:cNvSpPr txBox="1">
            <a:spLocks noChangeArrowheads="1"/>
          </p:cNvSpPr>
          <p:nvPr/>
        </p:nvSpPr>
        <p:spPr bwMode="auto">
          <a:xfrm>
            <a:off x="1771650" y="1593851"/>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ADI</a:t>
            </a:r>
            <a:r>
              <a:rPr kumimoji="0" lang="hu-HU"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(ISTENI) VILÁG</a:t>
            </a:r>
            <a:endParaRPr kumimoji="0" lang="en-US"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9" name="Text Box 19"/>
          <p:cNvSpPr txBox="1">
            <a:spLocks noChangeArrowheads="1"/>
          </p:cNvSpPr>
          <p:nvPr/>
        </p:nvSpPr>
        <p:spPr bwMode="auto">
          <a:xfrm>
            <a:off x="1771650" y="2222501"/>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hu-HU"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ANUPADAKA</a:t>
            </a:r>
            <a:r>
              <a:rPr kumimoji="0" lang="en-US"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hu-HU"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MONÁDI) VILÁG</a:t>
            </a:r>
            <a:endParaRPr kumimoji="0" lang="en-US" altLang="hu-HU"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0" name="Text Box 20"/>
          <p:cNvSpPr txBox="1">
            <a:spLocks noChangeArrowheads="1"/>
          </p:cNvSpPr>
          <p:nvPr/>
        </p:nvSpPr>
        <p:spPr bwMode="auto">
          <a:xfrm>
            <a:off x="1778000" y="2825751"/>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ATMIKUS</a:t>
            </a:r>
            <a:r>
              <a:rPr kumimoji="0" lang="hu-HU"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(NIRVÁNI) VILÁG</a:t>
            </a:r>
            <a:endParaRPr kumimoji="0" lang="en-US"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1" name="Text Box 21"/>
          <p:cNvSpPr txBox="1">
            <a:spLocks noChangeArrowheads="1"/>
          </p:cNvSpPr>
          <p:nvPr/>
        </p:nvSpPr>
        <p:spPr bwMode="auto">
          <a:xfrm>
            <a:off x="1797050" y="3448051"/>
            <a:ext cx="1555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BUDDHIKUS</a:t>
            </a:r>
            <a:r>
              <a:rPr kumimoji="0" lang="hu-HU"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VILÁG</a:t>
            </a:r>
            <a:endParaRPr kumimoji="0" lang="en-US" altLang="hu-HU"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2" name="Text Box 22"/>
          <p:cNvSpPr txBox="1">
            <a:spLocks noChangeArrowheads="1"/>
          </p:cNvSpPr>
          <p:nvPr/>
        </p:nvSpPr>
        <p:spPr bwMode="auto">
          <a:xfrm>
            <a:off x="1765300" y="4044951"/>
            <a:ext cx="1282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MENTÁLIS</a:t>
            </a:r>
            <a:r>
              <a:rPr kumimoji="0" lang="hu-HU" altLang="hu-H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VILÁG</a:t>
            </a:r>
          </a:p>
        </p:txBody>
      </p:sp>
      <p:sp>
        <p:nvSpPr>
          <p:cNvPr id="35863" name="Text Box 23"/>
          <p:cNvSpPr txBox="1">
            <a:spLocks noChangeArrowheads="1"/>
          </p:cNvSpPr>
          <p:nvPr/>
        </p:nvSpPr>
        <p:spPr bwMode="auto">
          <a:xfrm>
            <a:off x="1771650" y="4660901"/>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66FF"/>
                </a:solidFill>
                <a:effectLst>
                  <a:outerShdw blurRad="38100" dist="38100" dir="2700000" algn="tl">
                    <a:srgbClr val="000000"/>
                  </a:outerShdw>
                </a:effectLst>
                <a:uLnTx/>
                <a:uFillTx/>
                <a:latin typeface="Arial" panose="020B0604020202020204" pitchFamily="34" charset="0"/>
                <a:ea typeface="+mn-ea"/>
                <a:cs typeface="+mn-cs"/>
              </a:rPr>
              <a:t>ASZTRÁLIS</a:t>
            </a:r>
            <a:r>
              <a:rPr kumimoji="0" lang="hu-HU" altLang="hu-HU" sz="1600" b="1" i="0" u="none" strike="noStrike" kern="1200" cap="none" spc="0" normalizeH="0" baseline="0" noProof="0">
                <a:ln>
                  <a:noFill/>
                </a:ln>
                <a:solidFill>
                  <a:srgbClr val="0066FF"/>
                </a:solidFill>
                <a:effectLst/>
                <a:uLnTx/>
                <a:uFillTx/>
                <a:latin typeface="Arial" panose="020B0604020202020204" pitchFamily="34" charset="0"/>
                <a:ea typeface="+mn-ea"/>
                <a:cs typeface="+mn-cs"/>
              </a:rPr>
              <a:t> VILÁG</a:t>
            </a:r>
            <a:endParaRPr kumimoji="0" lang="en-US" altLang="hu-HU"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4" name="Text Box 24"/>
          <p:cNvSpPr txBox="1">
            <a:spLocks noChangeArrowheads="1"/>
          </p:cNvSpPr>
          <p:nvPr/>
        </p:nvSpPr>
        <p:spPr bwMode="auto">
          <a:xfrm>
            <a:off x="1771650" y="5264151"/>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mn-cs"/>
              </a:rPr>
              <a:t>FIZIKAI </a:t>
            </a:r>
            <a:r>
              <a:rPr kumimoji="0" lang="hu-HU" altLang="hu-HU" sz="1600" b="1" i="0" u="none" strike="noStrike" kern="1200" cap="none" spc="0" normalizeH="0" baseline="0" noProof="0">
                <a:ln>
                  <a:noFill/>
                </a:ln>
                <a:solidFill>
                  <a:srgbClr val="FFFF00"/>
                </a:solidFill>
                <a:effectLst/>
                <a:uLnTx/>
                <a:uFillTx/>
                <a:latin typeface="Arial" panose="020B0604020202020204" pitchFamily="34" charset="0"/>
                <a:ea typeface="+mn-ea"/>
                <a:cs typeface="+mn-cs"/>
              </a:rPr>
              <a:t>VILÁG</a:t>
            </a:r>
            <a:endParaRPr kumimoji="0" lang="hu-HU" altLang="hu-HU"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75" name="Line 35"/>
          <p:cNvSpPr>
            <a:spLocks noChangeShapeType="1"/>
          </p:cNvSpPr>
          <p:nvPr/>
        </p:nvSpPr>
        <p:spPr bwMode="auto">
          <a:xfrm flipV="1">
            <a:off x="3276600" y="3042540"/>
            <a:ext cx="2152650" cy="2666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5892" name="Rectangle 52"/>
          <p:cNvSpPr>
            <a:spLocks noGrp="1" noChangeArrowheads="1"/>
          </p:cNvSpPr>
          <p:nvPr>
            <p:ph type="title" idx="4294967295"/>
          </p:nvPr>
        </p:nvSpPr>
        <p:spPr>
          <a:xfrm>
            <a:off x="1524000" y="422206"/>
            <a:ext cx="3905250" cy="685800"/>
          </a:xfrm>
          <a:gradFill rotWithShape="0">
            <a:gsLst>
              <a:gs pos="0">
                <a:srgbClr val="00CC00"/>
              </a:gs>
              <a:gs pos="50000">
                <a:srgbClr val="66FF33"/>
              </a:gs>
              <a:gs pos="100000">
                <a:srgbClr val="00CC00"/>
              </a:gs>
            </a:gsLst>
            <a:lin ang="0" scaled="1"/>
          </a:gradFill>
        </p:spPr>
        <p:txBody>
          <a:bodyPr/>
          <a:lstStyle/>
          <a:p>
            <a:r>
              <a:rPr lang="hu-HU" altLang="hu-HU" sz="3600" b="1" i="1" dirty="0">
                <a:solidFill>
                  <a:schemeClr val="tx1"/>
                </a:solidFill>
                <a:effectLst>
                  <a:outerShdw blurRad="38100" dist="38100" dir="2700000" algn="tl">
                    <a:srgbClr val="FFFFFF"/>
                  </a:outerShdw>
                </a:effectLst>
              </a:rPr>
              <a:t>A   létezés síkjai</a:t>
            </a:r>
            <a:endParaRPr lang="en-US" altLang="hu-HU" dirty="0"/>
          </a:p>
        </p:txBody>
      </p:sp>
      <p:pic>
        <p:nvPicPr>
          <p:cNvPr id="46" name="Tartalom helye 3">
            <a:extLst>
              <a:ext uri="{FF2B5EF4-FFF2-40B4-BE49-F238E27FC236}">
                <a16:creationId xmlns:a16="http://schemas.microsoft.com/office/drawing/2014/main" id="{061311D8-F2C5-49D5-9DAA-D500FF417AA5}"/>
              </a:ext>
            </a:extLst>
          </p:cNvPr>
          <p:cNvPicPr>
            <a:picLocks noChangeAspect="1"/>
          </p:cNvPicPr>
          <p:nvPr/>
        </p:nvPicPr>
        <p:blipFill>
          <a:blip r:embed="rId3"/>
          <a:stretch>
            <a:fillRect/>
          </a:stretch>
        </p:blipFill>
        <p:spPr>
          <a:xfrm>
            <a:off x="5461000" y="1802607"/>
            <a:ext cx="6699683" cy="4064793"/>
          </a:xfrm>
          <a:prstGeom prst="rect">
            <a:avLst/>
          </a:prstGeom>
        </p:spPr>
      </p:pic>
      <p:sp>
        <p:nvSpPr>
          <p:cNvPr id="3" name="Téglalap 2">
            <a:extLst>
              <a:ext uri="{FF2B5EF4-FFF2-40B4-BE49-F238E27FC236}">
                <a16:creationId xmlns:a16="http://schemas.microsoft.com/office/drawing/2014/main" id="{7CBE4611-EC5A-4069-A4A7-111F99D0E75A}"/>
              </a:ext>
            </a:extLst>
          </p:cNvPr>
          <p:cNvSpPr/>
          <p:nvPr/>
        </p:nvSpPr>
        <p:spPr>
          <a:xfrm>
            <a:off x="6064683" y="6436"/>
            <a:ext cx="6096000" cy="156966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4800" b="1" i="0" u="none" strike="noStrike" kern="0" cap="all" spc="0" normalizeH="0" baseline="0" noProof="0" dirty="0">
                <a:ln>
                  <a:noFill/>
                </a:ln>
                <a:solidFill>
                  <a:srgbClr val="0070C0"/>
                </a:solidFill>
                <a:effectLst/>
                <a:uLnTx/>
                <a:uFillTx/>
                <a:latin typeface="Calibri" panose="020F0502020204030204" pitchFamily="34" charset="0"/>
                <a:ea typeface="+mj-ea"/>
                <a:cs typeface="+mj-cs"/>
              </a:rPr>
              <a:t>Az Ember testei és tudatállapotai</a:t>
            </a:r>
            <a:endParaRPr kumimoji="0" lang="hu-HU" sz="1800" b="0" i="0"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312287154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35892"/>
                                        </p:tgtEl>
                                        <p:attrNameLst>
                                          <p:attrName>style.visibility</p:attrName>
                                        </p:attrNameLst>
                                      </p:cBhvr>
                                      <p:to>
                                        <p:strVal val="visible"/>
                                      </p:to>
                                    </p:set>
                                    <p:animEffect transition="in" filter="box(out)">
                                      <p:cBhvr>
                                        <p:cTn id="7" dur="500"/>
                                        <p:tgtEl>
                                          <p:spTgt spid="3589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wipe(up)">
                                      <p:cBhvr>
                                        <p:cTn id="11" dur="500"/>
                                        <p:tgtEl>
                                          <p:spTgt spid="35842"/>
                                        </p:tgtEl>
                                      </p:cBhvr>
                                    </p:animEffect>
                                  </p:childTnLst>
                                </p:cTn>
                              </p:par>
                            </p:childTnLst>
                          </p:cTn>
                        </p:par>
                        <p:par>
                          <p:cTn id="12" fill="hold" nodeType="afterGroup">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35858"/>
                                        </p:tgtEl>
                                        <p:attrNameLst>
                                          <p:attrName>style.visibility</p:attrName>
                                        </p:attrNameLst>
                                      </p:cBhvr>
                                      <p:to>
                                        <p:strVal val="visible"/>
                                      </p:to>
                                    </p:set>
                                    <p:anim calcmode="lin" valueType="num">
                                      <p:cBhvr additive="base">
                                        <p:cTn id="15" dur="500"/>
                                        <p:tgtEl>
                                          <p:spTgt spid="35858"/>
                                        </p:tgtEl>
                                        <p:attrNameLst>
                                          <p:attrName>ppt_x</p:attrName>
                                        </p:attrNameLst>
                                      </p:cBhvr>
                                      <p:tavLst>
                                        <p:tav tm="0">
                                          <p:val>
                                            <p:strVal val="#ppt_x-#ppt_w*1.125000"/>
                                          </p:val>
                                        </p:tav>
                                        <p:tav tm="100000">
                                          <p:val>
                                            <p:strVal val="#ppt_x"/>
                                          </p:val>
                                        </p:tav>
                                      </p:tavLst>
                                    </p:anim>
                                    <p:animEffect transition="in" filter="wipe(right)">
                                      <p:cBhvr>
                                        <p:cTn id="16" dur="500"/>
                                        <p:tgtEl>
                                          <p:spTgt spid="35858"/>
                                        </p:tgtEl>
                                      </p:cBhvr>
                                    </p:animEffect>
                                  </p:childTnLst>
                                </p:cTn>
                              </p:par>
                            </p:childTnLst>
                          </p:cTn>
                        </p:par>
                        <p:par>
                          <p:cTn id="17" fill="hold" nodeType="afterGroup">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up)">
                                      <p:cBhvr>
                                        <p:cTn id="20" dur="500"/>
                                        <p:tgtEl>
                                          <p:spTgt spid="35843"/>
                                        </p:tgtEl>
                                      </p:cBhvr>
                                    </p:animEffect>
                                  </p:childTnLst>
                                </p:cTn>
                              </p:par>
                            </p:childTnLst>
                          </p:cTn>
                        </p:par>
                        <p:par>
                          <p:cTn id="21" fill="hold" nodeType="afterGroup">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35859"/>
                                        </p:tgtEl>
                                        <p:attrNameLst>
                                          <p:attrName>style.visibility</p:attrName>
                                        </p:attrNameLst>
                                      </p:cBhvr>
                                      <p:to>
                                        <p:strVal val="visible"/>
                                      </p:to>
                                    </p:set>
                                    <p:anim calcmode="lin" valueType="num">
                                      <p:cBhvr additive="base">
                                        <p:cTn id="24" dur="500"/>
                                        <p:tgtEl>
                                          <p:spTgt spid="35859"/>
                                        </p:tgtEl>
                                        <p:attrNameLst>
                                          <p:attrName>ppt_x</p:attrName>
                                        </p:attrNameLst>
                                      </p:cBhvr>
                                      <p:tavLst>
                                        <p:tav tm="0">
                                          <p:val>
                                            <p:strVal val="#ppt_x-#ppt_w*1.125000"/>
                                          </p:val>
                                        </p:tav>
                                        <p:tav tm="100000">
                                          <p:val>
                                            <p:strVal val="#ppt_x"/>
                                          </p:val>
                                        </p:tav>
                                      </p:tavLst>
                                    </p:anim>
                                    <p:animEffect transition="in" filter="wipe(right)">
                                      <p:cBhvr>
                                        <p:cTn id="25" dur="500"/>
                                        <p:tgtEl>
                                          <p:spTgt spid="35859"/>
                                        </p:tgtEl>
                                      </p:cBhvr>
                                    </p:animEffect>
                                  </p:childTnLst>
                                </p:cTn>
                              </p:par>
                            </p:childTnLst>
                          </p:cTn>
                        </p:par>
                        <p:par>
                          <p:cTn id="26" fill="hold" nodeType="afterGroup">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wipe(up)">
                                      <p:cBhvr>
                                        <p:cTn id="29" dur="500"/>
                                        <p:tgtEl>
                                          <p:spTgt spid="35844"/>
                                        </p:tgtEl>
                                      </p:cBhvr>
                                    </p:animEffect>
                                  </p:childTnLst>
                                </p:cTn>
                              </p:par>
                            </p:childTnLst>
                          </p:cTn>
                        </p:par>
                        <p:par>
                          <p:cTn id="30" fill="hold" nodeType="afterGroup">
                            <p:stCondLst>
                              <p:cond delay="3500"/>
                            </p:stCondLst>
                            <p:childTnLst>
                              <p:par>
                                <p:cTn id="31" presetID="12" presetClass="entr" presetSubtype="8" fill="hold" grpId="0" nodeType="afterEffect">
                                  <p:stCondLst>
                                    <p:cond delay="0"/>
                                  </p:stCondLst>
                                  <p:childTnLst>
                                    <p:set>
                                      <p:cBhvr>
                                        <p:cTn id="32" dur="1" fill="hold">
                                          <p:stCondLst>
                                            <p:cond delay="0"/>
                                          </p:stCondLst>
                                        </p:cTn>
                                        <p:tgtEl>
                                          <p:spTgt spid="35860"/>
                                        </p:tgtEl>
                                        <p:attrNameLst>
                                          <p:attrName>style.visibility</p:attrName>
                                        </p:attrNameLst>
                                      </p:cBhvr>
                                      <p:to>
                                        <p:strVal val="visible"/>
                                      </p:to>
                                    </p:set>
                                    <p:anim calcmode="lin" valueType="num">
                                      <p:cBhvr additive="base">
                                        <p:cTn id="33" dur="500"/>
                                        <p:tgtEl>
                                          <p:spTgt spid="35860"/>
                                        </p:tgtEl>
                                        <p:attrNameLst>
                                          <p:attrName>ppt_x</p:attrName>
                                        </p:attrNameLst>
                                      </p:cBhvr>
                                      <p:tavLst>
                                        <p:tav tm="0">
                                          <p:val>
                                            <p:strVal val="#ppt_x-#ppt_w*1.125000"/>
                                          </p:val>
                                        </p:tav>
                                        <p:tav tm="100000">
                                          <p:val>
                                            <p:strVal val="#ppt_x"/>
                                          </p:val>
                                        </p:tav>
                                      </p:tavLst>
                                    </p:anim>
                                    <p:animEffect transition="in" filter="wipe(right)">
                                      <p:cBhvr>
                                        <p:cTn id="34" dur="500"/>
                                        <p:tgtEl>
                                          <p:spTgt spid="35860"/>
                                        </p:tgtEl>
                                      </p:cBhvr>
                                    </p:animEffect>
                                  </p:childTnLst>
                                </p:cTn>
                              </p:par>
                            </p:childTnLst>
                          </p:cTn>
                        </p:par>
                        <p:par>
                          <p:cTn id="35" fill="hold" nodeType="afterGroup">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35845"/>
                                        </p:tgtEl>
                                        <p:attrNameLst>
                                          <p:attrName>style.visibility</p:attrName>
                                        </p:attrNameLst>
                                      </p:cBhvr>
                                      <p:to>
                                        <p:strVal val="visible"/>
                                      </p:to>
                                    </p:set>
                                    <p:animEffect transition="in" filter="wipe(up)">
                                      <p:cBhvr>
                                        <p:cTn id="38" dur="500"/>
                                        <p:tgtEl>
                                          <p:spTgt spid="35845"/>
                                        </p:tgtEl>
                                      </p:cBhvr>
                                    </p:animEffect>
                                  </p:childTnLst>
                                </p:cTn>
                              </p:par>
                            </p:childTnLst>
                          </p:cTn>
                        </p:par>
                        <p:par>
                          <p:cTn id="39" fill="hold" nodeType="afterGroup">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35861"/>
                                        </p:tgtEl>
                                        <p:attrNameLst>
                                          <p:attrName>style.visibility</p:attrName>
                                        </p:attrNameLst>
                                      </p:cBhvr>
                                      <p:to>
                                        <p:strVal val="visible"/>
                                      </p:to>
                                    </p:set>
                                    <p:anim calcmode="lin" valueType="num">
                                      <p:cBhvr additive="base">
                                        <p:cTn id="42" dur="500"/>
                                        <p:tgtEl>
                                          <p:spTgt spid="35861"/>
                                        </p:tgtEl>
                                        <p:attrNameLst>
                                          <p:attrName>ppt_x</p:attrName>
                                        </p:attrNameLst>
                                      </p:cBhvr>
                                      <p:tavLst>
                                        <p:tav tm="0">
                                          <p:val>
                                            <p:strVal val="#ppt_x-#ppt_w*1.125000"/>
                                          </p:val>
                                        </p:tav>
                                        <p:tav tm="100000">
                                          <p:val>
                                            <p:strVal val="#ppt_x"/>
                                          </p:val>
                                        </p:tav>
                                      </p:tavLst>
                                    </p:anim>
                                    <p:animEffect transition="in" filter="wipe(right)">
                                      <p:cBhvr>
                                        <p:cTn id="43" dur="500"/>
                                        <p:tgtEl>
                                          <p:spTgt spid="35861"/>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5846"/>
                                        </p:tgtEl>
                                        <p:attrNameLst>
                                          <p:attrName>style.visibility</p:attrName>
                                        </p:attrNameLst>
                                      </p:cBhvr>
                                      <p:to>
                                        <p:strVal val="visible"/>
                                      </p:to>
                                    </p:set>
                                    <p:animEffect transition="in" filter="wipe(up)">
                                      <p:cBhvr>
                                        <p:cTn id="47" dur="500"/>
                                        <p:tgtEl>
                                          <p:spTgt spid="35846"/>
                                        </p:tgtEl>
                                      </p:cBhvr>
                                    </p:animEffect>
                                  </p:childTnLst>
                                </p:cTn>
                              </p:par>
                            </p:childTnLst>
                          </p:cTn>
                        </p:par>
                        <p:par>
                          <p:cTn id="48" fill="hold" nodeType="afterGroup">
                            <p:stCondLst>
                              <p:cond delay="5500"/>
                            </p:stCondLst>
                            <p:childTnLst>
                              <p:par>
                                <p:cTn id="49" presetID="12" presetClass="entr" presetSubtype="8" fill="hold" grpId="0" nodeType="afterEffect">
                                  <p:stCondLst>
                                    <p:cond delay="0"/>
                                  </p:stCondLst>
                                  <p:childTnLst>
                                    <p:set>
                                      <p:cBhvr>
                                        <p:cTn id="50" dur="1" fill="hold">
                                          <p:stCondLst>
                                            <p:cond delay="0"/>
                                          </p:stCondLst>
                                        </p:cTn>
                                        <p:tgtEl>
                                          <p:spTgt spid="35862"/>
                                        </p:tgtEl>
                                        <p:attrNameLst>
                                          <p:attrName>style.visibility</p:attrName>
                                        </p:attrNameLst>
                                      </p:cBhvr>
                                      <p:to>
                                        <p:strVal val="visible"/>
                                      </p:to>
                                    </p:set>
                                    <p:anim calcmode="lin" valueType="num">
                                      <p:cBhvr additive="base">
                                        <p:cTn id="51" dur="500"/>
                                        <p:tgtEl>
                                          <p:spTgt spid="35862"/>
                                        </p:tgtEl>
                                        <p:attrNameLst>
                                          <p:attrName>ppt_x</p:attrName>
                                        </p:attrNameLst>
                                      </p:cBhvr>
                                      <p:tavLst>
                                        <p:tav tm="0">
                                          <p:val>
                                            <p:strVal val="#ppt_x-#ppt_w*1.125000"/>
                                          </p:val>
                                        </p:tav>
                                        <p:tav tm="100000">
                                          <p:val>
                                            <p:strVal val="#ppt_x"/>
                                          </p:val>
                                        </p:tav>
                                      </p:tavLst>
                                    </p:anim>
                                    <p:animEffect transition="in" filter="wipe(right)">
                                      <p:cBhvr>
                                        <p:cTn id="52" dur="500"/>
                                        <p:tgtEl>
                                          <p:spTgt spid="35862"/>
                                        </p:tgtEl>
                                      </p:cBhvr>
                                    </p:animEffect>
                                  </p:childTnLst>
                                </p:cTn>
                              </p:par>
                            </p:childTnLst>
                          </p:cTn>
                        </p:par>
                        <p:par>
                          <p:cTn id="53" fill="hold" nodeType="afterGroup">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35847"/>
                                        </p:tgtEl>
                                        <p:attrNameLst>
                                          <p:attrName>style.visibility</p:attrName>
                                        </p:attrNameLst>
                                      </p:cBhvr>
                                      <p:to>
                                        <p:strVal val="visible"/>
                                      </p:to>
                                    </p:set>
                                    <p:animEffect transition="in" filter="wipe(up)">
                                      <p:cBhvr>
                                        <p:cTn id="56" dur="500"/>
                                        <p:tgtEl>
                                          <p:spTgt spid="35847"/>
                                        </p:tgtEl>
                                      </p:cBhvr>
                                    </p:animEffect>
                                  </p:childTnLst>
                                </p:cTn>
                              </p:par>
                            </p:childTnLst>
                          </p:cTn>
                        </p:par>
                        <p:par>
                          <p:cTn id="57" fill="hold" nodeType="afterGroup">
                            <p:stCondLst>
                              <p:cond delay="6500"/>
                            </p:stCondLst>
                            <p:childTnLst>
                              <p:par>
                                <p:cTn id="58" presetID="12" presetClass="entr" presetSubtype="8" fill="hold" grpId="0" nodeType="afterEffect">
                                  <p:stCondLst>
                                    <p:cond delay="0"/>
                                  </p:stCondLst>
                                  <p:childTnLst>
                                    <p:set>
                                      <p:cBhvr>
                                        <p:cTn id="59" dur="1" fill="hold">
                                          <p:stCondLst>
                                            <p:cond delay="0"/>
                                          </p:stCondLst>
                                        </p:cTn>
                                        <p:tgtEl>
                                          <p:spTgt spid="35863"/>
                                        </p:tgtEl>
                                        <p:attrNameLst>
                                          <p:attrName>style.visibility</p:attrName>
                                        </p:attrNameLst>
                                      </p:cBhvr>
                                      <p:to>
                                        <p:strVal val="visible"/>
                                      </p:to>
                                    </p:set>
                                    <p:anim calcmode="lin" valueType="num">
                                      <p:cBhvr additive="base">
                                        <p:cTn id="60" dur="500"/>
                                        <p:tgtEl>
                                          <p:spTgt spid="35863"/>
                                        </p:tgtEl>
                                        <p:attrNameLst>
                                          <p:attrName>ppt_x</p:attrName>
                                        </p:attrNameLst>
                                      </p:cBhvr>
                                      <p:tavLst>
                                        <p:tav tm="0">
                                          <p:val>
                                            <p:strVal val="#ppt_x-#ppt_w*1.125000"/>
                                          </p:val>
                                        </p:tav>
                                        <p:tav tm="100000">
                                          <p:val>
                                            <p:strVal val="#ppt_x"/>
                                          </p:val>
                                        </p:tav>
                                      </p:tavLst>
                                    </p:anim>
                                    <p:animEffect transition="in" filter="wipe(right)">
                                      <p:cBhvr>
                                        <p:cTn id="61" dur="500"/>
                                        <p:tgtEl>
                                          <p:spTgt spid="35863"/>
                                        </p:tgtEl>
                                      </p:cBhvr>
                                    </p:animEffect>
                                  </p:childTnLst>
                                </p:cTn>
                              </p:par>
                            </p:childTnLst>
                          </p:cTn>
                        </p:par>
                        <p:par>
                          <p:cTn id="62" fill="hold" nodeType="afterGroup">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35848"/>
                                        </p:tgtEl>
                                        <p:attrNameLst>
                                          <p:attrName>style.visibility</p:attrName>
                                        </p:attrNameLst>
                                      </p:cBhvr>
                                      <p:to>
                                        <p:strVal val="visible"/>
                                      </p:to>
                                    </p:set>
                                    <p:animEffect transition="in" filter="wipe(up)">
                                      <p:cBhvr>
                                        <p:cTn id="65" dur="500"/>
                                        <p:tgtEl>
                                          <p:spTgt spid="35848"/>
                                        </p:tgtEl>
                                      </p:cBhvr>
                                    </p:animEffect>
                                  </p:childTnLst>
                                </p:cTn>
                              </p:par>
                            </p:childTnLst>
                          </p:cTn>
                        </p:par>
                        <p:par>
                          <p:cTn id="66" fill="hold" nodeType="afterGroup">
                            <p:stCondLst>
                              <p:cond delay="7500"/>
                            </p:stCondLst>
                            <p:childTnLst>
                              <p:par>
                                <p:cTn id="67" presetID="12" presetClass="entr" presetSubtype="8" fill="hold" grpId="0" nodeType="afterEffect">
                                  <p:stCondLst>
                                    <p:cond delay="0"/>
                                  </p:stCondLst>
                                  <p:childTnLst>
                                    <p:set>
                                      <p:cBhvr>
                                        <p:cTn id="68" dur="1" fill="hold">
                                          <p:stCondLst>
                                            <p:cond delay="0"/>
                                          </p:stCondLst>
                                        </p:cTn>
                                        <p:tgtEl>
                                          <p:spTgt spid="35864"/>
                                        </p:tgtEl>
                                        <p:attrNameLst>
                                          <p:attrName>style.visibility</p:attrName>
                                        </p:attrNameLst>
                                      </p:cBhvr>
                                      <p:to>
                                        <p:strVal val="visible"/>
                                      </p:to>
                                    </p:set>
                                    <p:anim calcmode="lin" valueType="num">
                                      <p:cBhvr additive="base">
                                        <p:cTn id="69" dur="500"/>
                                        <p:tgtEl>
                                          <p:spTgt spid="35864"/>
                                        </p:tgtEl>
                                        <p:attrNameLst>
                                          <p:attrName>ppt_x</p:attrName>
                                        </p:attrNameLst>
                                      </p:cBhvr>
                                      <p:tavLst>
                                        <p:tav tm="0">
                                          <p:val>
                                            <p:strVal val="#ppt_x-#ppt_w*1.125000"/>
                                          </p:val>
                                        </p:tav>
                                        <p:tav tm="100000">
                                          <p:val>
                                            <p:strVal val="#ppt_x"/>
                                          </p:val>
                                        </p:tav>
                                      </p:tavLst>
                                    </p:anim>
                                    <p:animEffect transition="in" filter="wipe(right)">
                                      <p:cBhvr>
                                        <p:cTn id="70" dur="500"/>
                                        <p:tgtEl>
                                          <p:spTgt spid="35864"/>
                                        </p:tgtEl>
                                      </p:cBhvr>
                                    </p:animEffect>
                                  </p:childTnLst>
                                </p:cTn>
                              </p:par>
                            </p:childTnLst>
                          </p:cTn>
                        </p:par>
                        <p:par>
                          <p:cTn id="71" fill="hold" nodeType="afterGroup">
                            <p:stCondLst>
                              <p:cond delay="8000"/>
                            </p:stCondLst>
                            <p:childTnLst>
                              <p:par>
                                <p:cTn id="72" presetID="4" presetClass="entr" presetSubtype="32" fill="hold" grpId="0" nodeType="afterEffect">
                                  <p:stCondLst>
                                    <p:cond delay="0"/>
                                  </p:stCondLst>
                                  <p:childTnLst>
                                    <p:set>
                                      <p:cBhvr>
                                        <p:cTn id="73" dur="1" fill="hold">
                                          <p:stCondLst>
                                            <p:cond delay="0"/>
                                          </p:stCondLst>
                                        </p:cTn>
                                        <p:tgtEl>
                                          <p:spTgt spid="35875"/>
                                        </p:tgtEl>
                                        <p:attrNameLst>
                                          <p:attrName>style.visibility</p:attrName>
                                        </p:attrNameLst>
                                      </p:cBhvr>
                                      <p:to>
                                        <p:strVal val="visible"/>
                                      </p:to>
                                    </p:set>
                                    <p:animEffect transition="in" filter="box(out)">
                                      <p:cBhvr>
                                        <p:cTn id="74" dur="500"/>
                                        <p:tgtEl>
                                          <p:spTgt spid="35875"/>
                                        </p:tgtEl>
                                      </p:cBhvr>
                                    </p:animEffect>
                                  </p:childTnLst>
                                </p:cTn>
                              </p:par>
                            </p:childTnLst>
                          </p:cTn>
                        </p:par>
                        <p:par>
                          <p:cTn id="75" fill="hold" nodeType="afterGroup">
                            <p:stCondLst>
                              <p:cond delay="8500"/>
                            </p:stCondLst>
                            <p:childTnLst>
                              <p:par>
                                <p:cTn id="76" presetID="4" presetClass="entr" presetSubtype="32" fill="hold" grpId="0" nodeType="afterEffect">
                                  <p:stCondLst>
                                    <p:cond delay="0"/>
                                  </p:stCondLst>
                                  <p:childTnLst>
                                    <p:set>
                                      <p:cBhvr>
                                        <p:cTn id="77" dur="1" fill="hold">
                                          <p:stCondLst>
                                            <p:cond delay="0"/>
                                          </p:stCondLst>
                                        </p:cTn>
                                        <p:tgtEl>
                                          <p:spTgt spid="35853"/>
                                        </p:tgtEl>
                                        <p:attrNameLst>
                                          <p:attrName>style.visibility</p:attrName>
                                        </p:attrNameLst>
                                      </p:cBhvr>
                                      <p:to>
                                        <p:strVal val="visible"/>
                                      </p:to>
                                    </p:set>
                                    <p:animEffect transition="in" filter="box(out)">
                                      <p:cBhvr>
                                        <p:cTn id="78"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P spid="35844" grpId="0" animBg="1"/>
      <p:bldP spid="35845" grpId="0" animBg="1"/>
      <p:bldP spid="35846" grpId="0" animBg="1"/>
      <p:bldP spid="35847" grpId="0" animBg="1"/>
      <p:bldP spid="35848" grpId="0" animBg="1"/>
      <p:bldP spid="35853" grpId="0" animBg="1"/>
      <p:bldP spid="35858" grpId="0" autoUpdateAnimBg="0"/>
      <p:bldP spid="35859" grpId="0" autoUpdateAnimBg="0"/>
      <p:bldP spid="35860" grpId="0" autoUpdateAnimBg="0"/>
      <p:bldP spid="35861" grpId="0" autoUpdateAnimBg="0"/>
      <p:bldP spid="35862" grpId="0" autoUpdateAnimBg="0"/>
      <p:bldP spid="35863" grpId="0" autoUpdateAnimBg="0"/>
      <p:bldP spid="35864" grpId="0" autoUpdateAnimBg="0"/>
      <p:bldP spid="35875" grpId="0" animBg="1"/>
      <p:bldP spid="3589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
            <a:extLst>
              <a:ext uri="{FF2B5EF4-FFF2-40B4-BE49-F238E27FC236}">
                <a16:creationId xmlns:a16="http://schemas.microsoft.com/office/drawing/2014/main" id="{2A90BF06-B4F8-4739-9B17-F4724E83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568" y="146575"/>
            <a:ext cx="9187983" cy="656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90009" y="216026"/>
            <a:ext cx="8736182" cy="835827"/>
          </a:xfrm>
        </p:spPr>
        <p:txBody>
          <a:bodyPr>
            <a:normAutofit/>
          </a:bodyPr>
          <a:lstStyle/>
          <a:p>
            <a:r>
              <a:rPr lang="hu-HU" sz="4800" b="1" dirty="0">
                <a:latin typeface="Calibri" panose="020F0502020204030204" pitchFamily="34" charset="0"/>
              </a:rPr>
              <a:t>a fogalmak keveredése</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pic>
        <p:nvPicPr>
          <p:cNvPr id="5" name="Kép 4" descr="A képen személy, fal, beltéri, ülő látható&#10;&#10;Automatikusan generált leírás">
            <a:extLst>
              <a:ext uri="{FF2B5EF4-FFF2-40B4-BE49-F238E27FC236}">
                <a16:creationId xmlns:a16="http://schemas.microsoft.com/office/drawing/2014/main" id="{44480B02-A1D9-4D03-B3DF-AE469FC31382}"/>
              </a:ext>
            </a:extLst>
          </p:cNvPr>
          <p:cNvPicPr>
            <a:picLocks noChangeAspect="1"/>
          </p:cNvPicPr>
          <p:nvPr/>
        </p:nvPicPr>
        <p:blipFill>
          <a:blip r:embed="rId2"/>
          <a:stretch>
            <a:fillRect/>
          </a:stretch>
        </p:blipFill>
        <p:spPr>
          <a:xfrm>
            <a:off x="133363" y="1223010"/>
            <a:ext cx="1947228" cy="2391333"/>
          </a:xfrm>
          <a:prstGeom prst="rect">
            <a:avLst/>
          </a:prstGeom>
        </p:spPr>
      </p:pic>
      <p:sp>
        <p:nvSpPr>
          <p:cNvPr id="7" name="Szövegdoboz 6">
            <a:extLst>
              <a:ext uri="{FF2B5EF4-FFF2-40B4-BE49-F238E27FC236}">
                <a16:creationId xmlns:a16="http://schemas.microsoft.com/office/drawing/2014/main" id="{4E600311-5764-4140-8EFC-3340CAD93992}"/>
              </a:ext>
            </a:extLst>
          </p:cNvPr>
          <p:cNvSpPr txBox="1"/>
          <p:nvPr/>
        </p:nvSpPr>
        <p:spPr>
          <a:xfrm>
            <a:off x="2174197" y="1051853"/>
            <a:ext cx="9851994" cy="5262979"/>
          </a:xfrm>
          <a:prstGeom prst="rect">
            <a:avLst/>
          </a:prstGeom>
          <a:noFill/>
        </p:spPr>
        <p:txBody>
          <a:bodyPr wrap="square" rtlCol="0">
            <a:spAutoFit/>
          </a:bodyPr>
          <a:lstStyle/>
          <a:p>
            <a:r>
              <a:rPr lang="hu-HU" sz="2400" b="1" dirty="0">
                <a:solidFill>
                  <a:srgbClr val="FFC000"/>
                </a:solidFill>
              </a:rPr>
              <a:t>A teozófiai írásokban az elmúlt száz évben bizonyos változások történtek az emberi tudat síkjainak osztályozásában és nevezéktanában. A korai irodalmakban, különösen H. P. Blavatsky írásaiban az alsóbb személyiség négy princípiuma a </a:t>
            </a:r>
            <a:r>
              <a:rPr lang="hu-HU" sz="2400" b="1" i="1" dirty="0" err="1">
                <a:solidFill>
                  <a:srgbClr val="FFC000"/>
                </a:solidFill>
              </a:rPr>
              <a:t>kama</a:t>
            </a:r>
            <a:r>
              <a:rPr lang="hu-HU" sz="2400" b="1" dirty="0">
                <a:solidFill>
                  <a:srgbClr val="FFC000"/>
                </a:solidFill>
              </a:rPr>
              <a:t>-t (érzelmeket), a </a:t>
            </a:r>
            <a:r>
              <a:rPr lang="hu-HU" sz="2400" b="1" i="1" dirty="0" err="1">
                <a:solidFill>
                  <a:srgbClr val="FFC000"/>
                </a:solidFill>
              </a:rPr>
              <a:t>prana</a:t>
            </a:r>
            <a:r>
              <a:rPr lang="hu-HU" sz="2400" b="1" dirty="0">
                <a:solidFill>
                  <a:srgbClr val="FFC000"/>
                </a:solidFill>
              </a:rPr>
              <a:t>-t (életenergiát), a </a:t>
            </a:r>
            <a:r>
              <a:rPr lang="hu-HU" sz="2400" b="1" i="1" dirty="0" err="1">
                <a:solidFill>
                  <a:srgbClr val="FFC000"/>
                </a:solidFill>
              </a:rPr>
              <a:t>linga</a:t>
            </a:r>
            <a:r>
              <a:rPr lang="hu-HU" sz="2400" b="1" i="1" dirty="0">
                <a:solidFill>
                  <a:srgbClr val="FFC000"/>
                </a:solidFill>
              </a:rPr>
              <a:t> </a:t>
            </a:r>
            <a:r>
              <a:rPr lang="hu-HU" sz="2400" b="1" i="1" dirty="0" err="1">
                <a:solidFill>
                  <a:srgbClr val="FFC000"/>
                </a:solidFill>
              </a:rPr>
              <a:t>sharira</a:t>
            </a:r>
            <a:r>
              <a:rPr lang="hu-HU" sz="2400" b="1" dirty="0">
                <a:solidFill>
                  <a:srgbClr val="FFC000"/>
                </a:solidFill>
              </a:rPr>
              <a:t>-t (az éterikus testmást) és a </a:t>
            </a:r>
            <a:r>
              <a:rPr lang="hu-HU" sz="2400" b="1" i="1" dirty="0" err="1">
                <a:solidFill>
                  <a:srgbClr val="FFC000"/>
                </a:solidFill>
              </a:rPr>
              <a:t>sthula</a:t>
            </a:r>
            <a:r>
              <a:rPr lang="hu-HU" sz="2400" b="1" i="1" dirty="0">
                <a:solidFill>
                  <a:srgbClr val="FFC000"/>
                </a:solidFill>
              </a:rPr>
              <a:t> </a:t>
            </a:r>
            <a:r>
              <a:rPr lang="hu-HU" sz="2400" b="1" i="1" dirty="0" err="1">
                <a:solidFill>
                  <a:srgbClr val="FFC000"/>
                </a:solidFill>
              </a:rPr>
              <a:t>sharira</a:t>
            </a:r>
            <a:r>
              <a:rPr lang="hu-HU" sz="2400" b="1" dirty="0">
                <a:solidFill>
                  <a:srgbClr val="FFC000"/>
                </a:solidFill>
              </a:rPr>
              <a:t>-t (a fizikai testet) tartalmazta. A későbbi irodalmak a hangsúlyt a tudathordozókra vagy síkokra helyezik, és a </a:t>
            </a:r>
            <a:r>
              <a:rPr lang="hu-HU" sz="2400" b="1" dirty="0" err="1">
                <a:solidFill>
                  <a:srgbClr val="FFC000"/>
                </a:solidFill>
              </a:rPr>
              <a:t>pránát</a:t>
            </a:r>
            <a:r>
              <a:rPr lang="hu-HU" sz="2400" b="1" dirty="0">
                <a:solidFill>
                  <a:srgbClr val="FFC000"/>
                </a:solidFill>
              </a:rPr>
              <a:t> egy energiának tekintik, amely a tudathordozókon keresztül áramlik.</a:t>
            </a:r>
          </a:p>
          <a:p>
            <a:endParaRPr lang="hu-HU" sz="2400" b="1" dirty="0">
              <a:solidFill>
                <a:srgbClr val="FFC000"/>
              </a:solidFill>
            </a:endParaRPr>
          </a:p>
          <a:p>
            <a:r>
              <a:rPr lang="hu-HU" sz="2400" b="1" dirty="0">
                <a:solidFill>
                  <a:srgbClr val="FFC000"/>
                </a:solidFill>
              </a:rPr>
              <a:t>H. P. Blavatsky használta az </a:t>
            </a:r>
            <a:r>
              <a:rPr lang="hu-HU" sz="2400" b="1" i="1" dirty="0">
                <a:solidFill>
                  <a:srgbClr val="FFC000"/>
                </a:solidFill>
              </a:rPr>
              <a:t>asztrális test</a:t>
            </a:r>
            <a:r>
              <a:rPr lang="hu-HU" sz="2400" b="1" dirty="0">
                <a:solidFill>
                  <a:srgbClr val="FFC000"/>
                </a:solidFill>
              </a:rPr>
              <a:t> fogalmat is a </a:t>
            </a:r>
            <a:r>
              <a:rPr lang="hu-HU" sz="2400" b="1" i="1" dirty="0" err="1">
                <a:solidFill>
                  <a:srgbClr val="FFC000"/>
                </a:solidFill>
              </a:rPr>
              <a:t>linga</a:t>
            </a:r>
            <a:r>
              <a:rPr lang="hu-HU" sz="2400" b="1" i="1" dirty="0">
                <a:solidFill>
                  <a:srgbClr val="FFC000"/>
                </a:solidFill>
              </a:rPr>
              <a:t> </a:t>
            </a:r>
            <a:r>
              <a:rPr lang="hu-HU" sz="2400" b="1" i="1" dirty="0" err="1">
                <a:solidFill>
                  <a:srgbClr val="FFC000"/>
                </a:solidFill>
              </a:rPr>
              <a:t>sharira</a:t>
            </a:r>
            <a:r>
              <a:rPr lang="hu-HU" sz="2400" b="1" dirty="0" err="1">
                <a:solidFill>
                  <a:srgbClr val="FFC000"/>
                </a:solidFill>
              </a:rPr>
              <a:t>-ra</a:t>
            </a:r>
            <a:r>
              <a:rPr lang="hu-HU" sz="2400" b="1" dirty="0">
                <a:solidFill>
                  <a:srgbClr val="FFC000"/>
                </a:solidFill>
              </a:rPr>
              <a:t> való hivatkozáskor. A későbbi írók, mint Annie </a:t>
            </a:r>
            <a:r>
              <a:rPr lang="hu-HU" sz="2400" b="1" dirty="0" err="1">
                <a:solidFill>
                  <a:srgbClr val="FFC000"/>
                </a:solidFill>
              </a:rPr>
              <a:t>Besant</a:t>
            </a:r>
            <a:r>
              <a:rPr lang="hu-HU" sz="2400" b="1" dirty="0">
                <a:solidFill>
                  <a:srgbClr val="FFC000"/>
                </a:solidFill>
              </a:rPr>
              <a:t> és C.W. </a:t>
            </a:r>
            <a:r>
              <a:rPr lang="hu-HU" sz="2400" b="1" dirty="0" err="1">
                <a:solidFill>
                  <a:srgbClr val="FFC000"/>
                </a:solidFill>
              </a:rPr>
              <a:t>Leadbeater</a:t>
            </a:r>
            <a:r>
              <a:rPr lang="hu-HU" sz="2400" b="1" dirty="0">
                <a:solidFill>
                  <a:srgbClr val="FFC000"/>
                </a:solidFill>
              </a:rPr>
              <a:t> az </a:t>
            </a:r>
            <a:r>
              <a:rPr lang="hu-HU" sz="2400" b="1" i="1" dirty="0">
                <a:solidFill>
                  <a:srgbClr val="FFC000"/>
                </a:solidFill>
              </a:rPr>
              <a:t>asztrális test</a:t>
            </a:r>
            <a:r>
              <a:rPr lang="hu-HU" sz="2400" b="1" dirty="0">
                <a:solidFill>
                  <a:srgbClr val="FFC000"/>
                </a:solidFill>
              </a:rPr>
              <a:t> fogalmat az érzelmi testre vagy a </a:t>
            </a:r>
            <a:r>
              <a:rPr lang="hu-HU" sz="2400" b="1" i="1" dirty="0" err="1">
                <a:solidFill>
                  <a:srgbClr val="FFC000"/>
                </a:solidFill>
              </a:rPr>
              <a:t>kama</a:t>
            </a:r>
            <a:r>
              <a:rPr lang="hu-HU" sz="2400" b="1" i="1" dirty="0">
                <a:solidFill>
                  <a:srgbClr val="FFC000"/>
                </a:solidFill>
              </a:rPr>
              <a:t> </a:t>
            </a:r>
            <a:r>
              <a:rPr lang="hu-HU" sz="2400" b="1" i="1" dirty="0" err="1">
                <a:solidFill>
                  <a:srgbClr val="FFC000"/>
                </a:solidFill>
              </a:rPr>
              <a:t>rupa</a:t>
            </a:r>
            <a:r>
              <a:rPr lang="hu-HU" sz="2400" b="1" dirty="0" err="1">
                <a:solidFill>
                  <a:srgbClr val="FFC000"/>
                </a:solidFill>
              </a:rPr>
              <a:t>-ra</a:t>
            </a:r>
            <a:r>
              <a:rPr lang="hu-HU" sz="2400" b="1" dirty="0">
                <a:solidFill>
                  <a:srgbClr val="FFC000"/>
                </a:solidFill>
              </a:rPr>
              <a:t> való hivatkozásra használták.</a:t>
            </a:r>
            <a:endParaRPr kumimoji="0" lang="hu-HU" sz="24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62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0000"/>
            </a:gs>
            <a:gs pos="39999">
              <a:srgbClr val="0A128C"/>
            </a:gs>
            <a:gs pos="70000">
              <a:srgbClr val="181CC7"/>
            </a:gs>
            <a:gs pos="88000">
              <a:srgbClr val="7005D4"/>
            </a:gs>
            <a:gs pos="100000">
              <a:srgbClr val="8C3D91"/>
            </a:gs>
          </a:gsLst>
          <a:lin ang="16200000" scaled="0"/>
        </a:gradFill>
        <a:effectLst/>
      </p:bgPr>
    </p:bg>
    <p:spTree>
      <p:nvGrpSpPr>
        <p:cNvPr id="1" name=""/>
        <p:cNvGrpSpPr/>
        <p:nvPr/>
      </p:nvGrpSpPr>
      <p:grpSpPr>
        <a:xfrm>
          <a:off x="0" y="0"/>
          <a:ext cx="0" cy="0"/>
          <a:chOff x="0" y="0"/>
          <a:chExt cx="0" cy="0"/>
        </a:xfrm>
      </p:grpSpPr>
      <p:sp>
        <p:nvSpPr>
          <p:cNvPr id="545794" name="Oval 2"/>
          <p:cNvSpPr>
            <a:spLocks noChangeArrowheads="1"/>
          </p:cNvSpPr>
          <p:nvPr/>
        </p:nvSpPr>
        <p:spPr bwMode="auto">
          <a:xfrm>
            <a:off x="7905750" y="2876550"/>
            <a:ext cx="1828800" cy="3657600"/>
          </a:xfrm>
          <a:prstGeom prst="ellipse">
            <a:avLst/>
          </a:prstGeom>
          <a:blipFill dpi="0" rotWithShape="0">
            <a:blip r:embed="rId3"/>
            <a:srcRect/>
            <a:tile tx="0" ty="0" sx="100000" sy="100000" flip="none" algn="tl"/>
          </a:blipFill>
          <a:ln w="76200" cmpd="tri">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795" name="Oval 3"/>
          <p:cNvSpPr>
            <a:spLocks noChangeArrowheads="1"/>
          </p:cNvSpPr>
          <p:nvPr/>
        </p:nvSpPr>
        <p:spPr bwMode="auto">
          <a:xfrm>
            <a:off x="8089900" y="3416300"/>
            <a:ext cx="1447800" cy="2717800"/>
          </a:xfrm>
          <a:prstGeom prst="ellipse">
            <a:avLst/>
          </a:prstGeom>
          <a:gradFill rotWithShape="0">
            <a:gsLst>
              <a:gs pos="0">
                <a:srgbClr val="99FF33"/>
              </a:gs>
              <a:gs pos="100000">
                <a:srgbClr val="FFFF00"/>
              </a:gs>
            </a:gsLst>
            <a:lin ang="5400000" scaled="1"/>
          </a:gradFill>
          <a:ln w="76200" cmpd="tri">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796" name="Line 4"/>
          <p:cNvSpPr>
            <a:spLocks noChangeShapeType="1"/>
          </p:cNvSpPr>
          <p:nvPr/>
        </p:nvSpPr>
        <p:spPr bwMode="auto">
          <a:xfrm>
            <a:off x="2971800" y="1295400"/>
            <a:ext cx="6096000" cy="3429000"/>
          </a:xfrm>
          <a:prstGeom prst="line">
            <a:avLst/>
          </a:prstGeom>
          <a:noFill/>
          <a:ln w="38100" cmpd="dbl">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797" name="AutoShape 5"/>
          <p:cNvSpPr>
            <a:spLocks noChangeArrowheads="1"/>
          </p:cNvSpPr>
          <p:nvPr/>
        </p:nvSpPr>
        <p:spPr bwMode="auto">
          <a:xfrm>
            <a:off x="7924801" y="3962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798" name="AutoShape 6"/>
          <p:cNvSpPr>
            <a:spLocks noChangeArrowheads="1"/>
          </p:cNvSpPr>
          <p:nvPr/>
        </p:nvSpPr>
        <p:spPr bwMode="auto">
          <a:xfrm>
            <a:off x="6543676" y="3200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799" name="AutoShape 7"/>
          <p:cNvSpPr>
            <a:spLocks noChangeArrowheads="1"/>
          </p:cNvSpPr>
          <p:nvPr/>
        </p:nvSpPr>
        <p:spPr bwMode="auto">
          <a:xfrm>
            <a:off x="5562601" y="26670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00" name="AutoShape 8"/>
          <p:cNvSpPr>
            <a:spLocks noChangeArrowheads="1"/>
          </p:cNvSpPr>
          <p:nvPr/>
        </p:nvSpPr>
        <p:spPr bwMode="auto">
          <a:xfrm>
            <a:off x="3095626" y="1295401"/>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01" name="AutoShape 9"/>
          <p:cNvSpPr>
            <a:spLocks noChangeArrowheads="1"/>
          </p:cNvSpPr>
          <p:nvPr/>
        </p:nvSpPr>
        <p:spPr bwMode="auto">
          <a:xfrm>
            <a:off x="3695701" y="1676401"/>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02" name="AutoShape 10"/>
          <p:cNvSpPr>
            <a:spLocks noChangeArrowheads="1"/>
          </p:cNvSpPr>
          <p:nvPr/>
        </p:nvSpPr>
        <p:spPr bwMode="auto">
          <a:xfrm>
            <a:off x="4286251" y="1981201"/>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03" name="Text Box 11"/>
          <p:cNvSpPr txBox="1">
            <a:spLocks noChangeArrowheads="1"/>
          </p:cNvSpPr>
          <p:nvPr/>
        </p:nvSpPr>
        <p:spPr bwMode="auto">
          <a:xfrm>
            <a:off x="3429000" y="6096000"/>
            <a:ext cx="3276600" cy="33655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FF00"/>
                </a:solidFill>
                <a:effectLst/>
                <a:uLnTx/>
                <a:uFillTx/>
                <a:latin typeface="Arial" charset="0"/>
                <a:ea typeface="+mn-ea"/>
                <a:cs typeface="+mn-cs"/>
              </a:rPr>
              <a:t>DURVA FIZIKAI</a:t>
            </a:r>
            <a:r>
              <a:rPr kumimoji="0" lang="en-US" altLang="hu-HU" sz="1600" b="1" i="0" u="none" strike="noStrike" kern="1200" cap="none" spc="0" normalizeH="0" baseline="0" noProof="0">
                <a:ln>
                  <a:noFill/>
                </a:ln>
                <a:solidFill>
                  <a:srgbClr val="00FF00"/>
                </a:solidFill>
                <a:effectLst/>
                <a:uLnTx/>
                <a:uFillTx/>
                <a:latin typeface="Arial" charset="0"/>
                <a:ea typeface="+mn-ea"/>
                <a:cs typeface="+mn-cs"/>
              </a:rPr>
              <a:t> TEST</a:t>
            </a:r>
            <a:endParaRPr kumimoji="0" lang="en-US" altLang="hu-HU"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5804" name="Line 12"/>
          <p:cNvSpPr>
            <a:spLocks noChangeShapeType="1"/>
          </p:cNvSpPr>
          <p:nvPr/>
        </p:nvSpPr>
        <p:spPr bwMode="auto">
          <a:xfrm>
            <a:off x="3533775" y="6400800"/>
            <a:ext cx="38925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05" name="Text Box 13"/>
          <p:cNvSpPr txBox="1">
            <a:spLocks noChangeArrowheads="1"/>
          </p:cNvSpPr>
          <p:nvPr/>
        </p:nvSpPr>
        <p:spPr bwMode="auto">
          <a:xfrm>
            <a:off x="3429000" y="5638800"/>
            <a:ext cx="3962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1" i="0" u="none" strike="noStrike" kern="1200" cap="none" spc="0" normalizeH="0" baseline="0" noProof="0">
                <a:ln>
                  <a:noFill/>
                </a:ln>
                <a:solidFill>
                  <a:srgbClr val="00FF00"/>
                </a:solidFill>
                <a:effectLst/>
                <a:uLnTx/>
                <a:uFillTx/>
                <a:latin typeface="Arial" charset="0"/>
                <a:ea typeface="+mn-ea"/>
                <a:cs typeface="+mn-cs"/>
              </a:rPr>
              <a:t>ÉTERIKUS  (ENERGIA</a:t>
            </a:r>
            <a:r>
              <a:rPr kumimoji="0" lang="en-US" altLang="hu-HU" sz="1600" b="1" i="0" u="none" strike="noStrike" kern="1200" cap="none" spc="0" normalizeH="0" baseline="0" noProof="0">
                <a:ln>
                  <a:noFill/>
                </a:ln>
                <a:solidFill>
                  <a:srgbClr val="00FF00"/>
                </a:solidFill>
                <a:effectLst/>
                <a:uLnTx/>
                <a:uFillTx/>
                <a:latin typeface="Arial" charset="0"/>
                <a:ea typeface="+mn-ea"/>
                <a:cs typeface="+mn-cs"/>
              </a:rPr>
              <a:t>-) TEST</a:t>
            </a:r>
          </a:p>
        </p:txBody>
      </p:sp>
      <p:sp>
        <p:nvSpPr>
          <p:cNvPr id="545806" name="Line 14"/>
          <p:cNvSpPr>
            <a:spLocks noChangeShapeType="1"/>
          </p:cNvSpPr>
          <p:nvPr/>
        </p:nvSpPr>
        <p:spPr bwMode="auto">
          <a:xfrm>
            <a:off x="3524250" y="5943600"/>
            <a:ext cx="35877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07" name="Text Box 15"/>
          <p:cNvSpPr txBox="1">
            <a:spLocks noChangeArrowheads="1"/>
          </p:cNvSpPr>
          <p:nvPr/>
        </p:nvSpPr>
        <p:spPr bwMode="auto">
          <a:xfrm>
            <a:off x="3429000" y="518160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hu-HU" sz="1600" b="1" i="0" u="none" strike="noStrike" kern="1200" cap="none" spc="0" normalizeH="0" baseline="0" noProof="0">
                <a:ln>
                  <a:noFill/>
                </a:ln>
                <a:solidFill>
                  <a:srgbClr val="00FF00"/>
                </a:solidFill>
                <a:effectLst/>
                <a:uLnTx/>
                <a:uFillTx/>
                <a:latin typeface="Arial" charset="0"/>
                <a:ea typeface="+mn-ea"/>
                <a:cs typeface="+mn-cs"/>
              </a:rPr>
              <a:t>ASZTRO-MENTÁLIS TEST</a:t>
            </a:r>
          </a:p>
        </p:txBody>
      </p:sp>
      <p:sp>
        <p:nvSpPr>
          <p:cNvPr id="545808" name="Line 16"/>
          <p:cNvSpPr>
            <a:spLocks noChangeShapeType="1"/>
          </p:cNvSpPr>
          <p:nvPr/>
        </p:nvSpPr>
        <p:spPr bwMode="auto">
          <a:xfrm>
            <a:off x="3516313" y="5486400"/>
            <a:ext cx="35369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09" name="Line 17"/>
          <p:cNvSpPr>
            <a:spLocks noChangeShapeType="1"/>
          </p:cNvSpPr>
          <p:nvPr/>
        </p:nvSpPr>
        <p:spPr bwMode="auto">
          <a:xfrm flipV="1">
            <a:off x="1817688" y="4800600"/>
            <a:ext cx="6189662" cy="15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0" name="Text Box 18"/>
          <p:cNvSpPr txBox="1">
            <a:spLocks noChangeArrowheads="1"/>
          </p:cNvSpPr>
          <p:nvPr/>
        </p:nvSpPr>
        <p:spPr bwMode="auto">
          <a:xfrm>
            <a:off x="2133600" y="44196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hu-HU" sz="1600" b="1" i="0" u="none" strike="noStrike" kern="1200" cap="none" spc="0" normalizeH="0" baseline="0" noProof="0">
                <a:ln>
                  <a:noFill/>
                </a:ln>
                <a:solidFill>
                  <a:srgbClr val="FFFF00"/>
                </a:solidFill>
                <a:effectLst/>
                <a:uLnTx/>
                <a:uFillTx/>
                <a:latin typeface="Arial" charset="0"/>
                <a:ea typeface="+mn-ea"/>
                <a:cs typeface="+mn-cs"/>
              </a:rPr>
              <a:t>KAUZÁLIS TEST</a:t>
            </a:r>
          </a:p>
        </p:txBody>
      </p:sp>
      <p:sp>
        <p:nvSpPr>
          <p:cNvPr id="545811" name="Text Box 19"/>
          <p:cNvSpPr txBox="1">
            <a:spLocks noChangeArrowheads="1"/>
          </p:cNvSpPr>
          <p:nvPr/>
        </p:nvSpPr>
        <p:spPr bwMode="auto">
          <a:xfrm>
            <a:off x="1752600" y="3657601"/>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sz="1600" b="1" i="0" u="none" strike="noStrike" kern="1200" cap="none" spc="0" normalizeH="0" baseline="0" noProof="0">
                <a:ln>
                  <a:noFill/>
                </a:ln>
                <a:solidFill>
                  <a:srgbClr val="FFFF00"/>
                </a:solidFill>
                <a:effectLst>
                  <a:outerShdw blurRad="38100" dist="38100" dir="2700000" algn="tl">
                    <a:srgbClr val="FFFFFF"/>
                  </a:outerShdw>
                </a:effectLst>
                <a:uLnTx/>
                <a:uFillTx/>
                <a:latin typeface="Arial" charset="0"/>
                <a:ea typeface="+mn-ea"/>
                <a:cs typeface="+mn-cs"/>
              </a:rPr>
              <a:t>EGYÉNISÉG</a:t>
            </a:r>
            <a:br>
              <a:rPr kumimoji="0" lang="en-US" sz="1600" b="1" i="0" u="none" strike="noStrike" kern="1200" cap="none" spc="0" normalizeH="0" baseline="0" noProof="0">
                <a:ln>
                  <a:noFill/>
                </a:ln>
                <a:solidFill>
                  <a:srgbClr val="FFFF00"/>
                </a:solidFill>
                <a:effectLst/>
                <a:uLnTx/>
                <a:uFillTx/>
                <a:latin typeface="Arial" charset="0"/>
                <a:ea typeface="+mn-ea"/>
                <a:cs typeface="+mn-cs"/>
              </a:rPr>
            </a:br>
            <a:r>
              <a:rPr kumimoji="0" lang="en-US" sz="1600" b="1" i="0" u="none" strike="noStrike" kern="1200" cap="none" spc="0" normalizeH="0" baseline="0" noProof="0">
                <a:ln>
                  <a:noFill/>
                </a:ln>
                <a:solidFill>
                  <a:srgbClr val="FFFF00"/>
                </a:solidFill>
                <a:effectLst/>
                <a:uLnTx/>
                <a:uFillTx/>
                <a:latin typeface="Arial" charset="0"/>
                <a:ea typeface="+mn-ea"/>
                <a:cs typeface="+mn-cs"/>
              </a:rPr>
              <a:t>       (ÂTMA -- BUDDHI -- MANAS)</a:t>
            </a:r>
          </a:p>
        </p:txBody>
      </p:sp>
      <p:sp>
        <p:nvSpPr>
          <p:cNvPr id="545812" name="Line 20"/>
          <p:cNvSpPr>
            <a:spLocks noChangeShapeType="1"/>
          </p:cNvSpPr>
          <p:nvPr/>
        </p:nvSpPr>
        <p:spPr bwMode="auto">
          <a:xfrm flipV="1">
            <a:off x="1828800" y="4267200"/>
            <a:ext cx="36957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3" name="Text Box 21"/>
          <p:cNvSpPr txBox="1">
            <a:spLocks noChangeArrowheads="1"/>
          </p:cNvSpPr>
          <p:nvPr/>
        </p:nvSpPr>
        <p:spPr bwMode="auto">
          <a:xfrm>
            <a:off x="1752600" y="2362201"/>
            <a:ext cx="3581400" cy="7032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66FF"/>
                </a:solidFill>
                <a:effectLst>
                  <a:outerShdw blurRad="38100" dist="38100" dir="2700000" algn="tl">
                    <a:srgbClr val="FFFFFF"/>
                  </a:outerShdw>
                </a:effectLst>
                <a:uLnTx/>
                <a:uFillTx/>
                <a:latin typeface="Arial" charset="0"/>
                <a:ea typeface="+mn-ea"/>
                <a:cs typeface="+mn-cs"/>
              </a:rPr>
              <a:t>MONÁD</a:t>
            </a:r>
            <a:endParaRPr kumimoji="0" lang="en-US" sz="1600" b="1" i="0" u="none" strike="noStrike" kern="1200" cap="none" spc="0" normalizeH="0" baseline="0" noProof="0">
              <a:ln>
                <a:noFill/>
              </a:ln>
              <a:solidFill>
                <a:srgbClr val="FF66FF"/>
              </a:solidFill>
              <a:effectLst/>
              <a:uLnTx/>
              <a:uFillTx/>
              <a:latin typeface="Arial"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66FF"/>
                </a:solidFill>
                <a:effectLst/>
                <a:uLnTx/>
                <a:uFillTx/>
                <a:latin typeface="Arial" charset="0"/>
                <a:ea typeface="+mn-ea"/>
                <a:cs typeface="+mn-cs"/>
              </a:rPr>
              <a:t>(A </a:t>
            </a:r>
            <a:r>
              <a:rPr kumimoji="0" lang="hu-HU" sz="1600" b="1" i="0" u="none" strike="noStrike" kern="1200" cap="none" spc="0" normalizeH="0" baseline="0" noProof="0">
                <a:ln>
                  <a:noFill/>
                </a:ln>
                <a:solidFill>
                  <a:srgbClr val="FF66FF"/>
                </a:solidFill>
                <a:effectLst/>
                <a:uLnTx/>
                <a:uFillTx/>
                <a:latin typeface="Arial" charset="0"/>
                <a:ea typeface="+mn-ea"/>
                <a:cs typeface="+mn-cs"/>
              </a:rPr>
              <a:t>HÁRMASSÁG TÜKRÖZŐDÉSE</a:t>
            </a:r>
            <a:r>
              <a:rPr kumimoji="0" lang="en-US" sz="1600" b="1" i="0" u="none" strike="noStrike" kern="1200" cap="none" spc="0" normalizeH="0" baseline="0" noProof="0">
                <a:ln>
                  <a:noFill/>
                </a:ln>
                <a:solidFill>
                  <a:srgbClr val="FF66FF"/>
                </a:solidFill>
                <a:effectLst/>
                <a:uLnTx/>
                <a:uFillTx/>
                <a:latin typeface="Arial" charset="0"/>
                <a:ea typeface="+mn-ea"/>
                <a:cs typeface="+mn-cs"/>
              </a:rPr>
              <a:t>)</a:t>
            </a:r>
            <a:endParaRPr kumimoji="0" lang="en-US" sz="1600" b="1" i="0" u="none" strike="noStrike" kern="1200" cap="none" spc="0" normalizeH="0" baseline="0" noProof="0">
              <a:ln>
                <a:noFill/>
              </a:ln>
              <a:solidFill>
                <a:srgbClr val="FFFFFF"/>
              </a:solidFill>
              <a:effectLst/>
              <a:uLnTx/>
              <a:uFillTx/>
              <a:latin typeface="Arial" charset="0"/>
              <a:ea typeface="+mn-ea"/>
              <a:cs typeface="+mn-cs"/>
            </a:endParaRPr>
          </a:p>
        </p:txBody>
      </p:sp>
      <p:sp>
        <p:nvSpPr>
          <p:cNvPr id="545814" name="Line 22"/>
          <p:cNvSpPr>
            <a:spLocks noChangeShapeType="1"/>
          </p:cNvSpPr>
          <p:nvPr/>
        </p:nvSpPr>
        <p:spPr bwMode="auto">
          <a:xfrm flipV="1">
            <a:off x="5521326" y="3108326"/>
            <a:ext cx="193675" cy="11588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5" name="Line 23"/>
          <p:cNvSpPr>
            <a:spLocks noChangeShapeType="1"/>
          </p:cNvSpPr>
          <p:nvPr/>
        </p:nvSpPr>
        <p:spPr bwMode="auto">
          <a:xfrm flipV="1">
            <a:off x="5510214" y="3552826"/>
            <a:ext cx="1030287" cy="7143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6" name="Line 24"/>
          <p:cNvSpPr>
            <a:spLocks noChangeShapeType="1"/>
          </p:cNvSpPr>
          <p:nvPr/>
        </p:nvSpPr>
        <p:spPr bwMode="auto">
          <a:xfrm flipV="1">
            <a:off x="5505450" y="4267200"/>
            <a:ext cx="2419350" cy="0"/>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7" name="Line 25"/>
          <p:cNvSpPr>
            <a:spLocks noChangeShapeType="1"/>
          </p:cNvSpPr>
          <p:nvPr/>
        </p:nvSpPr>
        <p:spPr bwMode="auto">
          <a:xfrm>
            <a:off x="1828800" y="3048000"/>
            <a:ext cx="3352800" cy="0"/>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18" name="AutoShape 26"/>
          <p:cNvSpPr>
            <a:spLocks/>
          </p:cNvSpPr>
          <p:nvPr/>
        </p:nvSpPr>
        <p:spPr bwMode="auto">
          <a:xfrm rot="7316036">
            <a:off x="3427413" y="1373188"/>
            <a:ext cx="266700" cy="1787525"/>
          </a:xfrm>
          <a:prstGeom prst="rightBrace">
            <a:avLst>
              <a:gd name="adj1" fmla="val 55853"/>
              <a:gd name="adj2" fmla="val 49444"/>
            </a:avLst>
          </a:prstGeom>
          <a:noFill/>
          <a:ln w="28575">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19" name="Line 27"/>
          <p:cNvSpPr>
            <a:spLocks noChangeShapeType="1"/>
          </p:cNvSpPr>
          <p:nvPr/>
        </p:nvSpPr>
        <p:spPr bwMode="auto">
          <a:xfrm flipV="1">
            <a:off x="7042151" y="4910138"/>
            <a:ext cx="1063625" cy="576262"/>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
        <p:nvSpPr>
          <p:cNvPr id="545820" name="AutoShape 28"/>
          <p:cNvSpPr>
            <a:spLocks/>
          </p:cNvSpPr>
          <p:nvPr/>
        </p:nvSpPr>
        <p:spPr bwMode="auto">
          <a:xfrm>
            <a:off x="3314700" y="5181600"/>
            <a:ext cx="228600" cy="1333500"/>
          </a:xfrm>
          <a:prstGeom prst="leftBrace">
            <a:avLst>
              <a:gd name="adj1" fmla="val 48611"/>
              <a:gd name="adj2" fmla="val 50000"/>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5821" name="Text Box 29"/>
          <p:cNvSpPr txBox="1">
            <a:spLocks noChangeArrowheads="1"/>
          </p:cNvSpPr>
          <p:nvPr/>
        </p:nvSpPr>
        <p:spPr bwMode="auto">
          <a:xfrm>
            <a:off x="1676400" y="5638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hu-HU" sz="1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mn-ea"/>
                <a:cs typeface="+mn-cs"/>
              </a:rPr>
              <a:t>SZEMÉLYISÉG</a:t>
            </a:r>
            <a:endParaRPr kumimoji="0" lang="en-US" sz="1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45822" name="Rectangle 30"/>
          <p:cNvSpPr>
            <a:spLocks noGrp="1" noChangeArrowheads="1"/>
          </p:cNvSpPr>
          <p:nvPr>
            <p:ph type="title"/>
          </p:nvPr>
        </p:nvSpPr>
        <p:spPr>
          <a:xfrm>
            <a:off x="2143125" y="152400"/>
            <a:ext cx="7962900" cy="838200"/>
          </a:xfrm>
        </p:spPr>
        <p:txBody>
          <a:bodyPr/>
          <a:lstStyle/>
          <a:p>
            <a:pPr algn="r">
              <a:defRPr/>
            </a:pPr>
            <a:r>
              <a:rPr lang="hu-HU" sz="3600" b="1" i="1" dirty="0">
                <a:solidFill>
                  <a:srgbClr val="66FF33"/>
                </a:solidFill>
                <a:effectLst>
                  <a:outerShdw blurRad="38100" dist="38100" dir="2700000" algn="tl">
                    <a:srgbClr val="FFFFFF"/>
                  </a:outerShdw>
                </a:effectLst>
              </a:rPr>
              <a:t>A Z   E M B E R   F E L É P Í T É S E</a:t>
            </a:r>
            <a:endParaRPr lang="en-US" dirty="0"/>
          </a:p>
        </p:txBody>
      </p:sp>
      <p:pic>
        <p:nvPicPr>
          <p:cNvPr id="545823" name="Picture 31" descr="BODY"/>
          <p:cNvPicPr>
            <a:picLocks noChangeAspect="1" noChangeArrowheads="1"/>
          </p:cNvPicPr>
          <p:nvPr/>
        </p:nvPicPr>
        <p:blipFill>
          <a:blip r:embed="rId4" cstate="print">
            <a:lum contrast="18000"/>
            <a:extLst>
              <a:ext uri="{28A0092B-C50C-407E-A947-70E740481C1C}">
                <a14:useLocalDpi xmlns:a14="http://schemas.microsoft.com/office/drawing/2010/main" val="0"/>
              </a:ext>
            </a:extLst>
          </a:blip>
          <a:srcRect/>
          <a:stretch>
            <a:fillRect/>
          </a:stretch>
        </p:blipFill>
        <p:spPr bwMode="auto">
          <a:xfrm>
            <a:off x="8437563" y="3883025"/>
            <a:ext cx="722312" cy="16446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9966FF"/>
                </a:solidFill>
                <a:miter lim="800000"/>
                <a:headEnd/>
                <a:tailEnd/>
              </a14:hiddenLine>
            </a:ext>
          </a:extLst>
        </p:spPr>
      </p:pic>
      <p:sp>
        <p:nvSpPr>
          <p:cNvPr id="545824" name="Line 32"/>
          <p:cNvSpPr>
            <a:spLocks noChangeShapeType="1"/>
          </p:cNvSpPr>
          <p:nvPr/>
        </p:nvSpPr>
        <p:spPr bwMode="auto">
          <a:xfrm flipV="1">
            <a:off x="7102476" y="4919664"/>
            <a:ext cx="1584325" cy="1023937"/>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pic>
        <p:nvPicPr>
          <p:cNvPr id="545825" name="Picture 33" descr="BO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8363" y="3924300"/>
            <a:ext cx="62706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26" name="Line 34"/>
          <p:cNvSpPr>
            <a:spLocks noChangeShapeType="1"/>
          </p:cNvSpPr>
          <p:nvPr/>
        </p:nvSpPr>
        <p:spPr bwMode="auto">
          <a:xfrm flipV="1">
            <a:off x="7391400" y="5029200"/>
            <a:ext cx="1371600" cy="1371600"/>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3200" b="0" i="0" u="none" strike="noStrike" kern="1200" cap="none" spc="0" normalizeH="0" baseline="0" noProof="0">
              <a:ln>
                <a:noFill/>
              </a:ln>
              <a:solidFill>
                <a:srgbClr val="000000"/>
              </a:solidFill>
              <a:effectLst/>
              <a:uLnTx/>
              <a:uFillTx/>
              <a:latin typeface="Times New Roman" pitchFamily="18" charset="-18"/>
              <a:ea typeface="+mn-ea"/>
              <a:cs typeface="+mn-cs"/>
            </a:endParaRPr>
          </a:p>
        </p:txBody>
      </p:sp>
    </p:spTree>
    <p:extLst>
      <p:ext uri="{BB962C8B-B14F-4D97-AF65-F5344CB8AC3E}">
        <p14:creationId xmlns:p14="http://schemas.microsoft.com/office/powerpoint/2010/main" val="318869227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45822"/>
                                        </p:tgtEl>
                                        <p:attrNameLst>
                                          <p:attrName>style.visibility</p:attrName>
                                        </p:attrNameLst>
                                      </p:cBhvr>
                                      <p:to>
                                        <p:strVal val="visible"/>
                                      </p:to>
                                    </p:set>
                                    <p:animEffect transition="in" filter="box(out)">
                                      <p:cBhvr>
                                        <p:cTn id="7" dur="500"/>
                                        <p:tgtEl>
                                          <p:spTgt spid="54582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45796"/>
                                        </p:tgtEl>
                                        <p:attrNameLst>
                                          <p:attrName>style.visibility</p:attrName>
                                        </p:attrNameLst>
                                      </p:cBhvr>
                                      <p:to>
                                        <p:strVal val="visible"/>
                                      </p:to>
                                    </p:set>
                                    <p:animEffect transition="in" filter="wipe(left)">
                                      <p:cBhvr>
                                        <p:cTn id="11" dur="500"/>
                                        <p:tgtEl>
                                          <p:spTgt spid="545796"/>
                                        </p:tgtEl>
                                      </p:cBhvr>
                                    </p:animEffect>
                                  </p:childTnLst>
                                </p:cTn>
                              </p:par>
                            </p:childTnLst>
                          </p:cTn>
                        </p:par>
                        <p:par>
                          <p:cTn id="12" fill="hold" nodeType="afterGroup">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545800"/>
                                        </p:tgtEl>
                                        <p:attrNameLst>
                                          <p:attrName>style.visibility</p:attrName>
                                        </p:attrNameLst>
                                      </p:cBhvr>
                                      <p:to>
                                        <p:strVal val="visible"/>
                                      </p:to>
                                    </p:set>
                                    <p:anim calcmode="lin" valueType="num">
                                      <p:cBhvr>
                                        <p:cTn id="15" dur="500" fill="hold"/>
                                        <p:tgtEl>
                                          <p:spTgt spid="545800"/>
                                        </p:tgtEl>
                                        <p:attrNameLst>
                                          <p:attrName>ppt_w</p:attrName>
                                        </p:attrNameLst>
                                      </p:cBhvr>
                                      <p:tavLst>
                                        <p:tav tm="0">
                                          <p:val>
                                            <p:strVal val="4*#ppt_w"/>
                                          </p:val>
                                        </p:tav>
                                        <p:tav tm="100000">
                                          <p:val>
                                            <p:strVal val="#ppt_w"/>
                                          </p:val>
                                        </p:tav>
                                      </p:tavLst>
                                    </p:anim>
                                    <p:anim calcmode="lin" valueType="num">
                                      <p:cBhvr>
                                        <p:cTn id="16" dur="500" fill="hold"/>
                                        <p:tgtEl>
                                          <p:spTgt spid="545800"/>
                                        </p:tgtEl>
                                        <p:attrNameLst>
                                          <p:attrName>ppt_h</p:attrName>
                                        </p:attrNameLst>
                                      </p:cBhvr>
                                      <p:tavLst>
                                        <p:tav tm="0">
                                          <p:val>
                                            <p:strVal val="4*#ppt_h"/>
                                          </p:val>
                                        </p:tav>
                                        <p:tav tm="100000">
                                          <p:val>
                                            <p:strVal val="#ppt_h"/>
                                          </p:val>
                                        </p:tav>
                                      </p:tavLst>
                                    </p:anim>
                                  </p:childTnLst>
                                </p:cTn>
                              </p:par>
                            </p:childTnLst>
                          </p:cTn>
                        </p:par>
                        <p:par>
                          <p:cTn id="17" fill="hold" nodeType="afterGroup">
                            <p:stCondLst>
                              <p:cond delay="2000"/>
                            </p:stCondLst>
                            <p:childTnLst>
                              <p:par>
                                <p:cTn id="18" presetID="23" presetClass="entr" presetSubtype="32" fill="hold" grpId="0" nodeType="afterEffect">
                                  <p:stCondLst>
                                    <p:cond delay="0"/>
                                  </p:stCondLst>
                                  <p:childTnLst>
                                    <p:set>
                                      <p:cBhvr>
                                        <p:cTn id="19" dur="1" fill="hold">
                                          <p:stCondLst>
                                            <p:cond delay="0"/>
                                          </p:stCondLst>
                                        </p:cTn>
                                        <p:tgtEl>
                                          <p:spTgt spid="545801"/>
                                        </p:tgtEl>
                                        <p:attrNameLst>
                                          <p:attrName>style.visibility</p:attrName>
                                        </p:attrNameLst>
                                      </p:cBhvr>
                                      <p:to>
                                        <p:strVal val="visible"/>
                                      </p:to>
                                    </p:set>
                                    <p:anim calcmode="lin" valueType="num">
                                      <p:cBhvr>
                                        <p:cTn id="20" dur="500" fill="hold"/>
                                        <p:tgtEl>
                                          <p:spTgt spid="545801"/>
                                        </p:tgtEl>
                                        <p:attrNameLst>
                                          <p:attrName>ppt_w</p:attrName>
                                        </p:attrNameLst>
                                      </p:cBhvr>
                                      <p:tavLst>
                                        <p:tav tm="0">
                                          <p:val>
                                            <p:strVal val="4*#ppt_w"/>
                                          </p:val>
                                        </p:tav>
                                        <p:tav tm="100000">
                                          <p:val>
                                            <p:strVal val="#ppt_w"/>
                                          </p:val>
                                        </p:tav>
                                      </p:tavLst>
                                    </p:anim>
                                    <p:anim calcmode="lin" valueType="num">
                                      <p:cBhvr>
                                        <p:cTn id="21" dur="500" fill="hold"/>
                                        <p:tgtEl>
                                          <p:spTgt spid="545801"/>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2500"/>
                            </p:stCondLst>
                            <p:childTnLst>
                              <p:par>
                                <p:cTn id="23" presetID="23" presetClass="entr" presetSubtype="32" fill="hold" grpId="0" nodeType="afterEffect">
                                  <p:stCondLst>
                                    <p:cond delay="0"/>
                                  </p:stCondLst>
                                  <p:childTnLst>
                                    <p:set>
                                      <p:cBhvr>
                                        <p:cTn id="24" dur="1" fill="hold">
                                          <p:stCondLst>
                                            <p:cond delay="0"/>
                                          </p:stCondLst>
                                        </p:cTn>
                                        <p:tgtEl>
                                          <p:spTgt spid="545802"/>
                                        </p:tgtEl>
                                        <p:attrNameLst>
                                          <p:attrName>style.visibility</p:attrName>
                                        </p:attrNameLst>
                                      </p:cBhvr>
                                      <p:to>
                                        <p:strVal val="visible"/>
                                      </p:to>
                                    </p:set>
                                    <p:anim calcmode="lin" valueType="num">
                                      <p:cBhvr>
                                        <p:cTn id="25" dur="500" fill="hold"/>
                                        <p:tgtEl>
                                          <p:spTgt spid="545802"/>
                                        </p:tgtEl>
                                        <p:attrNameLst>
                                          <p:attrName>ppt_w</p:attrName>
                                        </p:attrNameLst>
                                      </p:cBhvr>
                                      <p:tavLst>
                                        <p:tav tm="0">
                                          <p:val>
                                            <p:strVal val="4*#ppt_w"/>
                                          </p:val>
                                        </p:tav>
                                        <p:tav tm="100000">
                                          <p:val>
                                            <p:strVal val="#ppt_w"/>
                                          </p:val>
                                        </p:tav>
                                      </p:tavLst>
                                    </p:anim>
                                    <p:anim calcmode="lin" valueType="num">
                                      <p:cBhvr>
                                        <p:cTn id="26" dur="500" fill="hold"/>
                                        <p:tgtEl>
                                          <p:spTgt spid="545802"/>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3000"/>
                            </p:stCondLst>
                            <p:childTnLst>
                              <p:par>
                                <p:cTn id="28" presetID="4" presetClass="entr" presetSubtype="32" fill="hold" grpId="0" nodeType="afterEffect">
                                  <p:stCondLst>
                                    <p:cond delay="0"/>
                                  </p:stCondLst>
                                  <p:childTnLst>
                                    <p:set>
                                      <p:cBhvr>
                                        <p:cTn id="29" dur="1" fill="hold">
                                          <p:stCondLst>
                                            <p:cond delay="0"/>
                                          </p:stCondLst>
                                        </p:cTn>
                                        <p:tgtEl>
                                          <p:spTgt spid="545818"/>
                                        </p:tgtEl>
                                        <p:attrNameLst>
                                          <p:attrName>style.visibility</p:attrName>
                                        </p:attrNameLst>
                                      </p:cBhvr>
                                      <p:to>
                                        <p:strVal val="visible"/>
                                      </p:to>
                                    </p:set>
                                    <p:animEffect transition="in" filter="box(out)">
                                      <p:cBhvr>
                                        <p:cTn id="30" dur="500"/>
                                        <p:tgtEl>
                                          <p:spTgt spid="545818"/>
                                        </p:tgtEl>
                                      </p:cBhvr>
                                    </p:animEffect>
                                  </p:childTnLst>
                                </p:cTn>
                              </p:par>
                            </p:childTnLst>
                          </p:cTn>
                        </p:par>
                        <p:par>
                          <p:cTn id="31" fill="hold" nodeType="afterGroup">
                            <p:stCondLst>
                              <p:cond delay="3500"/>
                            </p:stCondLst>
                            <p:childTnLst>
                              <p:par>
                                <p:cTn id="32" presetID="4" presetClass="entr" presetSubtype="32" fill="hold" grpId="0" nodeType="afterEffect">
                                  <p:stCondLst>
                                    <p:cond delay="0"/>
                                  </p:stCondLst>
                                  <p:childTnLst>
                                    <p:set>
                                      <p:cBhvr>
                                        <p:cTn id="33" dur="1" fill="hold">
                                          <p:stCondLst>
                                            <p:cond delay="0"/>
                                          </p:stCondLst>
                                        </p:cTn>
                                        <p:tgtEl>
                                          <p:spTgt spid="545813"/>
                                        </p:tgtEl>
                                        <p:attrNameLst>
                                          <p:attrName>style.visibility</p:attrName>
                                        </p:attrNameLst>
                                      </p:cBhvr>
                                      <p:to>
                                        <p:strVal val="visible"/>
                                      </p:to>
                                    </p:set>
                                    <p:animEffect transition="in" filter="box(out)">
                                      <p:cBhvr>
                                        <p:cTn id="34" dur="500"/>
                                        <p:tgtEl>
                                          <p:spTgt spid="545813"/>
                                        </p:tgtEl>
                                      </p:cBhvr>
                                    </p:animEffect>
                                  </p:childTnLst>
                                </p:cTn>
                              </p:par>
                            </p:childTnLst>
                          </p:cTn>
                        </p:par>
                        <p:par>
                          <p:cTn id="35" fill="hold" nodeType="afterGroup">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45817"/>
                                        </p:tgtEl>
                                        <p:attrNameLst>
                                          <p:attrName>style.visibility</p:attrName>
                                        </p:attrNameLst>
                                      </p:cBhvr>
                                      <p:to>
                                        <p:strVal val="visible"/>
                                      </p:to>
                                    </p:set>
                                    <p:animEffect transition="in" filter="wipe(left)">
                                      <p:cBhvr>
                                        <p:cTn id="38" dur="500"/>
                                        <p:tgtEl>
                                          <p:spTgt spid="545817"/>
                                        </p:tgtEl>
                                      </p:cBhvr>
                                    </p:animEffect>
                                  </p:childTnLst>
                                </p:cTn>
                              </p:par>
                            </p:childTnLst>
                          </p:cTn>
                        </p:par>
                        <p:par>
                          <p:cTn id="39" fill="hold" nodeType="withGroup">
                            <p:stCondLst>
                              <p:cond delay="4500"/>
                            </p:stCondLst>
                            <p:childTnLst>
                              <p:par>
                                <p:cTn id="40" presetID="23" presetClass="entr" presetSubtype="32" fill="hold" grpId="0" nodeType="afterEffect">
                                  <p:stCondLst>
                                    <p:cond delay="0"/>
                                  </p:stCondLst>
                                  <p:childTnLst>
                                    <p:set>
                                      <p:cBhvr>
                                        <p:cTn id="41" dur="1" fill="hold">
                                          <p:stCondLst>
                                            <p:cond delay="0"/>
                                          </p:stCondLst>
                                        </p:cTn>
                                        <p:tgtEl>
                                          <p:spTgt spid="545799"/>
                                        </p:tgtEl>
                                        <p:attrNameLst>
                                          <p:attrName>style.visibility</p:attrName>
                                        </p:attrNameLst>
                                      </p:cBhvr>
                                      <p:to>
                                        <p:strVal val="visible"/>
                                      </p:to>
                                    </p:set>
                                    <p:anim calcmode="lin" valueType="num">
                                      <p:cBhvr>
                                        <p:cTn id="42" dur="500" fill="hold"/>
                                        <p:tgtEl>
                                          <p:spTgt spid="545799"/>
                                        </p:tgtEl>
                                        <p:attrNameLst>
                                          <p:attrName>ppt_w</p:attrName>
                                        </p:attrNameLst>
                                      </p:cBhvr>
                                      <p:tavLst>
                                        <p:tav tm="0">
                                          <p:val>
                                            <p:strVal val="4*#ppt_w"/>
                                          </p:val>
                                        </p:tav>
                                        <p:tav tm="100000">
                                          <p:val>
                                            <p:strVal val="#ppt_w"/>
                                          </p:val>
                                        </p:tav>
                                      </p:tavLst>
                                    </p:anim>
                                    <p:anim calcmode="lin" valueType="num">
                                      <p:cBhvr>
                                        <p:cTn id="43" dur="500" fill="hold"/>
                                        <p:tgtEl>
                                          <p:spTgt spid="545799"/>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5000"/>
                            </p:stCondLst>
                            <p:childTnLst>
                              <p:par>
                                <p:cTn id="45" presetID="23" presetClass="entr" presetSubtype="32" fill="hold" grpId="0" nodeType="afterEffect">
                                  <p:stCondLst>
                                    <p:cond delay="0"/>
                                  </p:stCondLst>
                                  <p:childTnLst>
                                    <p:set>
                                      <p:cBhvr>
                                        <p:cTn id="46" dur="1" fill="hold">
                                          <p:stCondLst>
                                            <p:cond delay="0"/>
                                          </p:stCondLst>
                                        </p:cTn>
                                        <p:tgtEl>
                                          <p:spTgt spid="545798"/>
                                        </p:tgtEl>
                                        <p:attrNameLst>
                                          <p:attrName>style.visibility</p:attrName>
                                        </p:attrNameLst>
                                      </p:cBhvr>
                                      <p:to>
                                        <p:strVal val="visible"/>
                                      </p:to>
                                    </p:set>
                                    <p:anim calcmode="lin" valueType="num">
                                      <p:cBhvr>
                                        <p:cTn id="47" dur="500" fill="hold"/>
                                        <p:tgtEl>
                                          <p:spTgt spid="545798"/>
                                        </p:tgtEl>
                                        <p:attrNameLst>
                                          <p:attrName>ppt_w</p:attrName>
                                        </p:attrNameLst>
                                      </p:cBhvr>
                                      <p:tavLst>
                                        <p:tav tm="0">
                                          <p:val>
                                            <p:strVal val="4*#ppt_w"/>
                                          </p:val>
                                        </p:tav>
                                        <p:tav tm="100000">
                                          <p:val>
                                            <p:strVal val="#ppt_w"/>
                                          </p:val>
                                        </p:tav>
                                      </p:tavLst>
                                    </p:anim>
                                    <p:anim calcmode="lin" valueType="num">
                                      <p:cBhvr>
                                        <p:cTn id="48" dur="500" fill="hold"/>
                                        <p:tgtEl>
                                          <p:spTgt spid="545798"/>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5500"/>
                            </p:stCondLst>
                            <p:childTnLst>
                              <p:par>
                                <p:cTn id="50" presetID="23" presetClass="entr" presetSubtype="32" fill="hold" grpId="0" nodeType="afterEffect">
                                  <p:stCondLst>
                                    <p:cond delay="0"/>
                                  </p:stCondLst>
                                  <p:childTnLst>
                                    <p:set>
                                      <p:cBhvr>
                                        <p:cTn id="51" dur="1" fill="hold">
                                          <p:stCondLst>
                                            <p:cond delay="0"/>
                                          </p:stCondLst>
                                        </p:cTn>
                                        <p:tgtEl>
                                          <p:spTgt spid="545797"/>
                                        </p:tgtEl>
                                        <p:attrNameLst>
                                          <p:attrName>style.visibility</p:attrName>
                                        </p:attrNameLst>
                                      </p:cBhvr>
                                      <p:to>
                                        <p:strVal val="visible"/>
                                      </p:to>
                                    </p:set>
                                    <p:anim calcmode="lin" valueType="num">
                                      <p:cBhvr>
                                        <p:cTn id="52" dur="500" fill="hold"/>
                                        <p:tgtEl>
                                          <p:spTgt spid="545797"/>
                                        </p:tgtEl>
                                        <p:attrNameLst>
                                          <p:attrName>ppt_w</p:attrName>
                                        </p:attrNameLst>
                                      </p:cBhvr>
                                      <p:tavLst>
                                        <p:tav tm="0">
                                          <p:val>
                                            <p:strVal val="4*#ppt_w"/>
                                          </p:val>
                                        </p:tav>
                                        <p:tav tm="100000">
                                          <p:val>
                                            <p:strVal val="#ppt_w"/>
                                          </p:val>
                                        </p:tav>
                                      </p:tavLst>
                                    </p:anim>
                                    <p:anim calcmode="lin" valueType="num">
                                      <p:cBhvr>
                                        <p:cTn id="53" dur="500" fill="hold"/>
                                        <p:tgtEl>
                                          <p:spTgt spid="545797"/>
                                        </p:tgtEl>
                                        <p:attrNameLst>
                                          <p:attrName>ppt_h</p:attrName>
                                        </p:attrNameLst>
                                      </p:cBhvr>
                                      <p:tavLst>
                                        <p:tav tm="0">
                                          <p:val>
                                            <p:strVal val="4*#ppt_h"/>
                                          </p:val>
                                        </p:tav>
                                        <p:tav tm="100000">
                                          <p:val>
                                            <p:strVal val="#ppt_h"/>
                                          </p:val>
                                        </p:tav>
                                      </p:tavLst>
                                    </p:anim>
                                  </p:childTnLst>
                                </p:cTn>
                              </p:par>
                            </p:childTnLst>
                          </p:cTn>
                        </p:par>
                        <p:par>
                          <p:cTn id="54" fill="hold" nodeType="afterGroup">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45812"/>
                                        </p:tgtEl>
                                        <p:attrNameLst>
                                          <p:attrName>style.visibility</p:attrName>
                                        </p:attrNameLst>
                                      </p:cBhvr>
                                      <p:to>
                                        <p:strVal val="visible"/>
                                      </p:to>
                                    </p:set>
                                    <p:animEffect transition="in" filter="wipe(left)">
                                      <p:cBhvr>
                                        <p:cTn id="57" dur="500"/>
                                        <p:tgtEl>
                                          <p:spTgt spid="545812"/>
                                        </p:tgtEl>
                                      </p:cBhvr>
                                    </p:animEffect>
                                  </p:childTnLst>
                                </p:cTn>
                              </p:par>
                            </p:childTnLst>
                          </p:cTn>
                        </p:par>
                        <p:par>
                          <p:cTn id="58" fill="hold" nodeType="afterGroup">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45814"/>
                                        </p:tgtEl>
                                        <p:attrNameLst>
                                          <p:attrName>style.visibility</p:attrName>
                                        </p:attrNameLst>
                                      </p:cBhvr>
                                      <p:to>
                                        <p:strVal val="visible"/>
                                      </p:to>
                                    </p:set>
                                    <p:animEffect transition="in" filter="wipe(left)">
                                      <p:cBhvr>
                                        <p:cTn id="61" dur="500"/>
                                        <p:tgtEl>
                                          <p:spTgt spid="545814"/>
                                        </p:tgtEl>
                                      </p:cBhvr>
                                    </p:animEffect>
                                  </p:childTnLst>
                                </p:cTn>
                              </p:par>
                            </p:childTnLst>
                          </p:cTn>
                        </p:par>
                        <p:par>
                          <p:cTn id="62" fill="hold" nodeType="afterGroup">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545815"/>
                                        </p:tgtEl>
                                        <p:attrNameLst>
                                          <p:attrName>style.visibility</p:attrName>
                                        </p:attrNameLst>
                                      </p:cBhvr>
                                      <p:to>
                                        <p:strVal val="visible"/>
                                      </p:to>
                                    </p:set>
                                    <p:animEffect transition="in" filter="wipe(left)">
                                      <p:cBhvr>
                                        <p:cTn id="65" dur="500"/>
                                        <p:tgtEl>
                                          <p:spTgt spid="545815"/>
                                        </p:tgtEl>
                                      </p:cBhvr>
                                    </p:animEffect>
                                  </p:childTnLst>
                                </p:cTn>
                              </p:par>
                            </p:childTnLst>
                          </p:cTn>
                        </p:par>
                        <p:par>
                          <p:cTn id="66" fill="hold" nodeType="afterGroup">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545816"/>
                                        </p:tgtEl>
                                        <p:attrNameLst>
                                          <p:attrName>style.visibility</p:attrName>
                                        </p:attrNameLst>
                                      </p:cBhvr>
                                      <p:to>
                                        <p:strVal val="visible"/>
                                      </p:to>
                                    </p:set>
                                    <p:animEffect transition="in" filter="wipe(left)">
                                      <p:cBhvr>
                                        <p:cTn id="69" dur="500"/>
                                        <p:tgtEl>
                                          <p:spTgt spid="545816"/>
                                        </p:tgtEl>
                                      </p:cBhvr>
                                    </p:animEffect>
                                  </p:childTnLst>
                                </p:cTn>
                              </p:par>
                            </p:childTnLst>
                          </p:cTn>
                        </p:par>
                        <p:par>
                          <p:cTn id="70" fill="hold" nodeType="afterGroup">
                            <p:stCondLst>
                              <p:cond delay="8000"/>
                            </p:stCondLst>
                            <p:childTnLst>
                              <p:par>
                                <p:cTn id="71" presetID="4" presetClass="entr" presetSubtype="32" fill="hold" grpId="0" nodeType="afterEffect">
                                  <p:stCondLst>
                                    <p:cond delay="0"/>
                                  </p:stCondLst>
                                  <p:childTnLst>
                                    <p:set>
                                      <p:cBhvr>
                                        <p:cTn id="72" dur="1" fill="hold">
                                          <p:stCondLst>
                                            <p:cond delay="0"/>
                                          </p:stCondLst>
                                        </p:cTn>
                                        <p:tgtEl>
                                          <p:spTgt spid="545811"/>
                                        </p:tgtEl>
                                        <p:attrNameLst>
                                          <p:attrName>style.visibility</p:attrName>
                                        </p:attrNameLst>
                                      </p:cBhvr>
                                      <p:to>
                                        <p:strVal val="visible"/>
                                      </p:to>
                                    </p:set>
                                    <p:animEffect transition="in" filter="box(out)">
                                      <p:cBhvr>
                                        <p:cTn id="73" dur="500"/>
                                        <p:tgtEl>
                                          <p:spTgt spid="545811"/>
                                        </p:tgtEl>
                                      </p:cBhvr>
                                    </p:animEffect>
                                  </p:childTnLst>
                                </p:cTn>
                              </p:par>
                            </p:childTnLst>
                          </p:cTn>
                        </p:par>
                        <p:par>
                          <p:cTn id="74" fill="hold" nodeType="afterGroup">
                            <p:stCondLst>
                              <p:cond delay="8500"/>
                            </p:stCondLst>
                            <p:childTnLst>
                              <p:par>
                                <p:cTn id="75" presetID="9" presetClass="entr" presetSubtype="0" fill="hold" grpId="0" nodeType="afterEffect">
                                  <p:stCondLst>
                                    <p:cond delay="0"/>
                                  </p:stCondLst>
                                  <p:childTnLst>
                                    <p:set>
                                      <p:cBhvr>
                                        <p:cTn id="76" dur="1" fill="hold">
                                          <p:stCondLst>
                                            <p:cond delay="0"/>
                                          </p:stCondLst>
                                        </p:cTn>
                                        <p:tgtEl>
                                          <p:spTgt spid="545794"/>
                                        </p:tgtEl>
                                        <p:attrNameLst>
                                          <p:attrName>style.visibility</p:attrName>
                                        </p:attrNameLst>
                                      </p:cBhvr>
                                      <p:to>
                                        <p:strVal val="visible"/>
                                      </p:to>
                                    </p:set>
                                    <p:animEffect transition="in" filter="dissolve">
                                      <p:cBhvr>
                                        <p:cTn id="77" dur="500"/>
                                        <p:tgtEl>
                                          <p:spTgt spid="545794"/>
                                        </p:tgtEl>
                                      </p:cBhvr>
                                    </p:animEffect>
                                  </p:childTnLst>
                                </p:cTn>
                              </p:par>
                            </p:childTnLst>
                          </p:cTn>
                        </p:par>
                        <p:par>
                          <p:cTn id="78" fill="hold" nodeType="afterGroup">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545809"/>
                                        </p:tgtEl>
                                        <p:attrNameLst>
                                          <p:attrName>style.visibility</p:attrName>
                                        </p:attrNameLst>
                                      </p:cBhvr>
                                      <p:to>
                                        <p:strVal val="visible"/>
                                      </p:to>
                                    </p:set>
                                    <p:animEffect transition="in" filter="wipe(left)">
                                      <p:cBhvr>
                                        <p:cTn id="81" dur="500"/>
                                        <p:tgtEl>
                                          <p:spTgt spid="545809"/>
                                        </p:tgtEl>
                                      </p:cBhvr>
                                    </p:animEffect>
                                  </p:childTnLst>
                                </p:cTn>
                              </p:par>
                            </p:childTnLst>
                          </p:cTn>
                        </p:par>
                        <p:par>
                          <p:cTn id="82" fill="hold" nodeType="afterGroup">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545810"/>
                                        </p:tgtEl>
                                        <p:attrNameLst>
                                          <p:attrName>style.visibility</p:attrName>
                                        </p:attrNameLst>
                                      </p:cBhvr>
                                      <p:to>
                                        <p:strVal val="visible"/>
                                      </p:to>
                                    </p:set>
                                    <p:animEffect transition="in" filter="box(out)">
                                      <p:cBhvr>
                                        <p:cTn id="85" dur="500"/>
                                        <p:tgtEl>
                                          <p:spTgt spid="545810"/>
                                        </p:tgtEl>
                                      </p:cBhvr>
                                    </p:animEffect>
                                  </p:childTnLst>
                                </p:cTn>
                              </p:par>
                            </p:childTnLst>
                          </p:cTn>
                        </p:par>
                        <p:par>
                          <p:cTn id="86" fill="hold" nodeType="withGroup">
                            <p:stCondLst>
                              <p:cond delay="10000"/>
                            </p:stCondLst>
                            <p:childTnLst>
                              <p:par>
                                <p:cTn id="87" presetID="9" presetClass="entr" presetSubtype="0" fill="hold" grpId="0" nodeType="afterEffect">
                                  <p:stCondLst>
                                    <p:cond delay="0"/>
                                  </p:stCondLst>
                                  <p:childTnLst>
                                    <p:set>
                                      <p:cBhvr>
                                        <p:cTn id="88" dur="1" fill="hold">
                                          <p:stCondLst>
                                            <p:cond delay="0"/>
                                          </p:stCondLst>
                                        </p:cTn>
                                        <p:tgtEl>
                                          <p:spTgt spid="545795"/>
                                        </p:tgtEl>
                                        <p:attrNameLst>
                                          <p:attrName>style.visibility</p:attrName>
                                        </p:attrNameLst>
                                      </p:cBhvr>
                                      <p:to>
                                        <p:strVal val="visible"/>
                                      </p:to>
                                    </p:set>
                                    <p:animEffect transition="in" filter="dissolve">
                                      <p:cBhvr>
                                        <p:cTn id="89" dur="500"/>
                                        <p:tgtEl>
                                          <p:spTgt spid="545795"/>
                                        </p:tgtEl>
                                      </p:cBhvr>
                                    </p:animEffect>
                                  </p:childTnLst>
                                </p:cTn>
                              </p:par>
                            </p:childTnLst>
                          </p:cTn>
                        </p:par>
                        <p:par>
                          <p:cTn id="90" fill="hold" nodeType="afterGroup">
                            <p:stCondLst>
                              <p:cond delay="10500"/>
                            </p:stCondLst>
                            <p:childTnLst>
                              <p:par>
                                <p:cTn id="91" presetID="22" presetClass="entr" presetSubtype="8" fill="hold" grpId="0" nodeType="afterEffect">
                                  <p:stCondLst>
                                    <p:cond delay="0"/>
                                  </p:stCondLst>
                                  <p:childTnLst>
                                    <p:set>
                                      <p:cBhvr>
                                        <p:cTn id="92" dur="1" fill="hold">
                                          <p:stCondLst>
                                            <p:cond delay="0"/>
                                          </p:stCondLst>
                                        </p:cTn>
                                        <p:tgtEl>
                                          <p:spTgt spid="545808"/>
                                        </p:tgtEl>
                                        <p:attrNameLst>
                                          <p:attrName>style.visibility</p:attrName>
                                        </p:attrNameLst>
                                      </p:cBhvr>
                                      <p:to>
                                        <p:strVal val="visible"/>
                                      </p:to>
                                    </p:set>
                                    <p:animEffect transition="in" filter="wipe(left)">
                                      <p:cBhvr>
                                        <p:cTn id="93" dur="500"/>
                                        <p:tgtEl>
                                          <p:spTgt spid="545808"/>
                                        </p:tgtEl>
                                      </p:cBhvr>
                                    </p:animEffect>
                                  </p:childTnLst>
                                </p:cTn>
                              </p:par>
                            </p:childTnLst>
                          </p:cTn>
                        </p:par>
                        <p:par>
                          <p:cTn id="94" fill="hold" nodeType="afterGroup">
                            <p:stCondLst>
                              <p:cond delay="11000"/>
                            </p:stCondLst>
                            <p:childTnLst>
                              <p:par>
                                <p:cTn id="95" presetID="22" presetClass="entr" presetSubtype="8" fill="hold" grpId="0" nodeType="afterEffect">
                                  <p:stCondLst>
                                    <p:cond delay="0"/>
                                  </p:stCondLst>
                                  <p:childTnLst>
                                    <p:set>
                                      <p:cBhvr>
                                        <p:cTn id="96" dur="1" fill="hold">
                                          <p:stCondLst>
                                            <p:cond delay="0"/>
                                          </p:stCondLst>
                                        </p:cTn>
                                        <p:tgtEl>
                                          <p:spTgt spid="545819"/>
                                        </p:tgtEl>
                                        <p:attrNameLst>
                                          <p:attrName>style.visibility</p:attrName>
                                        </p:attrNameLst>
                                      </p:cBhvr>
                                      <p:to>
                                        <p:strVal val="visible"/>
                                      </p:to>
                                    </p:set>
                                    <p:animEffect transition="in" filter="wipe(left)">
                                      <p:cBhvr>
                                        <p:cTn id="97" dur="500"/>
                                        <p:tgtEl>
                                          <p:spTgt spid="545819"/>
                                        </p:tgtEl>
                                      </p:cBhvr>
                                    </p:animEffect>
                                  </p:childTnLst>
                                </p:cTn>
                              </p:par>
                            </p:childTnLst>
                          </p:cTn>
                        </p:par>
                        <p:par>
                          <p:cTn id="98" fill="hold" nodeType="afterGroup">
                            <p:stCondLst>
                              <p:cond delay="11500"/>
                            </p:stCondLst>
                            <p:childTnLst>
                              <p:par>
                                <p:cTn id="99" presetID="4" presetClass="entr" presetSubtype="32" fill="hold" grpId="0" nodeType="afterEffect">
                                  <p:stCondLst>
                                    <p:cond delay="0"/>
                                  </p:stCondLst>
                                  <p:childTnLst>
                                    <p:set>
                                      <p:cBhvr>
                                        <p:cTn id="100" dur="1" fill="hold">
                                          <p:stCondLst>
                                            <p:cond delay="0"/>
                                          </p:stCondLst>
                                        </p:cTn>
                                        <p:tgtEl>
                                          <p:spTgt spid="545807"/>
                                        </p:tgtEl>
                                        <p:attrNameLst>
                                          <p:attrName>style.visibility</p:attrName>
                                        </p:attrNameLst>
                                      </p:cBhvr>
                                      <p:to>
                                        <p:strVal val="visible"/>
                                      </p:to>
                                    </p:set>
                                    <p:animEffect transition="in" filter="box(out)">
                                      <p:cBhvr>
                                        <p:cTn id="101" dur="500"/>
                                        <p:tgtEl>
                                          <p:spTgt spid="545807"/>
                                        </p:tgtEl>
                                      </p:cBhvr>
                                    </p:animEffect>
                                  </p:childTnLst>
                                </p:cTn>
                              </p:par>
                            </p:childTnLst>
                          </p:cTn>
                        </p:par>
                        <p:par>
                          <p:cTn id="102" fill="hold" nodeType="withGroup">
                            <p:stCondLst>
                              <p:cond delay="12000"/>
                            </p:stCondLst>
                            <p:childTnLst>
                              <p:par>
                                <p:cTn id="103" presetID="16" presetClass="entr" presetSubtype="42" fill="hold" nodeType="afterEffect">
                                  <p:stCondLst>
                                    <p:cond delay="0"/>
                                  </p:stCondLst>
                                  <p:childTnLst>
                                    <p:set>
                                      <p:cBhvr>
                                        <p:cTn id="104" dur="1" fill="hold">
                                          <p:stCondLst>
                                            <p:cond delay="0"/>
                                          </p:stCondLst>
                                        </p:cTn>
                                        <p:tgtEl>
                                          <p:spTgt spid="545823"/>
                                        </p:tgtEl>
                                        <p:attrNameLst>
                                          <p:attrName>style.visibility</p:attrName>
                                        </p:attrNameLst>
                                      </p:cBhvr>
                                      <p:to>
                                        <p:strVal val="visible"/>
                                      </p:to>
                                    </p:set>
                                    <p:animEffect transition="in" filter="barn(outHorizontal)">
                                      <p:cBhvr>
                                        <p:cTn id="105" dur="500"/>
                                        <p:tgtEl>
                                          <p:spTgt spid="545823"/>
                                        </p:tgtEl>
                                      </p:cBhvr>
                                    </p:animEffect>
                                  </p:childTnLst>
                                </p:cTn>
                              </p:par>
                            </p:childTnLst>
                          </p:cTn>
                        </p:par>
                        <p:par>
                          <p:cTn id="106" fill="hold" nodeType="afterGroup">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45806"/>
                                        </p:tgtEl>
                                        <p:attrNameLst>
                                          <p:attrName>style.visibility</p:attrName>
                                        </p:attrNameLst>
                                      </p:cBhvr>
                                      <p:to>
                                        <p:strVal val="visible"/>
                                      </p:to>
                                    </p:set>
                                    <p:animEffect transition="in" filter="wipe(left)">
                                      <p:cBhvr>
                                        <p:cTn id="109" dur="500"/>
                                        <p:tgtEl>
                                          <p:spTgt spid="545806"/>
                                        </p:tgtEl>
                                      </p:cBhvr>
                                    </p:animEffect>
                                  </p:childTnLst>
                                </p:cTn>
                              </p:par>
                            </p:childTnLst>
                          </p:cTn>
                        </p:par>
                        <p:par>
                          <p:cTn id="110" fill="hold" nodeType="afterGroup">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545824"/>
                                        </p:tgtEl>
                                        <p:attrNameLst>
                                          <p:attrName>style.visibility</p:attrName>
                                        </p:attrNameLst>
                                      </p:cBhvr>
                                      <p:to>
                                        <p:strVal val="visible"/>
                                      </p:to>
                                    </p:set>
                                    <p:animEffect transition="in" filter="wipe(left)">
                                      <p:cBhvr>
                                        <p:cTn id="113" dur="500"/>
                                        <p:tgtEl>
                                          <p:spTgt spid="545824"/>
                                        </p:tgtEl>
                                      </p:cBhvr>
                                    </p:animEffect>
                                  </p:childTnLst>
                                </p:cTn>
                              </p:par>
                            </p:childTnLst>
                          </p:cTn>
                        </p:par>
                        <p:par>
                          <p:cTn id="114" fill="hold" nodeType="afterGroup">
                            <p:stCondLst>
                              <p:cond delay="13500"/>
                            </p:stCondLst>
                            <p:childTnLst>
                              <p:par>
                                <p:cTn id="115" presetID="4" presetClass="entr" presetSubtype="32" fill="hold" grpId="0" nodeType="afterEffect">
                                  <p:stCondLst>
                                    <p:cond delay="0"/>
                                  </p:stCondLst>
                                  <p:childTnLst>
                                    <p:set>
                                      <p:cBhvr>
                                        <p:cTn id="116" dur="1" fill="hold">
                                          <p:stCondLst>
                                            <p:cond delay="0"/>
                                          </p:stCondLst>
                                        </p:cTn>
                                        <p:tgtEl>
                                          <p:spTgt spid="545805"/>
                                        </p:tgtEl>
                                        <p:attrNameLst>
                                          <p:attrName>style.visibility</p:attrName>
                                        </p:attrNameLst>
                                      </p:cBhvr>
                                      <p:to>
                                        <p:strVal val="visible"/>
                                      </p:to>
                                    </p:set>
                                    <p:animEffect transition="in" filter="box(out)">
                                      <p:cBhvr>
                                        <p:cTn id="117" dur="500"/>
                                        <p:tgtEl>
                                          <p:spTgt spid="545805"/>
                                        </p:tgtEl>
                                      </p:cBhvr>
                                    </p:animEffect>
                                  </p:childTnLst>
                                </p:cTn>
                              </p:par>
                            </p:childTnLst>
                          </p:cTn>
                        </p:par>
                        <p:par>
                          <p:cTn id="118" fill="hold" nodeType="withGroup">
                            <p:stCondLst>
                              <p:cond delay="14000"/>
                            </p:stCondLst>
                            <p:childTnLst>
                              <p:par>
                                <p:cTn id="119" presetID="16" presetClass="entr" presetSubtype="42" fill="hold" nodeType="afterEffect">
                                  <p:stCondLst>
                                    <p:cond delay="0"/>
                                  </p:stCondLst>
                                  <p:childTnLst>
                                    <p:set>
                                      <p:cBhvr>
                                        <p:cTn id="120" dur="1" fill="hold">
                                          <p:stCondLst>
                                            <p:cond delay="0"/>
                                          </p:stCondLst>
                                        </p:cTn>
                                        <p:tgtEl>
                                          <p:spTgt spid="545825"/>
                                        </p:tgtEl>
                                        <p:attrNameLst>
                                          <p:attrName>style.visibility</p:attrName>
                                        </p:attrNameLst>
                                      </p:cBhvr>
                                      <p:to>
                                        <p:strVal val="visible"/>
                                      </p:to>
                                    </p:set>
                                    <p:animEffect transition="in" filter="barn(outHorizontal)">
                                      <p:cBhvr>
                                        <p:cTn id="121" dur="500"/>
                                        <p:tgtEl>
                                          <p:spTgt spid="545825"/>
                                        </p:tgtEl>
                                      </p:cBhvr>
                                    </p:animEffect>
                                  </p:childTnLst>
                                </p:cTn>
                              </p:par>
                            </p:childTnLst>
                          </p:cTn>
                        </p:par>
                        <p:par>
                          <p:cTn id="122" fill="hold" nodeType="afterGroup">
                            <p:stCondLst>
                              <p:cond delay="14500"/>
                            </p:stCondLst>
                            <p:childTnLst>
                              <p:par>
                                <p:cTn id="123" presetID="22" presetClass="entr" presetSubtype="8" fill="hold" grpId="0" nodeType="afterEffect">
                                  <p:stCondLst>
                                    <p:cond delay="0"/>
                                  </p:stCondLst>
                                  <p:childTnLst>
                                    <p:set>
                                      <p:cBhvr>
                                        <p:cTn id="124" dur="1" fill="hold">
                                          <p:stCondLst>
                                            <p:cond delay="0"/>
                                          </p:stCondLst>
                                        </p:cTn>
                                        <p:tgtEl>
                                          <p:spTgt spid="545804"/>
                                        </p:tgtEl>
                                        <p:attrNameLst>
                                          <p:attrName>style.visibility</p:attrName>
                                        </p:attrNameLst>
                                      </p:cBhvr>
                                      <p:to>
                                        <p:strVal val="visible"/>
                                      </p:to>
                                    </p:set>
                                    <p:animEffect transition="in" filter="wipe(left)">
                                      <p:cBhvr>
                                        <p:cTn id="125" dur="500"/>
                                        <p:tgtEl>
                                          <p:spTgt spid="545804"/>
                                        </p:tgtEl>
                                      </p:cBhvr>
                                    </p:animEffect>
                                  </p:childTnLst>
                                </p:cTn>
                              </p:par>
                            </p:childTnLst>
                          </p:cTn>
                        </p:par>
                        <p:par>
                          <p:cTn id="126" fill="hold" nodeType="afterGroup">
                            <p:stCondLst>
                              <p:cond delay="15000"/>
                            </p:stCondLst>
                            <p:childTnLst>
                              <p:par>
                                <p:cTn id="127" presetID="22" presetClass="entr" presetSubtype="8" fill="hold" grpId="0" nodeType="afterEffect">
                                  <p:stCondLst>
                                    <p:cond delay="0"/>
                                  </p:stCondLst>
                                  <p:childTnLst>
                                    <p:set>
                                      <p:cBhvr>
                                        <p:cTn id="128" dur="1" fill="hold">
                                          <p:stCondLst>
                                            <p:cond delay="0"/>
                                          </p:stCondLst>
                                        </p:cTn>
                                        <p:tgtEl>
                                          <p:spTgt spid="545826"/>
                                        </p:tgtEl>
                                        <p:attrNameLst>
                                          <p:attrName>style.visibility</p:attrName>
                                        </p:attrNameLst>
                                      </p:cBhvr>
                                      <p:to>
                                        <p:strVal val="visible"/>
                                      </p:to>
                                    </p:set>
                                    <p:animEffect transition="in" filter="wipe(left)">
                                      <p:cBhvr>
                                        <p:cTn id="129" dur="500"/>
                                        <p:tgtEl>
                                          <p:spTgt spid="545826"/>
                                        </p:tgtEl>
                                      </p:cBhvr>
                                    </p:animEffect>
                                  </p:childTnLst>
                                </p:cTn>
                              </p:par>
                            </p:childTnLst>
                          </p:cTn>
                        </p:par>
                        <p:par>
                          <p:cTn id="130" fill="hold" nodeType="afterGroup">
                            <p:stCondLst>
                              <p:cond delay="15500"/>
                            </p:stCondLst>
                            <p:childTnLst>
                              <p:par>
                                <p:cTn id="131" presetID="4" presetClass="entr" presetSubtype="32" fill="hold" grpId="0" nodeType="afterEffect">
                                  <p:stCondLst>
                                    <p:cond delay="0"/>
                                  </p:stCondLst>
                                  <p:childTnLst>
                                    <p:set>
                                      <p:cBhvr>
                                        <p:cTn id="132" dur="1" fill="hold">
                                          <p:stCondLst>
                                            <p:cond delay="0"/>
                                          </p:stCondLst>
                                        </p:cTn>
                                        <p:tgtEl>
                                          <p:spTgt spid="545803"/>
                                        </p:tgtEl>
                                        <p:attrNameLst>
                                          <p:attrName>style.visibility</p:attrName>
                                        </p:attrNameLst>
                                      </p:cBhvr>
                                      <p:to>
                                        <p:strVal val="visible"/>
                                      </p:to>
                                    </p:set>
                                    <p:animEffect transition="in" filter="box(out)">
                                      <p:cBhvr>
                                        <p:cTn id="133" dur="500"/>
                                        <p:tgtEl>
                                          <p:spTgt spid="545803"/>
                                        </p:tgtEl>
                                      </p:cBhvr>
                                    </p:animEffect>
                                  </p:childTnLst>
                                </p:cTn>
                              </p:par>
                            </p:childTnLst>
                          </p:cTn>
                        </p:par>
                        <p:par>
                          <p:cTn id="134" fill="hold" nodeType="afterGroup">
                            <p:stCondLst>
                              <p:cond delay="16000"/>
                            </p:stCondLst>
                            <p:childTnLst>
                              <p:par>
                                <p:cTn id="135" presetID="4" presetClass="entr" presetSubtype="32" fill="hold" grpId="0" nodeType="afterEffect">
                                  <p:stCondLst>
                                    <p:cond delay="0"/>
                                  </p:stCondLst>
                                  <p:childTnLst>
                                    <p:set>
                                      <p:cBhvr>
                                        <p:cTn id="136" dur="1" fill="hold">
                                          <p:stCondLst>
                                            <p:cond delay="0"/>
                                          </p:stCondLst>
                                        </p:cTn>
                                        <p:tgtEl>
                                          <p:spTgt spid="545820"/>
                                        </p:tgtEl>
                                        <p:attrNameLst>
                                          <p:attrName>style.visibility</p:attrName>
                                        </p:attrNameLst>
                                      </p:cBhvr>
                                      <p:to>
                                        <p:strVal val="visible"/>
                                      </p:to>
                                    </p:set>
                                    <p:animEffect transition="in" filter="box(out)">
                                      <p:cBhvr>
                                        <p:cTn id="137" dur="500"/>
                                        <p:tgtEl>
                                          <p:spTgt spid="545820"/>
                                        </p:tgtEl>
                                      </p:cBhvr>
                                    </p:animEffect>
                                  </p:childTnLst>
                                </p:cTn>
                              </p:par>
                            </p:childTnLst>
                          </p:cTn>
                        </p:par>
                        <p:par>
                          <p:cTn id="138" fill="hold" nodeType="afterGroup">
                            <p:stCondLst>
                              <p:cond delay="16500"/>
                            </p:stCondLst>
                            <p:childTnLst>
                              <p:par>
                                <p:cTn id="139" presetID="4" presetClass="entr" presetSubtype="32" fill="hold" grpId="0" nodeType="afterEffect">
                                  <p:stCondLst>
                                    <p:cond delay="0"/>
                                  </p:stCondLst>
                                  <p:childTnLst>
                                    <p:set>
                                      <p:cBhvr>
                                        <p:cTn id="140" dur="1" fill="hold">
                                          <p:stCondLst>
                                            <p:cond delay="0"/>
                                          </p:stCondLst>
                                        </p:cTn>
                                        <p:tgtEl>
                                          <p:spTgt spid="545821"/>
                                        </p:tgtEl>
                                        <p:attrNameLst>
                                          <p:attrName>style.visibility</p:attrName>
                                        </p:attrNameLst>
                                      </p:cBhvr>
                                      <p:to>
                                        <p:strVal val="visible"/>
                                      </p:to>
                                    </p:set>
                                    <p:animEffect transition="in" filter="box(out)">
                                      <p:cBhvr>
                                        <p:cTn id="141" dur="500"/>
                                        <p:tgtEl>
                                          <p:spTgt spid="545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nimBg="1"/>
      <p:bldP spid="545795" grpId="0" animBg="1"/>
      <p:bldP spid="545796" grpId="0" animBg="1"/>
      <p:bldP spid="545797" grpId="0" animBg="1"/>
      <p:bldP spid="545798" grpId="0" animBg="1"/>
      <p:bldP spid="545799" grpId="0" animBg="1"/>
      <p:bldP spid="545800" grpId="0" animBg="1"/>
      <p:bldP spid="545801" grpId="0" animBg="1"/>
      <p:bldP spid="545802" grpId="0" animBg="1"/>
      <p:bldP spid="545803" grpId="0" autoUpdateAnimBg="0"/>
      <p:bldP spid="545804" grpId="0" animBg="1"/>
      <p:bldP spid="545805" grpId="0" autoUpdateAnimBg="0"/>
      <p:bldP spid="545806" grpId="0" animBg="1"/>
      <p:bldP spid="545807" grpId="0" autoUpdateAnimBg="0"/>
      <p:bldP spid="545808" grpId="0" animBg="1"/>
      <p:bldP spid="545809" grpId="0" animBg="1"/>
      <p:bldP spid="545810" grpId="0" autoUpdateAnimBg="0"/>
      <p:bldP spid="545811" grpId="0" autoUpdateAnimBg="0"/>
      <p:bldP spid="545812" grpId="0" animBg="1"/>
      <p:bldP spid="545813" grpId="0" autoUpdateAnimBg="0"/>
      <p:bldP spid="545814" grpId="0" animBg="1"/>
      <p:bldP spid="545815" grpId="0" animBg="1"/>
      <p:bldP spid="545816" grpId="0" animBg="1"/>
      <p:bldP spid="545817" grpId="0" animBg="1"/>
      <p:bldP spid="545818" grpId="0" animBg="1"/>
      <p:bldP spid="545819" grpId="0" animBg="1"/>
      <p:bldP spid="545820" grpId="0" animBg="1"/>
      <p:bldP spid="545821" grpId="0" autoUpdateAnimBg="0"/>
      <p:bldP spid="545822" grpId="0" autoUpdateAnimBg="0"/>
      <p:bldP spid="545824" grpId="0" animBg="1"/>
      <p:bldP spid="5458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00692" y="341609"/>
            <a:ext cx="8736182" cy="835827"/>
          </a:xfrm>
        </p:spPr>
        <p:txBody>
          <a:bodyPr>
            <a:normAutofit/>
          </a:bodyPr>
          <a:lstStyle/>
          <a:p>
            <a:r>
              <a:rPr lang="hu-HU" sz="4800" b="1" dirty="0">
                <a:latin typeface="Calibri" panose="020F0502020204030204" pitchFamily="34" charset="0"/>
              </a:rPr>
              <a:t>Testeink felépítése </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pic>
        <p:nvPicPr>
          <p:cNvPr id="2050" name="Picture 2">
            <a:extLst>
              <a:ext uri="{FF2B5EF4-FFF2-40B4-BE49-F238E27FC236}">
                <a16:creationId xmlns:a16="http://schemas.microsoft.com/office/drawing/2014/main" id="{652A6F80-A4F6-4394-A2B3-F77F81498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22301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Kép 2">
            <a:extLst>
              <a:ext uri="{FF2B5EF4-FFF2-40B4-BE49-F238E27FC236}">
                <a16:creationId xmlns:a16="http://schemas.microsoft.com/office/drawing/2014/main" id="{14211AF5-181D-4CF4-B970-C4A70E420521}"/>
              </a:ext>
            </a:extLst>
          </p:cNvPr>
          <p:cNvPicPr>
            <a:picLocks noChangeAspect="1"/>
          </p:cNvPicPr>
          <p:nvPr/>
        </p:nvPicPr>
        <p:blipFill>
          <a:blip r:embed="rId3"/>
          <a:stretch>
            <a:fillRect/>
          </a:stretch>
        </p:blipFill>
        <p:spPr>
          <a:xfrm>
            <a:off x="3662362" y="1223010"/>
            <a:ext cx="2140324" cy="2857500"/>
          </a:xfrm>
          <a:prstGeom prst="rect">
            <a:avLst/>
          </a:prstGeom>
        </p:spPr>
      </p:pic>
      <p:pic>
        <p:nvPicPr>
          <p:cNvPr id="2052" name="Picture 4">
            <a:extLst>
              <a:ext uri="{FF2B5EF4-FFF2-40B4-BE49-F238E27FC236}">
                <a16:creationId xmlns:a16="http://schemas.microsoft.com/office/drawing/2014/main" id="{99828504-98C6-4C3E-B36C-D741E97B2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263015"/>
            <a:ext cx="4161092" cy="27774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A5753EA-F86B-4792-8A42-EF9F48658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09" y="4225162"/>
            <a:ext cx="5001650" cy="2500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CD67C45-0493-4667-A27F-3A20F4DDFA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2096" y="4197153"/>
            <a:ext cx="4545496" cy="255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90009" y="216026"/>
            <a:ext cx="8736182" cy="835827"/>
          </a:xfrm>
        </p:spPr>
        <p:txBody>
          <a:bodyPr>
            <a:normAutofit/>
          </a:bodyPr>
          <a:lstStyle/>
          <a:p>
            <a:r>
              <a:rPr lang="hu-HU" sz="4800" b="1" dirty="0">
                <a:latin typeface="Calibri" panose="020F0502020204030204" pitchFamily="34" charset="0"/>
              </a:rPr>
              <a:t>Aranyfonál - ezüstfonál</a:t>
            </a:r>
          </a:p>
        </p:txBody>
      </p:sp>
      <p:sp>
        <p:nvSpPr>
          <p:cNvPr id="4" name="Rectangle 3"/>
          <p:cNvSpPr>
            <a:spLocks noGrp="1" noChangeArrowheads="1"/>
          </p:cNvSpPr>
          <p:nvPr>
            <p:ph idx="1"/>
          </p:nvPr>
        </p:nvSpPr>
        <p:spPr>
          <a:xfrm>
            <a:off x="0" y="1223010"/>
            <a:ext cx="6096000" cy="3236448"/>
          </a:xfrm>
        </p:spPr>
        <p:txBody>
          <a:bodyPr>
            <a:normAutofit/>
          </a:bodyPr>
          <a:lstStyle/>
          <a:p>
            <a:pPr>
              <a:spcBef>
                <a:spcPct val="0"/>
              </a:spcBef>
            </a:pPr>
            <a:r>
              <a:rPr lang="hu-HU" altLang="hu-HU" sz="2800" b="1" i="1" dirty="0">
                <a:solidFill>
                  <a:schemeClr val="accent1"/>
                </a:solidFill>
              </a:rPr>
              <a:t> </a:t>
            </a:r>
          </a:p>
          <a:p>
            <a:endParaRPr lang="hu-HU" altLang="hu-HU" sz="2800" dirty="0"/>
          </a:p>
        </p:txBody>
      </p:sp>
      <p:pic>
        <p:nvPicPr>
          <p:cNvPr id="5" name="Kép 4" descr="A képen személy, fal, beltéri, ülő látható&#10;&#10;Automatikusan generált leírás">
            <a:extLst>
              <a:ext uri="{FF2B5EF4-FFF2-40B4-BE49-F238E27FC236}">
                <a16:creationId xmlns:a16="http://schemas.microsoft.com/office/drawing/2014/main" id="{44480B02-A1D9-4D03-B3DF-AE469FC31382}"/>
              </a:ext>
            </a:extLst>
          </p:cNvPr>
          <p:cNvPicPr>
            <a:picLocks noChangeAspect="1"/>
          </p:cNvPicPr>
          <p:nvPr/>
        </p:nvPicPr>
        <p:blipFill>
          <a:blip r:embed="rId2"/>
          <a:stretch>
            <a:fillRect/>
          </a:stretch>
        </p:blipFill>
        <p:spPr>
          <a:xfrm>
            <a:off x="0" y="633939"/>
            <a:ext cx="1947228" cy="2391333"/>
          </a:xfrm>
          <a:prstGeom prst="rect">
            <a:avLst/>
          </a:prstGeom>
        </p:spPr>
      </p:pic>
      <p:sp>
        <p:nvSpPr>
          <p:cNvPr id="7" name="Szövegdoboz 6">
            <a:extLst>
              <a:ext uri="{FF2B5EF4-FFF2-40B4-BE49-F238E27FC236}">
                <a16:creationId xmlns:a16="http://schemas.microsoft.com/office/drawing/2014/main" id="{4E600311-5764-4140-8EFC-3340CAD93992}"/>
              </a:ext>
            </a:extLst>
          </p:cNvPr>
          <p:cNvSpPr txBox="1"/>
          <p:nvPr/>
        </p:nvSpPr>
        <p:spPr>
          <a:xfrm>
            <a:off x="2174197" y="1051853"/>
            <a:ext cx="9851994" cy="5078313"/>
          </a:xfrm>
          <a:prstGeom prst="rect">
            <a:avLst/>
          </a:prstGeom>
          <a:noFill/>
        </p:spPr>
        <p:txBody>
          <a:bodyPr wrap="square" rtlCol="0">
            <a:spAutoFit/>
          </a:bodyPr>
          <a:lstStyle/>
          <a:p>
            <a:pPr lvl="0"/>
            <a:r>
              <a:rPr lang="hu-HU" sz="2400" b="1" dirty="0">
                <a:solidFill>
                  <a:srgbClr val="FFFF00"/>
                </a:solidFill>
              </a:rPr>
              <a:t>Az </a:t>
            </a:r>
            <a:r>
              <a:rPr lang="hu-HU" sz="2400" b="1" dirty="0" err="1">
                <a:solidFill>
                  <a:srgbClr val="FFFF00"/>
                </a:solidFill>
              </a:rPr>
              <a:t>aramyfonál</a:t>
            </a:r>
            <a:r>
              <a:rPr lang="hu-HU" sz="2400" b="1" dirty="0">
                <a:solidFill>
                  <a:srgbClr val="FFFF00"/>
                </a:solidFill>
              </a:rPr>
              <a:t> az, ami a periodikus testet öltésen átmegy, a </a:t>
            </a:r>
            <a:r>
              <a:rPr lang="hu-HU" sz="2400" b="1" i="1" dirty="0" err="1">
                <a:solidFill>
                  <a:srgbClr val="FFFF00"/>
                </a:solidFill>
              </a:rPr>
              <a:t>sûtrâtmâ</a:t>
            </a:r>
            <a:r>
              <a:rPr lang="hu-HU" sz="2400" b="1" dirty="0">
                <a:solidFill>
                  <a:srgbClr val="FFFF00"/>
                </a:solidFill>
              </a:rPr>
              <a:t>, ami szó szerint „fonál lelket” jelent. Ez a reinkarnálódó Én szinonimája, ami magába oldja minden megelőző életünk </a:t>
            </a:r>
            <a:r>
              <a:rPr lang="hu-HU" sz="2400" b="1" dirty="0" err="1">
                <a:solidFill>
                  <a:srgbClr val="FFFF00"/>
                </a:solidFill>
              </a:rPr>
              <a:t>manaszi</a:t>
            </a:r>
            <a:r>
              <a:rPr lang="hu-HU" sz="2400" b="1" dirty="0">
                <a:solidFill>
                  <a:srgbClr val="FFFF00"/>
                </a:solidFill>
              </a:rPr>
              <a:t> emlékezeteit. Azért nevezik így, mert egy fonálra felfűzött gyöngysorhoz hasonlóan az emberi életek hosszú sorozata is fel van fűzve erre az egyetlen fonálra.</a:t>
            </a:r>
          </a:p>
          <a:p>
            <a:pPr lvl="0"/>
            <a:endParaRPr kumimoji="0" lang="hu-HU" sz="2400" b="1" i="0" u="none" strike="noStrike" kern="1200" cap="none" spc="0" normalizeH="0" baseline="0" noProof="0" dirty="0">
              <a:ln>
                <a:noFill/>
              </a:ln>
              <a:solidFill>
                <a:srgbClr val="FFFF00"/>
              </a:solidFill>
              <a:effectLst/>
              <a:uLnTx/>
              <a:uFillTx/>
              <a:latin typeface="Century Gothic" panose="020B0502020202020204"/>
            </a:endParaRPr>
          </a:p>
          <a:p>
            <a:r>
              <a:rPr lang="hu-HU" sz="2400" b="1" dirty="0">
                <a:solidFill>
                  <a:schemeClr val="tx2">
                    <a:lumMod val="90000"/>
                  </a:schemeClr>
                </a:solidFill>
              </a:rPr>
              <a:t>Az ezüstfonál a testeinket összekötő magnetikus szál. Ha ez az “ezüstfonál” megszakad és az éterikus testmás véglegesen elszakad a testtől, az életerő áramlása megszűnik és beáll a “halál”. Feladatát beteljesítve, ezután az éterikus testmás a fizikai test közelében maradva lassanként felbomlik.</a:t>
            </a:r>
          </a:p>
          <a:p>
            <a:pPr lvl="0"/>
            <a:endParaRPr kumimoji="0" lang="hu-HU" sz="3600" b="1" i="0" u="none" strike="noStrike" kern="1200" cap="none" spc="0" normalizeH="0" baseline="0" noProof="0" dirty="0">
              <a:ln>
                <a:noFill/>
              </a:ln>
              <a:solidFill>
                <a:srgbClr val="FFFF00"/>
              </a:solidFill>
              <a:effectLst/>
              <a:uLnTx/>
              <a:uFillTx/>
              <a:latin typeface="Century Gothic" panose="020B0502020202020204"/>
            </a:endParaRPr>
          </a:p>
        </p:txBody>
      </p:sp>
      <p:pic>
        <p:nvPicPr>
          <p:cNvPr id="6" name="Picture 2">
            <a:extLst>
              <a:ext uri="{FF2B5EF4-FFF2-40B4-BE49-F238E27FC236}">
                <a16:creationId xmlns:a16="http://schemas.microsoft.com/office/drawing/2014/main" id="{AC378BC1-0741-4F99-95E9-BE88A24D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6" y="3265541"/>
            <a:ext cx="2026765" cy="34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876947"/>
      </p:ext>
    </p:extLst>
  </p:cSld>
  <p:clrMapOvr>
    <a:masterClrMapping/>
  </p:clrMapOvr>
</p:sld>
</file>

<file path=ppt/theme/theme1.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Honnan-x">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ldine-721 HU"/>
        <a:ea typeface=""/>
        <a:cs typeface=""/>
      </a:majorFont>
      <a:minorFont>
        <a:latin typeface="Aldine-721 H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Üres bemutató">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Üres bemutató.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Kondenzcsík</Template>
  <TotalTime>68542</TotalTime>
  <Words>1828</Words>
  <Application>Microsoft Office PowerPoint</Application>
  <PresentationFormat>Szélesvásznú</PresentationFormat>
  <Paragraphs>121</Paragraphs>
  <Slides>16</Slides>
  <Notes>2</Notes>
  <HiddenSlides>0</HiddenSlides>
  <MMClips>0</MMClips>
  <ScaleCrop>false</ScaleCrop>
  <HeadingPairs>
    <vt:vector size="6" baseType="variant">
      <vt:variant>
        <vt:lpstr>Használt betűtípusok</vt:lpstr>
      </vt:variant>
      <vt:variant>
        <vt:i4>5</vt:i4>
      </vt:variant>
      <vt:variant>
        <vt:lpstr>Téma</vt:lpstr>
      </vt:variant>
      <vt:variant>
        <vt:i4>4</vt:i4>
      </vt:variant>
      <vt:variant>
        <vt:lpstr>Diacímek</vt:lpstr>
      </vt:variant>
      <vt:variant>
        <vt:i4>16</vt:i4>
      </vt:variant>
    </vt:vector>
  </HeadingPairs>
  <TitlesOfParts>
    <vt:vector size="25" baseType="lpstr">
      <vt:lpstr>Aldine-721 HU</vt:lpstr>
      <vt:lpstr>Arial</vt:lpstr>
      <vt:lpstr>Calibri</vt:lpstr>
      <vt:lpstr>Century Gothic</vt:lpstr>
      <vt:lpstr>Times New Roman</vt:lpstr>
      <vt:lpstr>Kondenzcsík</vt:lpstr>
      <vt:lpstr>1_Kondenzcsík</vt:lpstr>
      <vt:lpstr>Honnan-x</vt:lpstr>
      <vt:lpstr>2_Üres bemutató</vt:lpstr>
      <vt:lpstr>Blavatsky a halál utáni állapotokról –   Létezik-e megsemmisülés?</vt:lpstr>
      <vt:lpstr>Különböző modellek</vt:lpstr>
      <vt:lpstr>a kor szellemi irányzatai</vt:lpstr>
      <vt:lpstr>A   létezés síkjai</vt:lpstr>
      <vt:lpstr>PowerPoint-bemutató</vt:lpstr>
      <vt:lpstr>a fogalmak keveredése</vt:lpstr>
      <vt:lpstr>A Z   E M B E R   F E L É P Í T É S E</vt:lpstr>
      <vt:lpstr>Testeink felépítése </vt:lpstr>
      <vt:lpstr>Aranyfonál - ezüstfonál</vt:lpstr>
      <vt:lpstr>a Halál pillanata</vt:lpstr>
      <vt:lpstr>a Kâma-loka</vt:lpstr>
      <vt:lpstr>a devachan</vt:lpstr>
      <vt:lpstr>Bűn és bűnhődés</vt:lpstr>
      <vt:lpstr>Valójában mit jelent a megsemmisülés?</vt:lpstr>
      <vt:lpstr>Valójában mit jelent a megsemmisülés?</vt:lpstr>
      <vt:lpstr>PowerPoint-bemutató</vt:lpstr>
    </vt:vector>
  </TitlesOfParts>
  <Company>MOL Nyrt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ősi bölcsesség a XXI. században</dc:title>
  <dc:creator>Szabari János</dc:creator>
  <cp:lastModifiedBy>János Szabari</cp:lastModifiedBy>
  <cp:revision>134</cp:revision>
  <dcterms:created xsi:type="dcterms:W3CDTF">2017-08-28T16:47:20Z</dcterms:created>
  <dcterms:modified xsi:type="dcterms:W3CDTF">2019-11-24T14:26:04Z</dcterms:modified>
</cp:coreProperties>
</file>