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645" r:id="rId2"/>
    <p:sldId id="634" r:id="rId3"/>
    <p:sldId id="424" r:id="rId4"/>
    <p:sldId id="388" r:id="rId5"/>
    <p:sldId id="687" r:id="rId6"/>
    <p:sldId id="688" r:id="rId7"/>
    <p:sldId id="690" r:id="rId8"/>
    <p:sldId id="692" r:id="rId9"/>
    <p:sldId id="696" r:id="rId10"/>
    <p:sldId id="697" r:id="rId11"/>
    <p:sldId id="698" r:id="rId12"/>
    <p:sldId id="694" r:id="rId13"/>
    <p:sldId id="701" r:id="rId14"/>
    <p:sldId id="691" r:id="rId15"/>
    <p:sldId id="693" r:id="rId16"/>
    <p:sldId id="695" r:id="rId17"/>
    <p:sldId id="702" r:id="rId18"/>
    <p:sldId id="699" r:id="rId19"/>
    <p:sldId id="608" r:id="rId20"/>
    <p:sldId id="609" r:id="rId21"/>
  </p:sldIdLst>
  <p:sldSz cx="9144000" cy="6858000" type="screen4x3"/>
  <p:notesSz cx="6858000" cy="99472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66"/>
    <a:srgbClr val="0000CC"/>
    <a:srgbClr val="FF3300"/>
    <a:srgbClr val="FF5050"/>
    <a:srgbClr val="000066"/>
    <a:srgbClr val="FF6600"/>
    <a:srgbClr val="6699FF"/>
    <a:srgbClr val="CC6600"/>
    <a:srgbClr val="FFFFFF"/>
    <a:srgbClr val="FE4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3" autoAdjust="0"/>
    <p:restoredTop sz="94770" autoAdjust="0"/>
  </p:normalViewPr>
  <p:slideViewPr>
    <p:cSldViewPr snapToGrid="0">
      <p:cViewPr>
        <p:scale>
          <a:sx n="60" d="100"/>
          <a:sy n="60" d="100"/>
        </p:scale>
        <p:origin x="1728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846"/>
    </p:cViewPr>
  </p:sorterViewPr>
  <p:notesViewPr>
    <p:cSldViewPr snapToGrid="0">
      <p:cViewPr>
        <p:scale>
          <a:sx n="100" d="100"/>
          <a:sy n="100" d="100"/>
        </p:scale>
        <p:origin x="-606" y="94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3328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3328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668"/>
            <a:ext cx="2971800" cy="46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3328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57668"/>
            <a:ext cx="2971800" cy="46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57D65BC-1462-4D09-9FAC-8A4AD4D1E98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13184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6412"/>
            <a:ext cx="5029200" cy="447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 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9588"/>
            <a:ext cx="2971800" cy="49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9588"/>
            <a:ext cx="2971800" cy="49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C92E08B-6317-4EDE-8743-FDF7A70D6AC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02847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69139-7377-4D8E-A2B2-C3243F01D549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29038"/>
          </a:xfrm>
          <a:ln/>
        </p:spPr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914400" y="4889613"/>
            <a:ext cx="5029200" cy="4477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hu-HU"/>
              <a:t>.</a:t>
            </a:r>
          </a:p>
        </p:txBody>
      </p:sp>
      <p:sp>
        <p:nvSpPr>
          <p:cNvPr id="4444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365AE-8F61-4909-BCE1-4DE553ABEE41}" type="slidenum">
              <a:rPr lang="hu-HU" altLang="hu-HU"/>
              <a:pPr/>
              <a:t>13</a:t>
            </a:fld>
            <a:endParaRPr lang="hu-HU" altLang="hu-HU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365AE-8F61-4909-BCE1-4DE553ABEE41}" type="slidenum">
              <a:rPr lang="hu-HU" altLang="hu-HU"/>
              <a:pPr/>
              <a:t>18</a:t>
            </a:fld>
            <a:endParaRPr lang="hu-HU" altLang="hu-HU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16DCC-777B-4A28-A732-26051FA48C1C}" type="slidenum">
              <a:rPr lang="hu-HU" altLang="hu-HU"/>
              <a:pPr/>
              <a:t>19</a:t>
            </a:fld>
            <a:endParaRPr lang="hu-HU" altLang="hu-HU"/>
          </a:p>
        </p:txBody>
      </p:sp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A67AF-8E9A-4284-9462-607B0CD1B637}" type="slidenum">
              <a:rPr lang="hu-HU" altLang="hu-HU"/>
              <a:pPr/>
              <a:t>20</a:t>
            </a:fld>
            <a:endParaRPr lang="hu-HU" altLang="hu-HU"/>
          </a:p>
        </p:txBody>
      </p:sp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6BADA-9F69-45AA-ABC4-5063EC1790B2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783018631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B3CCF-96DE-4E6D-A5C0-C85812F62C18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437088799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1981200" cy="58674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91200" cy="58674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D7640-2795-49AB-A5CD-C34874DC2393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730618503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55643-D020-4861-AA5D-231AC8EB6CB1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4126138325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BCC3C-FA94-4D96-B7DC-D068CE5CE8C9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469391753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16D3B-E6AD-48FE-8A4C-82FEE09D8222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083846266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E6B88-B6C4-49E3-BFEA-5AF460B7E510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135391372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7BC96-8286-4B84-A0DD-0CA823157D5C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748857375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0F790-E088-46DE-8E4D-97EF5303291C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895037460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34381-72FF-49F5-979E-1B117CD689D1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721997335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4EA10-606A-4E4C-B26E-37D8E286F920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494836160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hu-HU" alt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hu-HU" alt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A975181-7A8F-4375-B064-EBFC4B29E7C1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33" y="450352"/>
            <a:ext cx="7939668" cy="596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48058" y="993846"/>
            <a:ext cx="18161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62050" y="3856618"/>
            <a:ext cx="18161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96943" y="961368"/>
            <a:ext cx="18161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94394" y="3877899"/>
            <a:ext cx="18161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54186" y="2091618"/>
            <a:ext cx="6035627" cy="270843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u-HU" i="1" dirty="0">
                <a:solidFill>
                  <a:srgbClr val="0000CC"/>
                </a:solidFill>
              </a:rPr>
              <a:t>A Teozófiai Társulat küldetése</a:t>
            </a:r>
          </a:p>
          <a:p>
            <a:endParaRPr lang="hu-HU" sz="1800" i="1" dirty="0">
              <a:solidFill>
                <a:srgbClr val="0000CC"/>
              </a:solidFill>
            </a:endParaRPr>
          </a:p>
          <a:p>
            <a:r>
              <a:rPr lang="hu-HU" sz="2400" i="1" dirty="0">
                <a:solidFill>
                  <a:srgbClr val="0000CC"/>
                </a:solidFill>
              </a:rPr>
              <a:t>Az emberiség szolgálata</a:t>
            </a:r>
            <a:br>
              <a:rPr lang="hu-HU" sz="2400" i="1" dirty="0">
                <a:solidFill>
                  <a:srgbClr val="0000CC"/>
                </a:solidFill>
              </a:rPr>
            </a:br>
            <a:r>
              <a:rPr lang="hu-HU" sz="2400" i="1" dirty="0">
                <a:solidFill>
                  <a:srgbClr val="0000CC"/>
                </a:solidFill>
              </a:rPr>
              <a:t> az Időtlen Bölcsesség egyre mélyebb megértésén,</a:t>
            </a:r>
            <a:br>
              <a:rPr lang="hu-HU" sz="2400" i="1" dirty="0">
                <a:solidFill>
                  <a:srgbClr val="0000CC"/>
                </a:solidFill>
              </a:rPr>
            </a:br>
            <a:r>
              <a:rPr lang="hu-HU" sz="2400" i="1" dirty="0">
                <a:solidFill>
                  <a:srgbClr val="0000CC"/>
                </a:solidFill>
              </a:rPr>
              <a:t>minden élet egységének felismerésén és </a:t>
            </a:r>
            <a:br>
              <a:rPr lang="hu-HU" sz="2400" i="1" dirty="0">
                <a:solidFill>
                  <a:srgbClr val="0000CC"/>
                </a:solidFill>
              </a:rPr>
            </a:br>
            <a:r>
              <a:rPr lang="hu-HU" sz="2400" i="1" dirty="0">
                <a:solidFill>
                  <a:srgbClr val="0000CC"/>
                </a:solidFill>
              </a:rPr>
              <a:t>a spirituális önfejlesztés gyakorlati alkalmazásán</a:t>
            </a:r>
            <a:br>
              <a:rPr lang="hu-HU" sz="2400" i="1" dirty="0">
                <a:solidFill>
                  <a:srgbClr val="0000CC"/>
                </a:solidFill>
              </a:rPr>
            </a:br>
            <a:r>
              <a:rPr lang="hu-HU" sz="2400" i="1" dirty="0">
                <a:solidFill>
                  <a:srgbClr val="0000CC"/>
                </a:solidFill>
              </a:rPr>
              <a:t>keresztül.</a:t>
            </a:r>
            <a:endParaRPr lang="en-US" sz="2400" i="1" cap="none" spc="0" dirty="0">
              <a:ln w="11430"/>
              <a:solidFill>
                <a:srgbClr val="0000CC"/>
              </a:solidFill>
              <a:latin typeface="Accord Heavy SF" panose="020BE200000000000000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2362200"/>
            <a:ext cx="8839200" cy="4114800"/>
          </a:xfrm>
        </p:spPr>
        <p:txBody>
          <a:bodyPr/>
          <a:lstStyle/>
          <a:p>
            <a:pPr marL="0" indent="0">
              <a:buNone/>
            </a:pPr>
            <a:r>
              <a:rPr lang="hu-H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Szent írások:</a:t>
            </a: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Kabbala</a:t>
            </a:r>
          </a:p>
          <a:p>
            <a:pPr marL="1008000" lvl="2" indent="-180000">
              <a:spcBef>
                <a:spcPts val="0"/>
              </a:spcBef>
            </a:pP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„hagyomány” – életmód és ezoterikus tudomány</a:t>
            </a:r>
          </a:p>
          <a:p>
            <a:pPr marL="1008000" lvl="2" indent="-180000">
              <a:spcBef>
                <a:spcPts val="0"/>
              </a:spcBef>
            </a:pP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„Ábrahám kapta az angyaloktól”</a:t>
            </a:r>
          </a:p>
          <a:p>
            <a:pPr marL="1008000" lvl="2" indent="-180000">
              <a:spcBef>
                <a:spcPts val="0"/>
              </a:spcBef>
            </a:pP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elméleti – meditatív – mágikus </a:t>
            </a:r>
          </a:p>
          <a:p>
            <a:pPr marL="1008000" lvl="2" indent="-180000">
              <a:spcBef>
                <a:spcPts val="0"/>
              </a:spcBef>
            </a:pP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„szájból fülbe” – írott – betű-kabbala – gyakorlati </a:t>
            </a:r>
          </a:p>
          <a:p>
            <a:pPr marL="1008000" lvl="2" indent="-180000">
              <a:spcBef>
                <a:spcPts val="0"/>
              </a:spcBef>
            </a:pP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Széfer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Jecirá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(Rabbi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Akivá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i.u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4./6-10. sz.)</a:t>
            </a:r>
          </a:p>
          <a:p>
            <a:pPr marL="1008000" lvl="2" indent="-180000">
              <a:spcBef>
                <a:spcPts val="0"/>
              </a:spcBef>
            </a:pP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Zóhár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 (Simon bár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Jocháj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i.u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2./13. sz.)</a:t>
            </a:r>
          </a:p>
          <a:p>
            <a:pPr marL="1008000" lvl="2" indent="-180000">
              <a:spcBef>
                <a:spcPts val="0"/>
              </a:spcBef>
            </a:pP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Széfer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Bahir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(Rabbi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Nehunjá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i.u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12. sz.)</a:t>
            </a:r>
          </a:p>
          <a:p>
            <a:pPr marL="1008000" lvl="2" indent="-180000">
              <a:spcBef>
                <a:spcPts val="0"/>
              </a:spcBef>
            </a:pPr>
            <a:endParaRPr lang="hu-HU" sz="28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spcBef>
                <a:spcPts val="0"/>
              </a:spcBef>
            </a:pPr>
            <a:endParaRPr lang="hu-HU" sz="26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JUDAIZMUS ÉS KERESZTÉNYSÉG</a:t>
            </a:r>
          </a:p>
        </p:txBody>
      </p:sp>
    </p:spTree>
    <p:extLst>
      <p:ext uri="{BB962C8B-B14F-4D97-AF65-F5344CB8AC3E}">
        <p14:creationId xmlns:p14="http://schemas.microsoft.com/office/powerpoint/2010/main" val="88353372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Kabbala:</a:t>
            </a:r>
          </a:p>
          <a:p>
            <a:pPr lvl="1"/>
            <a:r>
              <a:rPr lang="hu-HU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univerzális modell:</a:t>
            </a:r>
          </a:p>
          <a:p>
            <a:pPr lvl="2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életfa – </a:t>
            </a:r>
            <a:r>
              <a:rPr lang="hu-HU" sz="3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szefirot-fa</a:t>
            </a:r>
            <a:endParaRPr lang="hu-HU" sz="3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>
              <a:spcBef>
                <a:spcPts val="0"/>
              </a:spcBef>
              <a:buNone/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tíz (tizenegy) </a:t>
            </a:r>
            <a:r>
              <a:rPr lang="hu-HU" sz="3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szefira</a:t>
            </a:r>
            <a:endParaRPr lang="hu-HU" sz="3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szimbólumok tárháza:</a:t>
            </a:r>
            <a:b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oszlopok – „két arc” </a:t>
            </a:r>
            <a:b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„Dávid-csillag” – </a:t>
            </a:r>
            <a:r>
              <a:rPr lang="hu-HU" sz="3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</a:t>
            </a: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keresztek – Grál-kehely</a:t>
            </a:r>
            <a:b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hu-HU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373" y="2375807"/>
            <a:ext cx="2274808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JUDAIZMUS ÉS KERESZTÉNYSÉG</a:t>
            </a:r>
          </a:p>
        </p:txBody>
      </p:sp>
    </p:spTree>
    <p:extLst>
      <p:ext uri="{BB962C8B-B14F-4D97-AF65-F5344CB8AC3E}">
        <p14:creationId xmlns:p14="http://schemas.microsoft.com/office/powerpoint/2010/main" val="99656490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Kabbala:</a:t>
            </a:r>
          </a:p>
          <a:p>
            <a:pPr lvl="1"/>
            <a:r>
              <a:rPr lang="hu-HU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kozmogóniai modell</a:t>
            </a:r>
          </a:p>
          <a:p>
            <a:pPr marL="990600" lvl="2" indent="-271463">
              <a:spcBef>
                <a:spcPts val="0"/>
              </a:spcBef>
            </a:pP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négy világ:</a:t>
            </a:r>
          </a:p>
          <a:p>
            <a:pPr marL="1077913" lvl="2" indent="0">
              <a:spcBef>
                <a:spcPts val="0"/>
              </a:spcBef>
              <a:buNone/>
            </a:pP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atzilut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kiáradás </a:t>
            </a:r>
            <a:b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beriah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teremtés</a:t>
            </a:r>
            <a:b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jetzirah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megalakítás</a:t>
            </a:r>
            <a:b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asiah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cselekvés  </a:t>
            </a:r>
          </a:p>
          <a:p>
            <a:pPr lvl="2"/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négy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júga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krita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treta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hu-H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dvapara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káli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JUDAIZMUS ÉS KERESZTÉNYSÉG</a:t>
            </a:r>
          </a:p>
        </p:txBody>
      </p:sp>
    </p:spTree>
    <p:extLst>
      <p:ext uri="{BB962C8B-B14F-4D97-AF65-F5344CB8AC3E}">
        <p14:creationId xmlns:p14="http://schemas.microsoft.com/office/powerpoint/2010/main" val="136960208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190500" y="285750"/>
            <a:ext cx="7400925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hu-HU" altLang="hu-HU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élet-fa és a </a:t>
            </a:r>
            <a:r>
              <a:rPr lang="hu-HU" altLang="hu-H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Tíz parancsolat</a:t>
            </a:r>
            <a:r>
              <a:rPr lang="hu-HU" altLang="hu-HU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altLang="hu-HU" sz="36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6014683" y="958850"/>
            <a:ext cx="30531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Én vagyok az Örökkévaló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78" name="Text Box 6"/>
          <p:cNvSpPr txBox="1">
            <a:spLocks noChangeArrowheads="1"/>
          </p:cNvSpPr>
          <p:nvPr/>
        </p:nvSpPr>
        <p:spPr bwMode="auto">
          <a:xfrm>
            <a:off x="6030913" y="1709738"/>
            <a:ext cx="2954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 legyenek más isteneid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76200" y="1719263"/>
            <a:ext cx="2933699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 vedd Isten nevét hiába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28575" y="3021013"/>
            <a:ext cx="30686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Tiszteld apádat és anyádat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81" name="Text Box 9"/>
          <p:cNvSpPr txBox="1">
            <a:spLocks noChangeArrowheads="1"/>
          </p:cNvSpPr>
          <p:nvPr/>
        </p:nvSpPr>
        <p:spPr bwMode="auto">
          <a:xfrm>
            <a:off x="5980113" y="2925763"/>
            <a:ext cx="3125787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Emlékezz meg a szombatról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82" name="Text Box 10"/>
          <p:cNvSpPr txBox="1">
            <a:spLocks noChangeArrowheads="1"/>
          </p:cNvSpPr>
          <p:nvPr/>
        </p:nvSpPr>
        <p:spPr bwMode="auto">
          <a:xfrm>
            <a:off x="6162675" y="3709988"/>
            <a:ext cx="259715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 ölj.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83" name="Text Box 11"/>
          <p:cNvSpPr txBox="1">
            <a:spLocks noChangeArrowheads="1"/>
          </p:cNvSpPr>
          <p:nvPr/>
        </p:nvSpPr>
        <p:spPr bwMode="auto">
          <a:xfrm>
            <a:off x="5976938" y="4335463"/>
            <a:ext cx="2954337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 légy házasságtörő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8284" name="Picture 12" descr="Szef-01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933" y="868362"/>
            <a:ext cx="2871787" cy="587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8286" name="Text Box 14"/>
          <p:cNvSpPr txBox="1">
            <a:spLocks noChangeArrowheads="1"/>
          </p:cNvSpPr>
          <p:nvPr/>
        </p:nvSpPr>
        <p:spPr bwMode="auto">
          <a:xfrm>
            <a:off x="5962650" y="4933950"/>
            <a:ext cx="2954338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 tégy hamis tanúbizonyságot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87" name="Text Box 15"/>
          <p:cNvSpPr txBox="1">
            <a:spLocks noChangeArrowheads="1"/>
          </p:cNvSpPr>
          <p:nvPr/>
        </p:nvSpPr>
        <p:spPr bwMode="auto">
          <a:xfrm>
            <a:off x="216430" y="6137275"/>
            <a:ext cx="2954337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 kívánd felebarátod házát, feleségét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88" name="Oval 16"/>
          <p:cNvSpPr>
            <a:spLocks noChangeArrowheads="1"/>
          </p:cNvSpPr>
          <p:nvPr/>
        </p:nvSpPr>
        <p:spPr bwMode="auto">
          <a:xfrm>
            <a:off x="4337866" y="1012820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89" name="Oval 17"/>
          <p:cNvSpPr>
            <a:spLocks noChangeArrowheads="1"/>
          </p:cNvSpPr>
          <p:nvPr/>
        </p:nvSpPr>
        <p:spPr bwMode="auto">
          <a:xfrm>
            <a:off x="5471137" y="1659774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0" name="Oval 18"/>
          <p:cNvSpPr>
            <a:spLocks noChangeArrowheads="1"/>
          </p:cNvSpPr>
          <p:nvPr/>
        </p:nvSpPr>
        <p:spPr bwMode="auto">
          <a:xfrm>
            <a:off x="3207362" y="1661487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1" name="Oval 19"/>
          <p:cNvSpPr>
            <a:spLocks noChangeArrowheads="1"/>
          </p:cNvSpPr>
          <p:nvPr/>
        </p:nvSpPr>
        <p:spPr bwMode="auto">
          <a:xfrm>
            <a:off x="5469549" y="2953791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2" name="Oval 20"/>
          <p:cNvSpPr>
            <a:spLocks noChangeArrowheads="1"/>
          </p:cNvSpPr>
          <p:nvPr/>
        </p:nvSpPr>
        <p:spPr bwMode="auto">
          <a:xfrm>
            <a:off x="3209120" y="2952750"/>
            <a:ext cx="495300" cy="496888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3" name="Oval 21"/>
          <p:cNvSpPr>
            <a:spLocks noChangeArrowheads="1"/>
          </p:cNvSpPr>
          <p:nvPr/>
        </p:nvSpPr>
        <p:spPr bwMode="auto">
          <a:xfrm>
            <a:off x="4338402" y="3605038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4" name="Oval 22"/>
          <p:cNvSpPr>
            <a:spLocks noChangeArrowheads="1"/>
          </p:cNvSpPr>
          <p:nvPr/>
        </p:nvSpPr>
        <p:spPr bwMode="auto">
          <a:xfrm>
            <a:off x="5471137" y="4252425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5" name="Oval 23"/>
          <p:cNvSpPr>
            <a:spLocks noChangeArrowheads="1"/>
          </p:cNvSpPr>
          <p:nvPr/>
        </p:nvSpPr>
        <p:spPr bwMode="auto">
          <a:xfrm>
            <a:off x="3206815" y="4251878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6" name="Oval 24"/>
          <p:cNvSpPr>
            <a:spLocks noChangeArrowheads="1"/>
          </p:cNvSpPr>
          <p:nvPr/>
        </p:nvSpPr>
        <p:spPr bwMode="auto">
          <a:xfrm>
            <a:off x="4339420" y="4901285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7" name="Oval 25"/>
          <p:cNvSpPr>
            <a:spLocks noChangeArrowheads="1"/>
          </p:cNvSpPr>
          <p:nvPr/>
        </p:nvSpPr>
        <p:spPr bwMode="auto">
          <a:xfrm>
            <a:off x="4337662" y="6197421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4807903" y="1398270"/>
            <a:ext cx="656366" cy="375715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H="1" flipV="1">
            <a:off x="3713615" y="1904368"/>
            <a:ext cx="1715139" cy="3849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3685682" y="2035211"/>
            <a:ext cx="1783819" cy="1021644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3713412" y="3199936"/>
            <a:ext cx="1717247" cy="2298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 flipH="1" flipV="1">
            <a:off x="3718433" y="4495069"/>
            <a:ext cx="1710321" cy="5420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3690391" y="3335655"/>
            <a:ext cx="646977" cy="379095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4813822" y="3987165"/>
            <a:ext cx="653330" cy="377401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685745" y="4625181"/>
            <a:ext cx="641780" cy="379366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567507" y="5425888"/>
            <a:ext cx="11206" cy="744071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342900" y="4329113"/>
            <a:ext cx="259715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 lopj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078136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3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3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3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3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43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3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43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43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43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43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3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500"/>
                            </p:stCondLst>
                            <p:childTnLst>
                              <p:par>
                                <p:cTn id="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43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43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43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500"/>
                            </p:stCondLst>
                            <p:childTnLst>
                              <p:par>
                                <p:cTn id="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43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500"/>
                            </p:stCondLst>
                            <p:childTnLst>
                              <p:par>
                                <p:cTn id="9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43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500"/>
                                        <p:tgtEl>
                                          <p:spTgt spid="43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5" dur="500"/>
                                        <p:tgtEl>
                                          <p:spTgt spid="43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3" dur="500"/>
                                        <p:tgtEl>
                                          <p:spTgt spid="43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7" dur="500"/>
                                        <p:tgtEl>
                                          <p:spTgt spid="43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/>
      <p:bldP spid="438276" grpId="0"/>
      <p:bldP spid="438278" grpId="0"/>
      <p:bldP spid="438279" grpId="0"/>
      <p:bldP spid="438280" grpId="0"/>
      <p:bldP spid="438281" grpId="0"/>
      <p:bldP spid="438282" grpId="0"/>
      <p:bldP spid="438283" grpId="0"/>
      <p:bldP spid="438286" grpId="0"/>
      <p:bldP spid="438287" grpId="0"/>
      <p:bldP spid="438288" grpId="0" animBg="1"/>
      <p:bldP spid="438289" grpId="0" animBg="1"/>
      <p:bldP spid="438290" grpId="0" animBg="1"/>
      <p:bldP spid="438291" grpId="0" animBg="1"/>
      <p:bldP spid="438292" grpId="0" animBg="1"/>
      <p:bldP spid="438293" grpId="0" animBg="1"/>
      <p:bldP spid="438294" grpId="0" animBg="1"/>
      <p:bldP spid="438295" grpId="0" animBg="1"/>
      <p:bldP spid="438296" grpId="0" animBg="1"/>
      <p:bldP spid="438297" grpId="0" animBg="1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Szent írások:</a:t>
            </a:r>
          </a:p>
          <a:p>
            <a:pPr lvl="1"/>
            <a:r>
              <a:rPr lang="hu-HU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Evangéliumok</a:t>
            </a:r>
          </a:p>
          <a:p>
            <a:pPr lvl="2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történelem</a:t>
            </a:r>
          </a:p>
          <a:p>
            <a:pPr lvl="3">
              <a:spcBef>
                <a:spcPts val="0"/>
              </a:spcBef>
            </a:pP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időpontok meghatározása</a:t>
            </a:r>
          </a:p>
          <a:p>
            <a:pPr lvl="3">
              <a:spcBef>
                <a:spcPts val="0"/>
              </a:spcBef>
            </a:pP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</a:t>
            </a:r>
            <a:r>
              <a:rPr lang="hu-HU" sz="2800" i="1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CNN helyszíni tudósításai</a:t>
            </a:r>
            <a:br>
              <a:rPr lang="hu-HU" sz="2800" i="1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800" i="1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a </a:t>
            </a:r>
            <a:r>
              <a:rPr lang="hu-HU" sz="2800" i="1" dirty="0" err="1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palesztiniai</a:t>
            </a:r>
            <a:r>
              <a:rPr lang="hu-HU" sz="2800" i="1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eseményekről</a:t>
            </a: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lvl="2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mitológia: Nap-mítoszok</a:t>
            </a:r>
          </a:p>
          <a:p>
            <a:pPr lvl="2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misztériumok: karácsonytól pünkösdig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7772400" cy="1143000"/>
          </a:xfrm>
        </p:spPr>
        <p:txBody>
          <a:bodyPr/>
          <a:lstStyle/>
          <a:p>
            <a:r>
              <a:rPr 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JUDAIZMUS ÉS KERESZTÉNYSÉG</a:t>
            </a:r>
          </a:p>
        </p:txBody>
      </p:sp>
    </p:spTree>
    <p:extLst>
      <p:ext uri="{BB962C8B-B14F-4D97-AF65-F5344CB8AC3E}">
        <p14:creationId xmlns:p14="http://schemas.microsoft.com/office/powerpoint/2010/main" val="244825868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Szent írások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>
              <a:spcBef>
                <a:spcPts val="60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Szeresd Uradat, Istenedet 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teljes szívedből, teljes lelkedből és teljes elmédből’.  Ez a legnagyobb, az első parancs.</a:t>
            </a:r>
          </a:p>
          <a:p>
            <a:pPr lvl="1">
              <a:spcBef>
                <a:spcPts val="60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második hasonló ehhez:</a:t>
            </a:r>
            <a:b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Szeresd felebarátodat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mint önmagadat’. </a:t>
            </a:r>
          </a:p>
          <a:p>
            <a:pPr lvl="1">
              <a:spcBef>
                <a:spcPts val="60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Ezen a két parancson alapul az egész törvény és a próféták. (Máté  22, 37-40.)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baseline="30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JUDAIZMUS ÉS KERESZTÉNYSÉG</a:t>
            </a:r>
          </a:p>
        </p:txBody>
      </p:sp>
    </p:spTree>
    <p:extLst>
      <p:ext uri="{BB962C8B-B14F-4D97-AF65-F5344CB8AC3E}">
        <p14:creationId xmlns:p14="http://schemas.microsoft.com/office/powerpoint/2010/main" val="344510257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2362200"/>
            <a:ext cx="8013700" cy="4114800"/>
          </a:xfrm>
        </p:spPr>
        <p:txBody>
          <a:bodyPr/>
          <a:lstStyle/>
          <a:p>
            <a:pPr marL="0" indent="0">
              <a:buNone/>
            </a:pPr>
            <a:r>
              <a:rPr lang="hu-H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Szent írások:</a:t>
            </a:r>
          </a:p>
          <a:p>
            <a:pPr lvl="1"/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hu-HU" sz="3000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Hegyi Beszéd</a:t>
            </a: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(Máté 5.1 – 7.29)</a:t>
            </a:r>
          </a:p>
          <a:p>
            <a:pPr lvl="2">
              <a:spcBef>
                <a:spcPts val="0"/>
              </a:spcBef>
            </a:pPr>
            <a:r>
              <a:rPr lang="hu-HU" sz="2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„Boldogok a …”</a:t>
            </a:r>
            <a:endParaRPr lang="hu-HU" sz="26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analógia: a </a:t>
            </a:r>
            <a:r>
              <a:rPr lang="hu-HU" sz="3000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Négy Nemes Igazság</a:t>
            </a: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b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és a </a:t>
            </a:r>
            <a:r>
              <a:rPr lang="hu-HU" sz="3000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Nemes Nyolcszoros Ösvény</a:t>
            </a:r>
          </a:p>
          <a:p>
            <a:pPr lvl="2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Szenvedés ténye / oka / múlása – Út </a:t>
            </a:r>
          </a:p>
          <a:p>
            <a:pPr lvl="2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Szemlélet/elhatározás/beszéd/cselekvés/</a:t>
            </a:r>
            <a:b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életmód/erőfeszítés/éberség/elmélyedés </a:t>
            </a:r>
            <a:endParaRPr lang="hu-HU" sz="28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JUDAIZMUS ÉS KERESZTÉNYSÉG</a:t>
            </a:r>
          </a:p>
        </p:txBody>
      </p:sp>
    </p:spTree>
    <p:extLst>
      <p:ext uri="{BB962C8B-B14F-4D97-AF65-F5344CB8AC3E}">
        <p14:creationId xmlns:p14="http://schemas.microsoft.com/office/powerpoint/2010/main" val="362810537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Keresztény ünnepek és a beavatások: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előkészület: 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ádvent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négy követelmény</a:t>
            </a:r>
          </a:p>
          <a:p>
            <a:pPr lvl="2">
              <a:spcBef>
                <a:spcPts val="0"/>
              </a:spcBef>
            </a:pPr>
            <a:r>
              <a:rPr lang="hu-H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megkülönböztető-képesség – vágytalanság – magaviselet – szeretet 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1.: 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megszületés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karácsony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2.: 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keresztelés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</a:t>
            </a:r>
            <a:r>
              <a:rPr lang="hu-HU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Jordán vizében</a:t>
            </a:r>
            <a:endParaRPr lang="hu-HU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3.: 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színeváltozás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Hegyen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4.: 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húsvét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bevonulástól a feltámadásig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5.: 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mennybemenetel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pünkösd  </a:t>
            </a:r>
            <a:b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endParaRPr lang="hu-HU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JUDAIZMUS ÉS KERESZTÉNYSÉG</a:t>
            </a:r>
          </a:p>
        </p:txBody>
      </p:sp>
    </p:spTree>
    <p:extLst>
      <p:ext uri="{BB962C8B-B14F-4D97-AF65-F5344CB8AC3E}">
        <p14:creationId xmlns:p14="http://schemas.microsoft.com/office/powerpoint/2010/main" val="190845135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85725" y="257175"/>
            <a:ext cx="9159875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altLang="hu-HU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élet-fa szimbólum-világa: a </a:t>
            </a:r>
            <a:r>
              <a:rPr lang="hu-HU" altLang="hu-H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Miatyánk</a:t>
            </a:r>
            <a:endParaRPr lang="en-US" altLang="hu-HU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6334125" y="958850"/>
            <a:ext cx="2276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Atyánk,</a:t>
            </a:r>
            <a:endParaRPr lang="en-US" altLang="hu-HU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78" name="Text Box 6"/>
          <p:cNvSpPr txBox="1">
            <a:spLocks noChangeArrowheads="1"/>
          </p:cNvSpPr>
          <p:nvPr/>
        </p:nvSpPr>
        <p:spPr bwMode="auto">
          <a:xfrm>
            <a:off x="5973763" y="1709738"/>
            <a:ext cx="2954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Aki a mennyekben vagy,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669925" y="1604963"/>
            <a:ext cx="2055813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szenteltessék meg a Te neved,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161925" y="3021013"/>
            <a:ext cx="30686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altLang="hu-HU" sz="1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legyen meg a Te akaratod,</a:t>
            </a:r>
            <a:endParaRPr lang="en-US" altLang="hu-HU" sz="18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81" name="Text Box 9"/>
          <p:cNvSpPr txBox="1">
            <a:spLocks noChangeArrowheads="1"/>
          </p:cNvSpPr>
          <p:nvPr/>
        </p:nvSpPr>
        <p:spPr bwMode="auto">
          <a:xfrm>
            <a:off x="5980113" y="3021013"/>
            <a:ext cx="29543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altLang="hu-HU" sz="1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jöjjön el a Te országod,</a:t>
            </a:r>
            <a:endParaRPr lang="en-US" altLang="hu-HU" sz="18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82" name="Text Box 10"/>
          <p:cNvSpPr txBox="1">
            <a:spLocks noChangeArrowheads="1"/>
          </p:cNvSpPr>
          <p:nvPr/>
        </p:nvSpPr>
        <p:spPr bwMode="auto">
          <a:xfrm>
            <a:off x="6162675" y="3557588"/>
            <a:ext cx="25971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miként a mennyben, úgy itt a földön is.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83" name="Text Box 11"/>
          <p:cNvSpPr txBox="1">
            <a:spLocks noChangeArrowheads="1"/>
          </p:cNvSpPr>
          <p:nvPr/>
        </p:nvSpPr>
        <p:spPr bwMode="auto">
          <a:xfrm>
            <a:off x="5976938" y="4202113"/>
            <a:ext cx="295433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Mindennapi kenyerünket add meg nekünk ma,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8284" name="Picture 12" descr="Szef-01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596" y="868362"/>
            <a:ext cx="2871787" cy="587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8285" name="Text Box 13"/>
          <p:cNvSpPr txBox="1">
            <a:spLocks noChangeArrowheads="1"/>
          </p:cNvSpPr>
          <p:nvPr/>
        </p:nvSpPr>
        <p:spPr bwMode="auto">
          <a:xfrm>
            <a:off x="122238" y="3965575"/>
            <a:ext cx="2954337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és bocsásd meg a vétkeinket, miként mi is megbocsátunk az ellenünk vétkezőknek.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86" name="Text Box 14"/>
          <p:cNvSpPr txBox="1">
            <a:spLocks noChangeArrowheads="1"/>
          </p:cNvSpPr>
          <p:nvPr/>
        </p:nvSpPr>
        <p:spPr bwMode="auto">
          <a:xfrm>
            <a:off x="5962650" y="4838700"/>
            <a:ext cx="2954338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Segíts minket a kísértésben, és szabadíts meg a gonosztól,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87" name="Text Box 15"/>
          <p:cNvSpPr txBox="1">
            <a:spLocks noChangeArrowheads="1"/>
          </p:cNvSpPr>
          <p:nvPr/>
        </p:nvSpPr>
        <p:spPr bwMode="auto">
          <a:xfrm>
            <a:off x="161926" y="5942012"/>
            <a:ext cx="29543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hu-HU" altLang="hu-HU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Mert Tiéd az ország, a hatalom és a dicsőség, örökkön örökké. Ámen.</a:t>
            </a:r>
            <a:endParaRPr lang="en-US" altLang="hu-HU" sz="18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8288" name="Oval 16"/>
          <p:cNvSpPr>
            <a:spLocks noChangeArrowheads="1"/>
          </p:cNvSpPr>
          <p:nvPr/>
        </p:nvSpPr>
        <p:spPr bwMode="auto">
          <a:xfrm>
            <a:off x="4332004" y="1012074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89" name="Oval 17"/>
          <p:cNvSpPr>
            <a:spLocks noChangeArrowheads="1"/>
          </p:cNvSpPr>
          <p:nvPr/>
        </p:nvSpPr>
        <p:spPr bwMode="auto">
          <a:xfrm>
            <a:off x="5471137" y="1659774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0" name="Oval 18"/>
          <p:cNvSpPr>
            <a:spLocks noChangeArrowheads="1"/>
          </p:cNvSpPr>
          <p:nvPr/>
        </p:nvSpPr>
        <p:spPr bwMode="auto">
          <a:xfrm>
            <a:off x="3201500" y="1661487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1" name="Oval 19"/>
          <p:cNvSpPr>
            <a:spLocks noChangeArrowheads="1"/>
          </p:cNvSpPr>
          <p:nvPr/>
        </p:nvSpPr>
        <p:spPr bwMode="auto">
          <a:xfrm>
            <a:off x="5479074" y="2953791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2" name="Oval 20"/>
          <p:cNvSpPr>
            <a:spLocks noChangeArrowheads="1"/>
          </p:cNvSpPr>
          <p:nvPr/>
        </p:nvSpPr>
        <p:spPr bwMode="auto">
          <a:xfrm>
            <a:off x="3207362" y="2952750"/>
            <a:ext cx="495300" cy="496888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3" name="Oval 21"/>
          <p:cNvSpPr>
            <a:spLocks noChangeArrowheads="1"/>
          </p:cNvSpPr>
          <p:nvPr/>
        </p:nvSpPr>
        <p:spPr bwMode="auto">
          <a:xfrm>
            <a:off x="4339249" y="3598863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4" name="Oval 22"/>
          <p:cNvSpPr>
            <a:spLocks noChangeArrowheads="1"/>
          </p:cNvSpPr>
          <p:nvPr/>
        </p:nvSpPr>
        <p:spPr bwMode="auto">
          <a:xfrm>
            <a:off x="5480662" y="4246075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5" name="Oval 23"/>
          <p:cNvSpPr>
            <a:spLocks noChangeArrowheads="1"/>
          </p:cNvSpPr>
          <p:nvPr/>
        </p:nvSpPr>
        <p:spPr bwMode="auto">
          <a:xfrm>
            <a:off x="3206815" y="4245528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6" name="Oval 24"/>
          <p:cNvSpPr>
            <a:spLocks noChangeArrowheads="1"/>
          </p:cNvSpPr>
          <p:nvPr/>
        </p:nvSpPr>
        <p:spPr bwMode="auto">
          <a:xfrm>
            <a:off x="4337662" y="4894263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8297" name="Oval 25"/>
          <p:cNvSpPr>
            <a:spLocks noChangeArrowheads="1"/>
          </p:cNvSpPr>
          <p:nvPr/>
        </p:nvSpPr>
        <p:spPr bwMode="auto">
          <a:xfrm>
            <a:off x="4338638" y="6192976"/>
            <a:ext cx="495300" cy="496887"/>
          </a:xfrm>
          <a:prstGeom prst="ellips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4826612" y="1404620"/>
            <a:ext cx="655589" cy="375715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stCxn id="438289" idx="2"/>
          </p:cNvCxnSpPr>
          <p:nvPr/>
        </p:nvCxnSpPr>
        <p:spPr bwMode="auto">
          <a:xfrm flipH="1" flipV="1">
            <a:off x="3713616" y="1904369"/>
            <a:ext cx="1757521" cy="3849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3685682" y="2035211"/>
            <a:ext cx="1783819" cy="1021644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3713412" y="3199936"/>
            <a:ext cx="1717247" cy="2298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 flipH="1" flipV="1">
            <a:off x="3718433" y="4495069"/>
            <a:ext cx="1710321" cy="5420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3696741" y="3329305"/>
            <a:ext cx="646977" cy="379095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4820172" y="3980815"/>
            <a:ext cx="653330" cy="377401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692095" y="4618831"/>
            <a:ext cx="641780" cy="379366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577032" y="5425888"/>
            <a:ext cx="11206" cy="744071"/>
          </a:xfrm>
          <a:prstGeom prst="straightConnector1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508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3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3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3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3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43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3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43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43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43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43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3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500"/>
                            </p:stCondLst>
                            <p:childTnLst>
                              <p:par>
                                <p:cTn id="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43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43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43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500"/>
                            </p:stCondLst>
                            <p:childTnLst>
                              <p:par>
                                <p:cTn id="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43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500"/>
                            </p:stCondLst>
                            <p:childTnLst>
                              <p:par>
                                <p:cTn id="9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43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500"/>
                                        <p:tgtEl>
                                          <p:spTgt spid="43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500"/>
                                        <p:tgtEl>
                                          <p:spTgt spid="43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5" dur="500"/>
                                        <p:tgtEl>
                                          <p:spTgt spid="43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3" dur="500"/>
                                        <p:tgtEl>
                                          <p:spTgt spid="43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7" dur="500"/>
                                        <p:tgtEl>
                                          <p:spTgt spid="43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/>
      <p:bldP spid="438276" grpId="0"/>
      <p:bldP spid="438278" grpId="0"/>
      <p:bldP spid="438279" grpId="0"/>
      <p:bldP spid="438280" grpId="0"/>
      <p:bldP spid="438281" grpId="0"/>
      <p:bldP spid="438282" grpId="0"/>
      <p:bldP spid="438283" grpId="0"/>
      <p:bldP spid="438285" grpId="0"/>
      <p:bldP spid="438286" grpId="0"/>
      <p:bldP spid="438287" grpId="0"/>
      <p:bldP spid="438288" grpId="0" animBg="1"/>
      <p:bldP spid="438289" grpId="0" animBg="1"/>
      <p:bldP spid="438290" grpId="0" animBg="1"/>
      <p:bldP spid="438291" grpId="0" animBg="1"/>
      <p:bldP spid="438292" grpId="0" animBg="1"/>
      <p:bldP spid="438293" grpId="0" animBg="1"/>
      <p:bldP spid="438294" grpId="0" animBg="1"/>
      <p:bldP spid="438295" grpId="0" animBg="1"/>
      <p:bldP spid="438296" grpId="0" animBg="1"/>
      <p:bldP spid="43829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Text Box 2"/>
          <p:cNvSpPr txBox="1">
            <a:spLocks noChangeArrowheads="1"/>
          </p:cNvSpPr>
          <p:nvPr/>
        </p:nvSpPr>
        <p:spPr bwMode="auto">
          <a:xfrm>
            <a:off x="717550" y="1095375"/>
            <a:ext cx="7750175" cy="496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Óh, Rejtett Élet,</a:t>
            </a:r>
            <a:b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amely ott rezegsz minden atomban,</a:t>
            </a:r>
          </a:p>
          <a:p>
            <a:pPr>
              <a:spcBef>
                <a:spcPct val="20000"/>
              </a:spcBef>
            </a:pPr>
            <a: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Óh, Rejtett Világosság, </a:t>
            </a:r>
            <a:b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amely ott ragyogsz minden teremtményben,</a:t>
            </a:r>
          </a:p>
          <a:p>
            <a:pPr>
              <a:spcBef>
                <a:spcPct val="20000"/>
              </a:spcBef>
            </a:pPr>
            <a: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Óh, Rejtett Szeretet,</a:t>
            </a:r>
            <a:b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amely egységben mindent átölelsz,</a:t>
            </a:r>
          </a:p>
          <a:p>
            <a:pPr>
              <a:spcBef>
                <a:spcPct val="20000"/>
              </a:spcBef>
            </a:pPr>
            <a: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Tudja meg mindenki,</a:t>
            </a:r>
            <a:b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aki magát</a:t>
            </a:r>
            <a: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Veled </a:t>
            </a:r>
            <a: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egynek érzi,</a:t>
            </a:r>
            <a:b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hogy</a:t>
            </a:r>
          </a:p>
          <a:p>
            <a:pPr>
              <a:spcBef>
                <a:spcPct val="50000"/>
              </a:spcBef>
            </a:pPr>
            <a:r>
              <a:rPr lang="hu-HU" altLang="hu-HU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 I N D E N   M Á S </a:t>
            </a:r>
            <a:r>
              <a:rPr lang="hu-HU" altLang="hu-HU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hu-HU" altLang="hu-HU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L   I S   E G Y  !</a:t>
            </a:r>
            <a:endParaRPr lang="hu-HU" altLang="hu-HU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0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dirty="0"/>
              <a:t>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7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870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87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87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87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870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02" grpId="0" build="p" autoUpdateAnimBg="0"/>
      <p:bldP spid="8704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85901"/>
            <a:ext cx="9144000" cy="3225799"/>
          </a:xfrm>
        </p:spPr>
        <p:txBody>
          <a:bodyPr/>
          <a:lstStyle/>
          <a:p>
            <a:pPr>
              <a:lnSpc>
                <a:spcPts val="72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6000" b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JUDAIZMUS</a:t>
            </a:r>
            <a:br>
              <a:rPr lang="hu-HU" sz="6000" b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6000" b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ÉS</a:t>
            </a:r>
            <a:br>
              <a:rPr lang="hu-HU" sz="6000" b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6000" b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KERESZTÉNYSÉG</a:t>
            </a:r>
            <a:endParaRPr lang="hu-HU" b="1" spc="3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817844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2450" name="Picture 2" descr="j02889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0025" y="806450"/>
            <a:ext cx="1817688" cy="525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2451" name="Text Box 3"/>
          <p:cNvSpPr txBox="1">
            <a:spLocks noChangeArrowheads="1"/>
          </p:cNvSpPr>
          <p:nvPr/>
        </p:nvSpPr>
        <p:spPr bwMode="auto">
          <a:xfrm>
            <a:off x="1163638" y="4349750"/>
            <a:ext cx="510063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Köszönöm a figyelmüket!</a:t>
            </a:r>
            <a:endParaRPr lang="en-US" altLang="hu-HU" sz="5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cord Heavy SF" panose="020BE200000000000000" pitchFamily="34" charset="0"/>
            </a:endParaRPr>
          </a:p>
        </p:txBody>
      </p:sp>
      <p:pic>
        <p:nvPicPr>
          <p:cNvPr id="872452" name="Picture 4" descr="j007875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41425" y="857250"/>
            <a:ext cx="2332038" cy="298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7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7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87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4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4292" name="Picture 4" descr="j00787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74925" y="985838"/>
            <a:ext cx="4037013" cy="516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12825"/>
            <a:ext cx="4038600" cy="5472113"/>
          </a:xfrm>
        </p:spPr>
        <p:txBody>
          <a:bodyPr/>
          <a:lstStyle/>
          <a:p>
            <a:pPr marL="190500" indent="-190500" algn="ctr">
              <a:lnSpc>
                <a:spcPct val="80000"/>
              </a:lnSpc>
              <a:spcBef>
                <a:spcPts val="6000"/>
              </a:spcBef>
              <a:spcAft>
                <a:spcPts val="1200"/>
              </a:spcAft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KÖNYV – TUDÁS</a:t>
            </a:r>
          </a:p>
          <a:p>
            <a:pPr marL="190500" indent="-190500">
              <a:lnSpc>
                <a:spcPct val="90000"/>
              </a:lnSpc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Az érzékelt (“látott”) világhoz</a:t>
            </a:r>
            <a:b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     kötött </a:t>
            </a:r>
            <a:r>
              <a:rPr lang="hu-HU" altLang="hu-HU" sz="2000" i="1" u="sng" dirty="0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ismeretek halmaza</a:t>
            </a:r>
            <a:endParaRPr lang="hu-HU" altLang="hu-HU" u="sng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190500" indent="-190500">
              <a:lnSpc>
                <a:spcPct val="80000"/>
              </a:lnSpc>
              <a:spcBef>
                <a:spcPct val="10000"/>
              </a:spcBef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sz="2400" dirty="0">
                <a:solidFill>
                  <a:srgbClr val="00C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Az ismeretek</a:t>
            </a:r>
            <a:endParaRPr lang="hu-HU" altLang="hu-HU" dirty="0">
              <a:solidFill>
                <a:srgbClr val="00CC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571500" lvl="2" indent="0">
              <a:lnSpc>
                <a:spcPct val="85000"/>
              </a:lnSpc>
              <a:spcBef>
                <a:spcPct val="10000"/>
              </a:spcBef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tanulhatók/taníthatók</a:t>
            </a:r>
            <a:endParaRPr lang="hu-HU" altLang="hu-HU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571500" lvl="2" indent="0">
              <a:lnSpc>
                <a:spcPct val="85000"/>
              </a:lnSpc>
              <a:spcBef>
                <a:spcPct val="10000"/>
              </a:spcBef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felvett alaptételek köré </a:t>
            </a:r>
            <a:r>
              <a:rPr lang="hu-HU" altLang="hu-HU" sz="24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    </a:t>
            </a: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	–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logikával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rendezhet</a:t>
            </a:r>
            <a:r>
              <a:rPr lang="hu-HU" altLang="hu-HU" dirty="0">
                <a:solidFill>
                  <a:srgbClr val="0000FF"/>
                </a:solidFill>
              </a:rPr>
              <a:t>ő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k</a:t>
            </a:r>
            <a:b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	–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szembeállít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hatók</a:t>
            </a:r>
            <a:endParaRPr lang="hu-HU" altLang="hu-HU" sz="24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190500" indent="-190500">
              <a:lnSpc>
                <a:spcPct val="80000"/>
              </a:lnSpc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Az </a:t>
            </a:r>
            <a:r>
              <a:rPr lang="hu-HU" altLang="hu-HU" sz="2400" u="sng" dirty="0">
                <a:solidFill>
                  <a:srgbClr val="00C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intellektus</a:t>
            </a: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világa:</a:t>
            </a:r>
            <a:endParaRPr lang="hu-HU" altLang="hu-HU" sz="20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571500" lvl="2" indent="0">
              <a:lnSpc>
                <a:spcPct val="90000"/>
              </a:lnSpc>
              <a:spcBef>
                <a:spcPct val="10000"/>
              </a:spcBef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okos(</a:t>
            </a:r>
            <a:r>
              <a:rPr lang="hu-HU" altLang="hu-HU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kodó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)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emberek</a:t>
            </a:r>
            <a:b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	vitatkozás/fanatizmus</a:t>
            </a:r>
            <a:endParaRPr lang="hu-HU" altLang="hu-HU" sz="24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571500" lvl="2" indent="0">
              <a:lnSpc>
                <a:spcPct val="90000"/>
              </a:lnSpc>
              <a:spcBef>
                <a:spcPct val="10000"/>
              </a:spcBef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a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formával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foglalkozik</a:t>
            </a:r>
          </a:p>
          <a:p>
            <a:pPr marL="571500" lvl="2" indent="0">
              <a:lnSpc>
                <a:spcPct val="90000"/>
              </a:lnSpc>
              <a:spcBef>
                <a:spcPct val="10000"/>
              </a:spcBef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a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részletek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elfedik az 		   egészet</a:t>
            </a:r>
          </a:p>
          <a:p>
            <a:pPr marL="0" indent="0" algn="ctr">
              <a:buNone/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b="1" i="1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„A   S Z E M   T A N A”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93775"/>
            <a:ext cx="4343400" cy="5530850"/>
          </a:xfrm>
        </p:spPr>
        <p:txBody>
          <a:bodyPr/>
          <a:lstStyle/>
          <a:p>
            <a:pPr marL="190500" indent="-190500" algn="ctr">
              <a:lnSpc>
                <a:spcPct val="90000"/>
              </a:lnSpc>
              <a:spcBef>
                <a:spcPts val="4800"/>
              </a:spcBef>
              <a:spcAft>
                <a:spcPts val="1200"/>
              </a:spcAft>
            </a:pPr>
            <a:r>
              <a:rPr lang="hu-HU" altLang="hu-HU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SZELLEMI  TUDÁS</a:t>
            </a:r>
            <a:endParaRPr lang="hu-HU" altLang="hu-HU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190500" indent="-190500">
              <a:lnSpc>
                <a:spcPct val="90000"/>
              </a:lnSpc>
            </a:pPr>
            <a: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Az élményekből, </a:t>
            </a:r>
            <a:r>
              <a:rPr lang="hu-HU" altLang="hu-HU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felismerésekb</a:t>
            </a:r>
            <a:r>
              <a:rPr lang="en-US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anose="020BE200000000000000" pitchFamily="34" charset="0"/>
              </a:rPr>
              <a:t>ô</a:t>
            </a:r>
            <a: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l</a:t>
            </a:r>
            <a:b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     származó/felépülő </a:t>
            </a:r>
            <a:r>
              <a:rPr lang="hu-HU" altLang="hu-HU" sz="2000" i="1" u="sng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belső tudás</a:t>
            </a:r>
            <a:endParaRPr lang="hu-HU" altLang="hu-HU" sz="20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190500" indent="-190500" algn="just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Ez a </a:t>
            </a:r>
            <a:r>
              <a:rPr lang="hu-HU" altLang="hu-HU" sz="24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tudás</a:t>
            </a:r>
            <a:endParaRPr lang="hu-HU" altLang="hu-HU" sz="2000" u="sng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666750" lvl="2" indent="-95250">
              <a:lnSpc>
                <a:spcPct val="85000"/>
              </a:lnSpc>
              <a:spcBef>
                <a:spcPct val="0"/>
              </a:spcBef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</a:t>
            </a:r>
            <a:r>
              <a:rPr lang="hu-HU" altLang="hu-HU" sz="1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megszerezhet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ő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</a:t>
            </a:r>
            <a:r>
              <a:rPr lang="hu-HU" altLang="hu-HU" sz="1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–</a:t>
            </a:r>
            <a:br>
              <a:rPr lang="hu-HU" altLang="hu-HU" sz="1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sz="1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	   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de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nem tanítható</a:t>
            </a:r>
            <a:endParaRPr lang="hu-HU" altLang="hu-HU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666750" lvl="2" indent="-95250">
              <a:lnSpc>
                <a:spcPct val="85000"/>
              </a:lnSpc>
              <a:spcBef>
                <a:spcPct val="0"/>
              </a:spcBef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bölcs mondások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ba, </a:t>
            </a:r>
            <a:b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	  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hasonlatok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ba befoglalható</a:t>
            </a:r>
          </a:p>
          <a:p>
            <a:pPr marL="666750" lvl="2" indent="-95250">
              <a:lnSpc>
                <a:spcPct val="85000"/>
              </a:lnSpc>
              <a:spcBef>
                <a:spcPct val="0"/>
              </a:spcBef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nincs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szembenállás</a:t>
            </a:r>
            <a:endParaRPr lang="hu-HU" altLang="hu-HU" sz="1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190500" indent="-190500" algn="just">
              <a:lnSpc>
                <a:spcPct val="85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Az </a:t>
            </a:r>
            <a:r>
              <a:rPr lang="hu-HU" altLang="hu-HU" sz="2400" u="sng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intuíció</a:t>
            </a: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világa</a:t>
            </a:r>
          </a:p>
          <a:p>
            <a:pPr marL="666750" lvl="2" indent="-95250">
              <a:lnSpc>
                <a:spcPct val="85000"/>
              </a:lnSpc>
              <a:spcBef>
                <a:spcPct val="10000"/>
              </a:spcBef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bölcs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emberek,</a:t>
            </a:r>
            <a:b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          bölcs mosoly</a:t>
            </a:r>
          </a:p>
          <a:p>
            <a:pPr marL="666750" lvl="2" indent="-95250" algn="just">
              <a:lnSpc>
                <a:spcPct val="85000"/>
              </a:lnSpc>
              <a:spcBef>
                <a:spcPct val="10000"/>
              </a:spcBef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 a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tartalommal 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foglalkozik</a:t>
            </a:r>
          </a:p>
          <a:p>
            <a:pPr marL="666750" lvl="2" indent="-95250">
              <a:lnSpc>
                <a:spcPct val="85000"/>
              </a:lnSpc>
              <a:spcBef>
                <a:spcPct val="10000"/>
              </a:spcBef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 az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egész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tartalmazza a</a:t>
            </a:r>
            <a:b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          részleteket</a:t>
            </a:r>
            <a:endParaRPr lang="hu-HU" altLang="hu-HU" sz="16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0" indent="0">
              <a:buNone/>
            </a:pPr>
            <a:r>
              <a:rPr lang="hu-HU" altLang="hu-H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„A   S Z Í V   T A N A”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443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443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443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443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443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443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withGroup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443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443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4" grpId="0" uiExpand="1" build="p"/>
      <p:bldP spid="4433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JUDAIZMUS ÉS KERESZTÉNYSÉG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Keleti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nagy vallások: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hinduizmus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buddhizmus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zoroasztriánizmus</a:t>
            </a:r>
            <a:endParaRPr lang="hu-HU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stb.</a:t>
            </a:r>
          </a:p>
          <a:p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Ábrahámi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vallások: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judaizmus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kereszténység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iszlám</a:t>
            </a:r>
          </a:p>
        </p:txBody>
      </p:sp>
    </p:spTree>
    <p:extLst>
      <p:ext uri="{BB962C8B-B14F-4D97-AF65-F5344CB8AC3E}">
        <p14:creationId xmlns:p14="http://schemas.microsoft.com/office/powerpoint/2010/main" val="31208373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 </a:t>
            </a:r>
            <a:r>
              <a:rPr lang="hu-HU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Idő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fogalma:</a:t>
            </a:r>
          </a:p>
          <a:p>
            <a:pPr lvl="1"/>
            <a:r>
              <a:rPr lang="hu-HU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ciklikus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idő – a keleti nagy vallásokban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teremtés – pusztulás – teremtés – …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hosszú távú 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szemlélet</a:t>
            </a:r>
          </a:p>
          <a:p>
            <a:pPr lvl="1"/>
            <a:r>
              <a:rPr lang="hu-HU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lineáris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idő – a nyugati </a:t>
            </a:r>
            <a:r>
              <a:rPr lang="hu-HU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egyisten-hitben</a:t>
            </a:r>
            <a:endParaRPr lang="hu-HU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teremtés („alfa”) – pusztulás („</a:t>
            </a:r>
            <a:r>
              <a:rPr lang="hu-HU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omega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  </a:t>
            </a:r>
            <a:b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„Utolsó Ítélet”: befejezés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 távú 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szemlélet – körív        egyenes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JUDAIZMUS ÉS KERESZTÉNYSÉG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6247492" y="5759146"/>
            <a:ext cx="499672" cy="286657"/>
          </a:xfrm>
          <a:prstGeom prst="rightArrow">
            <a:avLst/>
          </a:prstGeom>
          <a:gradFill rotWithShape="0">
            <a:gsLst>
              <a:gs pos="0">
                <a:srgbClr val="AA1C00"/>
              </a:gs>
              <a:gs pos="100000">
                <a:srgbClr val="8392D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ldine-721 HU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68138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153400" cy="4114800"/>
          </a:xfrm>
        </p:spPr>
        <p:txBody>
          <a:bodyPr/>
          <a:lstStyle/>
          <a:p>
            <a:pPr marL="0" indent="0">
              <a:buNone/>
            </a:pPr>
            <a:r>
              <a:rPr lang="hu-H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Szent írások:</a:t>
            </a:r>
          </a:p>
          <a:p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Biblia – „Ószövetség”: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történelem – törvények – tanítások – költészet – kanonizált – apokrif (pl. </a:t>
            </a:r>
            <a:r>
              <a:rPr lang="hu-HU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Énoch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Könyve) </a:t>
            </a:r>
          </a:p>
          <a:p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Biblia – „Újszövetség”: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evangéliumok – apostolok cselekedetei – apostoli levelek – Jelenések Könyve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kanonizált – apokrif (</a:t>
            </a:r>
            <a:r>
              <a:rPr lang="hu-HU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Hammadi</a:t>
            </a:r>
            <a:r>
              <a:rPr lang="hu-HU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stb.)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JUDAIZMUS ÉS KERESZTÉNYSÉG</a:t>
            </a:r>
          </a:p>
        </p:txBody>
      </p:sp>
    </p:spTree>
    <p:extLst>
      <p:ext uri="{BB962C8B-B14F-4D97-AF65-F5344CB8AC3E}">
        <p14:creationId xmlns:p14="http://schemas.microsoft.com/office/powerpoint/2010/main" val="21175363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Történelem:</a:t>
            </a: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Ábrahám előtt – teremtés (i.e. </a:t>
            </a:r>
            <a:r>
              <a:rPr lang="hu-HU" sz="300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3760?.)</a:t>
            </a:r>
            <a:endParaRPr lang="hu-HU" sz="3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Ábrahám (i.e. 18.sz.)</a:t>
            </a: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Mózes (i.e. 13. sz.)</a:t>
            </a: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egyiptomi fogság – egyiptomi tanítások</a:t>
            </a: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babiloni fogság – </a:t>
            </a:r>
            <a:r>
              <a:rPr lang="hu-HU" sz="3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zoroaszteri</a:t>
            </a: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tanítások</a:t>
            </a: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római megszállás </a:t>
            </a: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kereszténység megjelenése</a:t>
            </a: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szétszóratás</a:t>
            </a: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JUDAIZMUS ÉS KERESZTÉNYSÉG</a:t>
            </a:r>
          </a:p>
        </p:txBody>
      </p:sp>
    </p:spTree>
    <p:extLst>
      <p:ext uri="{BB962C8B-B14F-4D97-AF65-F5344CB8AC3E}">
        <p14:creationId xmlns:p14="http://schemas.microsoft.com/office/powerpoint/2010/main" val="420052939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Szent írások:</a:t>
            </a: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Tóra – Mózes öt könyve (i.e. 7.sz.)</a:t>
            </a: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az „Ószövetség” könyvei</a:t>
            </a: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kabbala</a:t>
            </a:r>
          </a:p>
          <a:p>
            <a:pPr lvl="1">
              <a:spcBef>
                <a:spcPts val="0"/>
              </a:spcBef>
            </a:pPr>
            <a:r>
              <a:rPr lang="hu-HU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rabbinikus irodalom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JUDAIZMUS ÉS KERESZTÉNYSÉG</a:t>
            </a:r>
          </a:p>
        </p:txBody>
      </p:sp>
    </p:spTree>
    <p:extLst>
      <p:ext uri="{BB962C8B-B14F-4D97-AF65-F5344CB8AC3E}">
        <p14:creationId xmlns:p14="http://schemas.microsoft.com/office/powerpoint/2010/main" val="349697553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Üres bemutató.pot">
  <a:themeElements>
    <a:clrScheme name="Üres bemutató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Aldine-721 HU"/>
        <a:ea typeface=""/>
        <a:cs typeface=""/>
      </a:majorFont>
      <a:minorFont>
        <a:latin typeface="Aldine-721 HU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A1C00"/>
            </a:gs>
            <a:gs pos="100000">
              <a:srgbClr val="8392D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dine-721 HU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A1C00"/>
            </a:gs>
            <a:gs pos="100000">
              <a:srgbClr val="8392D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dine-721 HU" pitchFamily="18" charset="0"/>
          </a:defRPr>
        </a:defPPr>
      </a:lstStyle>
    </a:lnDef>
  </a:objectDefaults>
  <a:extraClrSchemeLst>
    <a:extraClrScheme>
      <a:clrScheme name="Üres bemutató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res bemutató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Office\Sablonok\Üres bemutató.pot</Template>
  <TotalTime>21840</TotalTime>
  <Words>619</Words>
  <Application>Microsoft Office PowerPoint</Application>
  <PresentationFormat>Diavetítés a képernyőre (4:3 oldalarány)</PresentationFormat>
  <Paragraphs>154</Paragraphs>
  <Slides>20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4" baseType="lpstr">
      <vt:lpstr>Accord Heavy SF</vt:lpstr>
      <vt:lpstr>Aldine-721 HU</vt:lpstr>
      <vt:lpstr>Times New Roman</vt:lpstr>
      <vt:lpstr>Üres bemutató.pot</vt:lpstr>
      <vt:lpstr>PowerPoint-bemutató</vt:lpstr>
      <vt:lpstr>JUDAIZMUS ÉS KERESZTÉNYSÉG</vt:lpstr>
      <vt:lpstr>PowerPoint-bemutató</vt:lpstr>
      <vt:lpstr>PowerPoint-bemutató</vt:lpstr>
      <vt:lpstr>JUDAIZMUS ÉS KERESZTÉNYSÉG</vt:lpstr>
      <vt:lpstr>JUDAIZMUS ÉS KERESZTÉNYSÉG</vt:lpstr>
      <vt:lpstr>JUDAIZMUS ÉS KERESZTÉNYSÉG</vt:lpstr>
      <vt:lpstr>JUDAIZMUS ÉS KERESZTÉNYSÉG</vt:lpstr>
      <vt:lpstr>JUDAIZMUS ÉS KERESZTÉNYSÉG</vt:lpstr>
      <vt:lpstr>JUDAIZMUS ÉS KERESZTÉNYSÉG</vt:lpstr>
      <vt:lpstr>JUDAIZMUS ÉS KERESZTÉNYSÉG</vt:lpstr>
      <vt:lpstr>JUDAIZMUS ÉS KERESZTÉNYSÉG</vt:lpstr>
      <vt:lpstr>PowerPoint-bemutató</vt:lpstr>
      <vt:lpstr>JUDAIZMUS ÉS KERESZTÉNYSÉG</vt:lpstr>
      <vt:lpstr>JUDAIZMUS ÉS KERESZTÉNYSÉG</vt:lpstr>
      <vt:lpstr>JUDAIZMUS ÉS KERESZTÉNYSÉG</vt:lpstr>
      <vt:lpstr>JUDAIZMUS ÉS KERESZTÉNYSÉG</vt:lpstr>
      <vt:lpstr>PowerPoint-bemutató</vt:lpstr>
      <vt:lpstr> 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E O Z Ó F I A</dc:title>
  <dc:creator>Martinovich Tamás</dc:creator>
  <cp:lastModifiedBy>János Szabari</cp:lastModifiedBy>
  <cp:revision>533</cp:revision>
  <cp:lastPrinted>2019-05-25T10:15:57Z</cp:lastPrinted>
  <dcterms:created xsi:type="dcterms:W3CDTF">2000-09-27T18:14:27Z</dcterms:created>
  <dcterms:modified xsi:type="dcterms:W3CDTF">2019-05-25T16:46:28Z</dcterms:modified>
</cp:coreProperties>
</file>