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45" r:id="rId2"/>
    <p:sldId id="634" r:id="rId3"/>
    <p:sldId id="424" r:id="rId4"/>
    <p:sldId id="388" r:id="rId5"/>
    <p:sldId id="664" r:id="rId6"/>
    <p:sldId id="650" r:id="rId7"/>
    <p:sldId id="666" r:id="rId8"/>
    <p:sldId id="667" r:id="rId9"/>
    <p:sldId id="682" r:id="rId10"/>
    <p:sldId id="683" r:id="rId11"/>
    <p:sldId id="684" r:id="rId12"/>
    <p:sldId id="685" r:id="rId13"/>
    <p:sldId id="686" r:id="rId14"/>
    <p:sldId id="608" r:id="rId15"/>
    <p:sldId id="609" r:id="rId16"/>
  </p:sldIdLst>
  <p:sldSz cx="9144000" cy="6858000" type="screen4x3"/>
  <p:notesSz cx="6858000" cy="9947275"/>
  <p:defaultTextStyle>
    <a:defPPr>
      <a:defRPr lang="en-US"/>
    </a:defPPr>
    <a:lvl1pPr algn="ctr" rtl="0" eaLnBrk="0" fontAlgn="base" hangingPunct="0">
      <a:spcBef>
        <a:spcPct val="0"/>
      </a:spcBef>
      <a:spcAft>
        <a:spcPct val="0"/>
      </a:spcAft>
      <a:defRPr sz="3200" kern="1200">
        <a:solidFill>
          <a:schemeClr val="tx1"/>
        </a:solidFill>
        <a:latin typeface="Aldine-721 HU" pitchFamily="18" charset="0"/>
        <a:ea typeface="+mn-ea"/>
        <a:cs typeface="+mn-cs"/>
      </a:defRPr>
    </a:lvl1pPr>
    <a:lvl2pPr marL="457200" algn="ctr" rtl="0" eaLnBrk="0" fontAlgn="base" hangingPunct="0">
      <a:spcBef>
        <a:spcPct val="0"/>
      </a:spcBef>
      <a:spcAft>
        <a:spcPct val="0"/>
      </a:spcAft>
      <a:defRPr sz="3200" kern="1200">
        <a:solidFill>
          <a:schemeClr val="tx1"/>
        </a:solidFill>
        <a:latin typeface="Aldine-721 HU" pitchFamily="18" charset="0"/>
        <a:ea typeface="+mn-ea"/>
        <a:cs typeface="+mn-cs"/>
      </a:defRPr>
    </a:lvl2pPr>
    <a:lvl3pPr marL="914400" algn="ctr" rtl="0" eaLnBrk="0" fontAlgn="base" hangingPunct="0">
      <a:spcBef>
        <a:spcPct val="0"/>
      </a:spcBef>
      <a:spcAft>
        <a:spcPct val="0"/>
      </a:spcAft>
      <a:defRPr sz="3200" kern="1200">
        <a:solidFill>
          <a:schemeClr val="tx1"/>
        </a:solidFill>
        <a:latin typeface="Aldine-721 HU" pitchFamily="18" charset="0"/>
        <a:ea typeface="+mn-ea"/>
        <a:cs typeface="+mn-cs"/>
      </a:defRPr>
    </a:lvl3pPr>
    <a:lvl4pPr marL="1371600" algn="ctr" rtl="0" eaLnBrk="0" fontAlgn="base" hangingPunct="0">
      <a:spcBef>
        <a:spcPct val="0"/>
      </a:spcBef>
      <a:spcAft>
        <a:spcPct val="0"/>
      </a:spcAft>
      <a:defRPr sz="3200" kern="1200">
        <a:solidFill>
          <a:schemeClr val="tx1"/>
        </a:solidFill>
        <a:latin typeface="Aldine-721 HU" pitchFamily="18" charset="0"/>
        <a:ea typeface="+mn-ea"/>
        <a:cs typeface="+mn-cs"/>
      </a:defRPr>
    </a:lvl4pPr>
    <a:lvl5pPr marL="1828800" algn="ctr" rtl="0" eaLnBrk="0" fontAlgn="base" hangingPunct="0">
      <a:spcBef>
        <a:spcPct val="0"/>
      </a:spcBef>
      <a:spcAft>
        <a:spcPct val="0"/>
      </a:spcAft>
      <a:defRPr sz="3200" kern="1200">
        <a:solidFill>
          <a:schemeClr val="tx1"/>
        </a:solidFill>
        <a:latin typeface="Aldine-721 HU" pitchFamily="18" charset="0"/>
        <a:ea typeface="+mn-ea"/>
        <a:cs typeface="+mn-cs"/>
      </a:defRPr>
    </a:lvl5pPr>
    <a:lvl6pPr marL="2286000" algn="l" defTabSz="914400" rtl="0" eaLnBrk="1" latinLnBrk="0" hangingPunct="1">
      <a:defRPr sz="3200" kern="1200">
        <a:solidFill>
          <a:schemeClr val="tx1"/>
        </a:solidFill>
        <a:latin typeface="Aldine-721 HU" pitchFamily="18" charset="0"/>
        <a:ea typeface="+mn-ea"/>
        <a:cs typeface="+mn-cs"/>
      </a:defRPr>
    </a:lvl6pPr>
    <a:lvl7pPr marL="2743200" algn="l" defTabSz="914400" rtl="0" eaLnBrk="1" latinLnBrk="0" hangingPunct="1">
      <a:defRPr sz="3200" kern="1200">
        <a:solidFill>
          <a:schemeClr val="tx1"/>
        </a:solidFill>
        <a:latin typeface="Aldine-721 HU" pitchFamily="18" charset="0"/>
        <a:ea typeface="+mn-ea"/>
        <a:cs typeface="+mn-cs"/>
      </a:defRPr>
    </a:lvl7pPr>
    <a:lvl8pPr marL="3200400" algn="l" defTabSz="914400" rtl="0" eaLnBrk="1" latinLnBrk="0" hangingPunct="1">
      <a:defRPr sz="3200" kern="1200">
        <a:solidFill>
          <a:schemeClr val="tx1"/>
        </a:solidFill>
        <a:latin typeface="Aldine-721 HU" pitchFamily="18" charset="0"/>
        <a:ea typeface="+mn-ea"/>
        <a:cs typeface="+mn-cs"/>
      </a:defRPr>
    </a:lvl8pPr>
    <a:lvl9pPr marL="3657600" algn="l" defTabSz="914400" rtl="0" eaLnBrk="1" latinLnBrk="0" hangingPunct="1">
      <a:defRPr sz="3200" kern="1200">
        <a:solidFill>
          <a:schemeClr val="tx1"/>
        </a:solidFill>
        <a:latin typeface="Aldine-721 HU"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3300"/>
    <a:srgbClr val="00CC66"/>
    <a:srgbClr val="000066"/>
    <a:srgbClr val="FF5050"/>
    <a:srgbClr val="FF6600"/>
    <a:srgbClr val="6699FF"/>
    <a:srgbClr val="CC6600"/>
    <a:srgbClr val="FFFFFF"/>
    <a:srgbClr val="FE4A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770" autoAdjust="0"/>
  </p:normalViewPr>
  <p:slideViewPr>
    <p:cSldViewPr snapToGrid="0">
      <p:cViewPr>
        <p:scale>
          <a:sx n="60" d="100"/>
          <a:sy n="60" d="100"/>
        </p:scale>
        <p:origin x="168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00" d="100"/>
          <a:sy n="100" d="100"/>
        </p:scale>
        <p:origin x="-606" y="94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Rectangle 1026"/>
          <p:cNvSpPr>
            <a:spLocks noGrp="1" noChangeArrowheads="1"/>
          </p:cNvSpPr>
          <p:nvPr>
            <p:ph type="hdr" sz="quarter"/>
          </p:nvPr>
        </p:nvSpPr>
        <p:spPr bwMode="auto">
          <a:xfrm>
            <a:off x="0" y="0"/>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latin typeface="Times New Roman" pitchFamily="18" charset="0"/>
              </a:defRPr>
            </a:lvl1pPr>
          </a:lstStyle>
          <a:p>
            <a:endParaRPr lang="hu-HU" altLang="hu-HU"/>
          </a:p>
        </p:txBody>
      </p:sp>
      <p:sp>
        <p:nvSpPr>
          <p:cNvPr id="332803" name="Rectangle 1027"/>
          <p:cNvSpPr>
            <a:spLocks noGrp="1" noChangeArrowheads="1"/>
          </p:cNvSpPr>
          <p:nvPr>
            <p:ph type="dt" sz="quarter" idx="1"/>
          </p:nvPr>
        </p:nvSpPr>
        <p:spPr bwMode="auto">
          <a:xfrm>
            <a:off x="3886200" y="0"/>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latin typeface="Times New Roman" pitchFamily="18" charset="0"/>
              </a:defRPr>
            </a:lvl1pPr>
          </a:lstStyle>
          <a:p>
            <a:endParaRPr lang="hu-HU" altLang="hu-HU"/>
          </a:p>
        </p:txBody>
      </p:sp>
      <p:sp>
        <p:nvSpPr>
          <p:cNvPr id="332804" name="Rectangle 1028"/>
          <p:cNvSpPr>
            <a:spLocks noGrp="1" noChangeArrowheads="1"/>
          </p:cNvSpPr>
          <p:nvPr>
            <p:ph type="ftr" sz="quarter" idx="2"/>
          </p:nvPr>
        </p:nvSpPr>
        <p:spPr bwMode="auto">
          <a:xfrm>
            <a:off x="0" y="9457668"/>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32805" name="Rectangle 1029"/>
          <p:cNvSpPr>
            <a:spLocks noGrp="1" noChangeArrowheads="1"/>
          </p:cNvSpPr>
          <p:nvPr>
            <p:ph type="sldNum" sz="quarter" idx="3"/>
          </p:nvPr>
        </p:nvSpPr>
        <p:spPr bwMode="auto">
          <a:xfrm>
            <a:off x="3886200" y="9457668"/>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atin typeface="Times New Roman" pitchFamily="18" charset="0"/>
              </a:defRPr>
            </a:lvl1pPr>
          </a:lstStyle>
          <a:p>
            <a:fld id="{C57D65BC-1462-4D09-9FAC-8A4AD4D1E984}" type="slidenum">
              <a:rPr lang="hu-HU" altLang="hu-HU"/>
              <a:pPr/>
              <a:t>‹#›</a:t>
            </a:fld>
            <a:endParaRPr lang="hu-HU" altLang="hu-HU"/>
          </a:p>
        </p:txBody>
      </p:sp>
    </p:spTree>
    <p:extLst>
      <p:ext uri="{BB962C8B-B14F-4D97-AF65-F5344CB8AC3E}">
        <p14:creationId xmlns:p14="http://schemas.microsoft.com/office/powerpoint/2010/main" val="4213184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hu-HU" altLang="hu-HU"/>
          </a:p>
        </p:txBody>
      </p:sp>
      <p:sp>
        <p:nvSpPr>
          <p:cNvPr id="30723" name="Rectangle 3"/>
          <p:cNvSpPr>
            <a:spLocks noGrp="1" noChangeArrowheads="1"/>
          </p:cNvSpPr>
          <p:nvPr>
            <p:ph type="dt" idx="1"/>
          </p:nvPr>
        </p:nvSpPr>
        <p:spPr bwMode="auto">
          <a:xfrm>
            <a:off x="3886200" y="0"/>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hu-HU" altLang="hu-HU"/>
          </a:p>
        </p:txBody>
      </p:sp>
      <p:sp>
        <p:nvSpPr>
          <p:cNvPr id="30724" name="Rectangle 4"/>
          <p:cNvSpPr>
            <a:spLocks noGrp="1" noRot="1" noChangeAspect="1" noChangeArrowheads="1" noTextEdit="1"/>
          </p:cNvSpPr>
          <p:nvPr>
            <p:ph type="sldImg" idx="2"/>
          </p:nvPr>
        </p:nvSpPr>
        <p:spPr bwMode="auto">
          <a:xfrm>
            <a:off x="942975" y="746125"/>
            <a:ext cx="4973638"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914400" y="4726412"/>
            <a:ext cx="5029200" cy="447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a:t>Mintaszöveg szerkesztése </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30726" name="Rectangle 6"/>
          <p:cNvSpPr>
            <a:spLocks noGrp="1" noChangeArrowheads="1"/>
          </p:cNvSpPr>
          <p:nvPr>
            <p:ph type="ftr" sz="quarter" idx="4"/>
          </p:nvPr>
        </p:nvSpPr>
        <p:spPr bwMode="auto">
          <a:xfrm>
            <a:off x="0" y="9449588"/>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0727" name="Rectangle 7"/>
          <p:cNvSpPr>
            <a:spLocks noGrp="1" noChangeArrowheads="1"/>
          </p:cNvSpPr>
          <p:nvPr>
            <p:ph type="sldNum" sz="quarter" idx="5"/>
          </p:nvPr>
        </p:nvSpPr>
        <p:spPr bwMode="auto">
          <a:xfrm>
            <a:off x="3886200" y="9449588"/>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C92E08B-6317-4EDE-8743-FDF7A70D6AC7}" type="slidenum">
              <a:rPr lang="hu-HU" altLang="hu-HU"/>
              <a:pPr/>
              <a:t>‹#›</a:t>
            </a:fld>
            <a:endParaRPr lang="hu-HU" altLang="hu-HU"/>
          </a:p>
        </p:txBody>
      </p:sp>
    </p:spTree>
    <p:extLst>
      <p:ext uri="{BB962C8B-B14F-4D97-AF65-F5344CB8AC3E}">
        <p14:creationId xmlns:p14="http://schemas.microsoft.com/office/powerpoint/2010/main" val="1102847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F69139-7377-4D8E-A2B2-C3243F01D549}" type="slidenum">
              <a:rPr lang="hu-HU" altLang="hu-HU"/>
              <a:pPr/>
              <a:t>4</a:t>
            </a:fld>
            <a:endParaRPr lang="hu-HU" altLang="hu-HU"/>
          </a:p>
        </p:txBody>
      </p:sp>
      <p:sp>
        <p:nvSpPr>
          <p:cNvPr id="444418" name="Rectangle 2"/>
          <p:cNvSpPr>
            <a:spLocks noGrp="1" noRot="1" noChangeAspect="1" noChangeArrowheads="1" noTextEdit="1"/>
          </p:cNvSpPr>
          <p:nvPr>
            <p:ph type="sldImg"/>
          </p:nvPr>
        </p:nvSpPr>
        <p:spPr>
          <a:xfrm>
            <a:off x="942975" y="746125"/>
            <a:ext cx="4972050" cy="3729038"/>
          </a:xfrm>
          <a:ln/>
        </p:spPr>
      </p:sp>
      <p:sp>
        <p:nvSpPr>
          <p:cNvPr id="444419" name="Rectangle 3"/>
          <p:cNvSpPr>
            <a:spLocks noChangeArrowheads="1"/>
          </p:cNvSpPr>
          <p:nvPr/>
        </p:nvSpPr>
        <p:spPr bwMode="auto">
          <a:xfrm>
            <a:off x="914400" y="4889613"/>
            <a:ext cx="5029200" cy="4477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30000"/>
              </a:spcBef>
              <a:defRPr sz="1200">
                <a:solidFill>
                  <a:schemeClr val="tx1"/>
                </a:solidFill>
                <a:latin typeface="Times New Roman" pitchFamily="18" charset="0"/>
              </a:defRPr>
            </a:lvl1pPr>
            <a:lvl2pPr algn="l">
              <a:spcBef>
                <a:spcPct val="30000"/>
              </a:spcBef>
              <a:defRPr sz="1200">
                <a:solidFill>
                  <a:schemeClr val="tx1"/>
                </a:solidFill>
                <a:latin typeface="Times New Roman" pitchFamily="18" charset="0"/>
              </a:defRPr>
            </a:lvl2pPr>
            <a:lvl3pPr algn="l">
              <a:spcBef>
                <a:spcPct val="30000"/>
              </a:spcBef>
              <a:defRPr sz="1200">
                <a:solidFill>
                  <a:schemeClr val="tx1"/>
                </a:solidFill>
                <a:latin typeface="Times New Roman" pitchFamily="18" charset="0"/>
              </a:defRPr>
            </a:lvl3pPr>
            <a:lvl4pPr algn="l">
              <a:spcBef>
                <a:spcPct val="30000"/>
              </a:spcBef>
              <a:defRPr sz="1200">
                <a:solidFill>
                  <a:schemeClr val="tx1"/>
                </a:solidFill>
                <a:latin typeface="Times New Roman" pitchFamily="18" charset="0"/>
              </a:defRPr>
            </a:lvl4pPr>
            <a:lvl5pPr algn="l">
              <a:spcBef>
                <a:spcPct val="30000"/>
              </a:spcBef>
              <a:defRPr sz="1200">
                <a:solidFill>
                  <a:schemeClr val="tx1"/>
                </a:solidFill>
                <a:latin typeface="Times New Roman" pitchFamily="18" charset="0"/>
              </a:defRPr>
            </a:lvl5pPr>
            <a:lvl6pPr eaLnBrk="0" fontAlgn="base" hangingPunct="0">
              <a:spcBef>
                <a:spcPct val="30000"/>
              </a:spcBef>
              <a:spcAft>
                <a:spcPct val="0"/>
              </a:spcAft>
              <a:defRPr sz="1200">
                <a:solidFill>
                  <a:schemeClr val="tx1"/>
                </a:solidFill>
                <a:latin typeface="Times New Roman" pitchFamily="18" charset="0"/>
              </a:defRPr>
            </a:lvl6pPr>
            <a:lvl7pPr eaLnBrk="0" fontAlgn="base" hangingPunct="0">
              <a:spcBef>
                <a:spcPct val="30000"/>
              </a:spcBef>
              <a:spcAft>
                <a:spcPct val="0"/>
              </a:spcAft>
              <a:defRPr sz="1200">
                <a:solidFill>
                  <a:schemeClr val="tx1"/>
                </a:solidFill>
                <a:latin typeface="Times New Roman" pitchFamily="18" charset="0"/>
              </a:defRPr>
            </a:lvl7pPr>
            <a:lvl8pPr eaLnBrk="0" fontAlgn="base" hangingPunct="0">
              <a:spcBef>
                <a:spcPct val="30000"/>
              </a:spcBef>
              <a:spcAft>
                <a:spcPct val="0"/>
              </a:spcAft>
              <a:defRPr sz="1200">
                <a:solidFill>
                  <a:schemeClr val="tx1"/>
                </a:solidFill>
                <a:latin typeface="Times New Roman" pitchFamily="18" charset="0"/>
              </a:defRPr>
            </a:lvl8pPr>
            <a:lvl9pPr eaLnBrk="0" fontAlgn="base" hangingPunct="0">
              <a:spcBef>
                <a:spcPct val="30000"/>
              </a:spcBef>
              <a:spcAft>
                <a:spcPct val="0"/>
              </a:spcAft>
              <a:defRPr sz="1200">
                <a:solidFill>
                  <a:schemeClr val="tx1"/>
                </a:solidFill>
                <a:latin typeface="Times New Roman" pitchFamily="18" charset="0"/>
              </a:defRPr>
            </a:lvl9pPr>
          </a:lstStyle>
          <a:p>
            <a:r>
              <a:rPr lang="hu-HU" altLang="hu-HU"/>
              <a:t>.</a:t>
            </a:r>
          </a:p>
        </p:txBody>
      </p:sp>
      <p:sp>
        <p:nvSpPr>
          <p:cNvPr id="444420" name="Rectangle 4"/>
          <p:cNvSpPr>
            <a:spLocks noGrp="1" noChangeArrowheads="1"/>
          </p:cNvSpPr>
          <p:nvPr>
            <p:ph type="body" idx="1"/>
          </p:nvPr>
        </p:nvSpPr>
        <p:spPr/>
        <p:txBody>
          <a:bodyPr/>
          <a:lstStyle/>
          <a:p>
            <a:r>
              <a:rPr lang="hu-HU" altLang="hu-HU"/>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F370A-B5F6-4B34-972E-A19FC2CC4623}" type="slidenum">
              <a:rPr lang="hu-HU" altLang="hu-HU"/>
              <a:pPr/>
              <a:t>6</a:t>
            </a:fld>
            <a:endParaRPr lang="hu-HU" altLang="hu-HU"/>
          </a:p>
        </p:txBody>
      </p:sp>
      <p:sp>
        <p:nvSpPr>
          <p:cNvPr id="338946" name="Rectangle 2"/>
          <p:cNvSpPr>
            <a:spLocks noGrp="1" noRot="1" noChangeAspect="1" noChangeArrowheads="1" noTextEdit="1"/>
          </p:cNvSpPr>
          <p:nvPr>
            <p:ph type="sldImg"/>
          </p:nvPr>
        </p:nvSpPr>
        <p:spPr>
          <a:xfrm>
            <a:off x="941388" y="746125"/>
            <a:ext cx="4972050" cy="3730625"/>
          </a:xfrm>
          <a:ln/>
        </p:spPr>
      </p:sp>
      <p:sp>
        <p:nvSpPr>
          <p:cNvPr id="338947" name="Rectangle 3"/>
          <p:cNvSpPr>
            <a:spLocks noGrp="1" noChangeArrowheads="1"/>
          </p:cNvSpPr>
          <p:nvPr>
            <p:ph type="body" idx="1"/>
          </p:nvPr>
        </p:nvSpPr>
        <p:spPr>
          <a:xfrm>
            <a:off x="914400" y="4724108"/>
            <a:ext cx="5029200" cy="4477000"/>
          </a:xfrm>
        </p:spPr>
        <p:txBody>
          <a:bodyPr/>
          <a:lstStyle/>
          <a:p>
            <a:pPr indent="190500" algn="ctr"/>
            <a:r>
              <a:rPr lang="en-US" altLang="hu-HU"/>
              <a:t>Jinarajadasa C., </a:t>
            </a:r>
            <a:r>
              <a:rPr lang="en-US" altLang="hu-HU" i="1"/>
              <a:t>First Principles of Theosophy,</a:t>
            </a:r>
            <a:r>
              <a:rPr lang="en-US" altLang="hu-HU"/>
              <a:t> TPH, 1960, Fig. 55, p. 166</a:t>
            </a:r>
          </a:p>
          <a:p>
            <a:pPr indent="190500" algn="ctr"/>
            <a:r>
              <a:rPr lang="en-US" altLang="hu-HU"/>
              <a:t>(Also see Leadbeater C.W., </a:t>
            </a:r>
            <a:r>
              <a:rPr lang="en-US" altLang="hu-HU" i="1"/>
              <a:t>Man, Visible and Invisible,</a:t>
            </a:r>
            <a:r>
              <a:rPr lang="en-US" altLang="hu-HU"/>
              <a:t> TPH, 1971, Plate II)</a:t>
            </a:r>
          </a:p>
          <a:p>
            <a:pPr indent="190500" algn="ctr"/>
            <a:endParaRPr lang="en-US" altLang="hu-HU"/>
          </a:p>
          <a:p>
            <a:pPr indent="190500" algn="just"/>
            <a:r>
              <a:rPr lang="en-US" altLang="hu-HU"/>
              <a:t>The </a:t>
            </a:r>
            <a:r>
              <a:rPr lang="en-US" altLang="hu-HU" b="1"/>
              <a:t>Monad </a:t>
            </a:r>
            <a:r>
              <a:rPr lang="en-US" altLang="hu-HU" i="1"/>
              <a:t>(Turîyâtma)</a:t>
            </a:r>
            <a:r>
              <a:rPr lang="en-US" altLang="hu-HU" b="1" i="1"/>
              <a:t>, </a:t>
            </a:r>
            <a:r>
              <a:rPr lang="en-US" altLang="hu-HU"/>
              <a:t>existing on the </a:t>
            </a:r>
            <a:r>
              <a:rPr lang="en-US" altLang="hu-HU" i="1"/>
              <a:t>Anupâdaka</a:t>
            </a:r>
            <a:r>
              <a:rPr lang="en-US" altLang="hu-HU"/>
              <a:t> Plane, puts forth a reflection of itself and acquires vehicles on the lower Planes for the sake of gaining experience.  The Permanent Atoms and Principles get attached to the Monad with the help of the seven </a:t>
            </a:r>
            <a:r>
              <a:rPr lang="en-US" altLang="hu-HU" b="1"/>
              <a:t>Creative Hierarchies</a:t>
            </a:r>
            <a:r>
              <a:rPr lang="en-US" altLang="hu-HU"/>
              <a:t>.</a:t>
            </a:r>
          </a:p>
          <a:p>
            <a:pPr indent="190500" algn="just"/>
            <a:r>
              <a:rPr lang="en-US" altLang="hu-HU"/>
              <a:t>The four lower Principles constitute the perishable </a:t>
            </a:r>
            <a:r>
              <a:rPr lang="en-US" altLang="hu-HU" b="1"/>
              <a:t>Personality</a:t>
            </a:r>
            <a:r>
              <a:rPr lang="en-US" altLang="hu-HU"/>
              <a:t>, which is renewed every incarnation.  The real </a:t>
            </a:r>
            <a:r>
              <a:rPr lang="en-US" altLang="hu-HU" b="1"/>
              <a:t>Individual</a:t>
            </a:r>
            <a:r>
              <a:rPr lang="en-US" altLang="hu-HU"/>
              <a:t>, the Self </a:t>
            </a:r>
            <a:r>
              <a:rPr lang="en-US" altLang="hu-HU" i="1"/>
              <a:t>(Jîvâtma)</a:t>
            </a:r>
            <a:r>
              <a:rPr lang="en-US" altLang="hu-HU"/>
              <a:t> continues in the Causal Body, lasts throughout the Human stage.</a:t>
            </a:r>
          </a:p>
          <a:p>
            <a:pPr indent="190500"/>
            <a:endParaRPr lang="en-US" alt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06463">
              <a:defRPr sz="2400">
                <a:solidFill>
                  <a:schemeClr val="accent2"/>
                </a:solidFill>
                <a:latin typeface="Times New Roman" pitchFamily="18" charset="0"/>
              </a:defRPr>
            </a:lvl1pPr>
            <a:lvl2pPr marL="742950" indent="-285750" defTabSz="906463">
              <a:defRPr sz="2400">
                <a:solidFill>
                  <a:schemeClr val="accent2"/>
                </a:solidFill>
                <a:latin typeface="Times New Roman" pitchFamily="18" charset="0"/>
              </a:defRPr>
            </a:lvl2pPr>
            <a:lvl3pPr marL="1143000" indent="-228600" defTabSz="906463">
              <a:defRPr sz="2400">
                <a:solidFill>
                  <a:schemeClr val="accent2"/>
                </a:solidFill>
                <a:latin typeface="Times New Roman" pitchFamily="18" charset="0"/>
              </a:defRPr>
            </a:lvl3pPr>
            <a:lvl4pPr marL="1600200" indent="-228600" defTabSz="906463">
              <a:defRPr sz="2400">
                <a:solidFill>
                  <a:schemeClr val="accent2"/>
                </a:solidFill>
                <a:latin typeface="Times New Roman" pitchFamily="18" charset="0"/>
              </a:defRPr>
            </a:lvl4pPr>
            <a:lvl5pPr marL="2057400" indent="-228600" defTabSz="906463">
              <a:defRPr sz="2400">
                <a:solidFill>
                  <a:schemeClr val="accent2"/>
                </a:solidFill>
                <a:latin typeface="Times New Roman" pitchFamily="18" charset="0"/>
              </a:defRPr>
            </a:lvl5pPr>
            <a:lvl6pPr marL="25146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fld id="{B58DA03C-CBD3-454F-9A00-C6A9F21E6C8E}" type="slidenum">
              <a:rPr lang="hu-HU" altLang="hu-HU" sz="1200">
                <a:solidFill>
                  <a:schemeClr val="tx1"/>
                </a:solidFill>
              </a:rPr>
              <a:pPr/>
              <a:t>13</a:t>
            </a:fld>
            <a:endParaRPr lang="hu-HU" altLang="hu-HU" sz="1200">
              <a:solidFill>
                <a:schemeClr val="tx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hu-HU" alt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6DCC-777B-4A28-A732-26051FA48C1C}" type="slidenum">
              <a:rPr lang="hu-HU" altLang="hu-HU"/>
              <a:pPr/>
              <a:t>14</a:t>
            </a:fld>
            <a:endParaRPr lang="hu-HU" altLang="hu-HU"/>
          </a:p>
        </p:txBody>
      </p:sp>
      <p:sp>
        <p:nvSpPr>
          <p:cNvPr id="871426" name="Rectangle 2"/>
          <p:cNvSpPr>
            <a:spLocks noGrp="1" noRot="1" noChangeAspect="1" noChangeArrowheads="1" noTextEdit="1"/>
          </p:cNvSpPr>
          <p:nvPr>
            <p:ph type="sldImg"/>
          </p:nvPr>
        </p:nvSpPr>
        <p:spPr>
          <a:xfrm>
            <a:off x="942975" y="746125"/>
            <a:ext cx="4972050" cy="3730625"/>
          </a:xfrm>
          <a:ln/>
        </p:spPr>
      </p:sp>
      <p:sp>
        <p:nvSpPr>
          <p:cNvPr id="871427" name="Rectangle 3"/>
          <p:cNvSpPr>
            <a:spLocks noGrp="1" noChangeArrowheads="1"/>
          </p:cNvSpPr>
          <p:nvPr>
            <p:ph type="body" idx="1"/>
          </p:nvPr>
        </p:nvSpPr>
        <p:spPr/>
        <p:txBody>
          <a:bodyPr/>
          <a:lstStyle/>
          <a:p>
            <a:r>
              <a:rPr lang="hu-HU" altLang="hu-HU"/>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A67AF-8E9A-4284-9462-607B0CD1B637}" type="slidenum">
              <a:rPr lang="hu-HU" altLang="hu-HU"/>
              <a:pPr/>
              <a:t>15</a:t>
            </a:fld>
            <a:endParaRPr lang="hu-HU" altLang="hu-HU"/>
          </a:p>
        </p:txBody>
      </p:sp>
      <p:sp>
        <p:nvSpPr>
          <p:cNvPr id="873474" name="Rectangle 2"/>
          <p:cNvSpPr>
            <a:spLocks noGrp="1" noRot="1" noChangeAspect="1" noChangeArrowheads="1" noTextEdit="1"/>
          </p:cNvSpPr>
          <p:nvPr>
            <p:ph type="sldImg"/>
          </p:nvPr>
        </p:nvSpPr>
        <p:spPr>
          <a:ln/>
        </p:spPr>
      </p:sp>
      <p:sp>
        <p:nvSpPr>
          <p:cNvPr id="873475" name="Rectangle 3"/>
          <p:cNvSpPr>
            <a:spLocks noGrp="1" noChangeArrowheads="1"/>
          </p:cNvSpPr>
          <p:nvPr>
            <p:ph type="body" idx="1"/>
          </p:nvPr>
        </p:nvSpPr>
        <p:spPr/>
        <p:txBody>
          <a:bodyPr/>
          <a:lstStyle/>
          <a:p>
            <a:endParaRPr lang="hu-HU" alt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hu-H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BA96BADA-9F69-45AA-ABC4-5063EC1790B2}" type="slidenum">
              <a:rPr lang="hu-HU" altLang="hu-HU" smtClean="0"/>
              <a:pPr/>
              <a:t>‹#›</a:t>
            </a:fld>
            <a:endParaRPr lang="hu-HU" altLang="hu-HU" dirty="0"/>
          </a:p>
        </p:txBody>
      </p:sp>
    </p:spTree>
    <p:extLst>
      <p:ext uri="{BB962C8B-B14F-4D97-AF65-F5344CB8AC3E}">
        <p14:creationId xmlns:p14="http://schemas.microsoft.com/office/powerpoint/2010/main" val="3783018631"/>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hu-HU" dirty="0"/>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8F7B3CCF-96DE-4E6D-A5C0-C85812F62C18}" type="slidenum">
              <a:rPr lang="hu-HU" altLang="hu-HU" smtClean="0"/>
              <a:pPr/>
              <a:t>‹#›</a:t>
            </a:fld>
            <a:endParaRPr lang="hu-HU" altLang="hu-HU" dirty="0"/>
          </a:p>
        </p:txBody>
      </p:sp>
    </p:spTree>
    <p:extLst>
      <p:ext uri="{BB962C8B-B14F-4D97-AF65-F5344CB8AC3E}">
        <p14:creationId xmlns:p14="http://schemas.microsoft.com/office/powerpoint/2010/main" val="3437088799"/>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1981200" cy="5867400"/>
          </a:xfrm>
        </p:spPr>
        <p:txBody>
          <a:bodyPr vert="eaVert"/>
          <a:lstStyle>
            <a:lvl1pPr>
              <a:defRPr/>
            </a:lvl1pPr>
          </a:lstStyle>
          <a:p>
            <a:r>
              <a:rPr lang="en-US" dirty="0"/>
              <a:t>Click to edit Master title style</a:t>
            </a:r>
            <a:endParaRPr lang="hu-HU" dirty="0"/>
          </a:p>
        </p:txBody>
      </p:sp>
      <p:sp>
        <p:nvSpPr>
          <p:cNvPr id="3" name="Vertical Text Placeholder 2"/>
          <p:cNvSpPr>
            <a:spLocks noGrp="1"/>
          </p:cNvSpPr>
          <p:nvPr>
            <p:ph type="body" orient="vert" idx="1"/>
          </p:nvPr>
        </p:nvSpPr>
        <p:spPr>
          <a:xfrm>
            <a:off x="685800" y="609600"/>
            <a:ext cx="5791200" cy="5867400"/>
          </a:xfrm>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A90D7640-2795-49AB-A5CD-C34874DC2393}" type="slidenum">
              <a:rPr lang="hu-HU" altLang="hu-HU" smtClean="0"/>
              <a:pPr/>
              <a:t>‹#›</a:t>
            </a:fld>
            <a:endParaRPr lang="hu-HU" altLang="hu-HU" dirty="0"/>
          </a:p>
        </p:txBody>
      </p:sp>
    </p:spTree>
    <p:extLst>
      <p:ext uri="{BB962C8B-B14F-4D97-AF65-F5344CB8AC3E}">
        <p14:creationId xmlns:p14="http://schemas.microsoft.com/office/powerpoint/2010/main" val="3730618503"/>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hu-HU"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14655643-D020-4861-AA5D-231AC8EB6CB1}" type="slidenum">
              <a:rPr lang="hu-HU" altLang="hu-HU" smtClean="0"/>
              <a:pPr/>
              <a:t>‹#›</a:t>
            </a:fld>
            <a:endParaRPr lang="hu-HU" altLang="hu-HU" dirty="0"/>
          </a:p>
        </p:txBody>
      </p:sp>
    </p:spTree>
    <p:extLst>
      <p:ext uri="{BB962C8B-B14F-4D97-AF65-F5344CB8AC3E}">
        <p14:creationId xmlns:p14="http://schemas.microsoft.com/office/powerpoint/2010/main" val="4126138325"/>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0D5BCC3C-FA94-4D96-B7DC-D068CE5CE8C9}" type="slidenum">
              <a:rPr lang="hu-HU" altLang="hu-HU" smtClean="0"/>
              <a:pPr/>
              <a:t>‹#›</a:t>
            </a:fld>
            <a:endParaRPr lang="hu-HU" altLang="hu-HU" dirty="0"/>
          </a:p>
        </p:txBody>
      </p:sp>
    </p:spTree>
    <p:extLst>
      <p:ext uri="{BB962C8B-B14F-4D97-AF65-F5344CB8AC3E}">
        <p14:creationId xmlns:p14="http://schemas.microsoft.com/office/powerpoint/2010/main" val="2469391753"/>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hu-HU" dirty="0"/>
          </a:p>
        </p:txBody>
      </p:sp>
      <p:sp>
        <p:nvSpPr>
          <p:cNvPr id="3" name="Content Placeholder 2"/>
          <p:cNvSpPr>
            <a:spLocks noGrp="1"/>
          </p:cNvSpPr>
          <p:nvPr>
            <p:ph sz="half" idx="1"/>
          </p:nvPr>
        </p:nvSpPr>
        <p:spPr>
          <a:xfrm>
            <a:off x="8382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4" name="Content Placeholder 3"/>
          <p:cNvSpPr>
            <a:spLocks noGrp="1"/>
          </p:cNvSpPr>
          <p:nvPr>
            <p:ph sz="half" idx="2"/>
          </p:nvPr>
        </p:nvSpPr>
        <p:spPr>
          <a:xfrm>
            <a:off x="48006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EF216D3B-E6AD-48FE-8A4C-82FEE09D8222}" type="slidenum">
              <a:rPr lang="hu-HU" altLang="hu-HU" smtClean="0"/>
              <a:pPr/>
              <a:t>‹#›</a:t>
            </a:fld>
            <a:endParaRPr lang="hu-HU" altLang="hu-HU" dirty="0"/>
          </a:p>
        </p:txBody>
      </p:sp>
    </p:spTree>
    <p:extLst>
      <p:ext uri="{BB962C8B-B14F-4D97-AF65-F5344CB8AC3E}">
        <p14:creationId xmlns:p14="http://schemas.microsoft.com/office/powerpoint/2010/main" val="3083846266"/>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hu-H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7" name="Date Placeholder 6"/>
          <p:cNvSpPr>
            <a:spLocks noGrp="1"/>
          </p:cNvSpPr>
          <p:nvPr>
            <p:ph type="dt" sz="half" idx="10"/>
          </p:nvPr>
        </p:nvSpPr>
        <p:spPr/>
        <p:txBody>
          <a:bodyPr/>
          <a:lstStyle>
            <a:lvl1pPr>
              <a:defRPr/>
            </a:lvl1pPr>
          </a:lstStyle>
          <a:p>
            <a:endParaRPr lang="hu-HU" altLang="hu-HU" dirty="0"/>
          </a:p>
        </p:txBody>
      </p:sp>
      <p:sp>
        <p:nvSpPr>
          <p:cNvPr id="8" name="Footer Placeholder 7"/>
          <p:cNvSpPr>
            <a:spLocks noGrp="1"/>
          </p:cNvSpPr>
          <p:nvPr>
            <p:ph type="ftr" sz="quarter" idx="11"/>
          </p:nvPr>
        </p:nvSpPr>
        <p:spPr/>
        <p:txBody>
          <a:bodyPr/>
          <a:lstStyle>
            <a:lvl1pPr>
              <a:defRPr/>
            </a:lvl1pPr>
          </a:lstStyle>
          <a:p>
            <a:endParaRPr lang="hu-HU" altLang="hu-HU" dirty="0"/>
          </a:p>
        </p:txBody>
      </p:sp>
      <p:sp>
        <p:nvSpPr>
          <p:cNvPr id="9" name="Slide Number Placeholder 8"/>
          <p:cNvSpPr>
            <a:spLocks noGrp="1"/>
          </p:cNvSpPr>
          <p:nvPr>
            <p:ph type="sldNum" sz="quarter" idx="12"/>
          </p:nvPr>
        </p:nvSpPr>
        <p:spPr/>
        <p:txBody>
          <a:bodyPr/>
          <a:lstStyle>
            <a:lvl1pPr>
              <a:defRPr/>
            </a:lvl1pPr>
          </a:lstStyle>
          <a:p>
            <a:fld id="{F1BE6B88-B6C4-49E3-BFEA-5AF460B7E510}" type="slidenum">
              <a:rPr lang="hu-HU" altLang="hu-HU" smtClean="0"/>
              <a:pPr/>
              <a:t>‹#›</a:t>
            </a:fld>
            <a:endParaRPr lang="hu-HU" altLang="hu-HU" dirty="0"/>
          </a:p>
        </p:txBody>
      </p:sp>
    </p:spTree>
    <p:extLst>
      <p:ext uri="{BB962C8B-B14F-4D97-AF65-F5344CB8AC3E}">
        <p14:creationId xmlns:p14="http://schemas.microsoft.com/office/powerpoint/2010/main" val="3135391372"/>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hu-HU" dirty="0"/>
          </a:p>
        </p:txBody>
      </p:sp>
      <p:sp>
        <p:nvSpPr>
          <p:cNvPr id="3" name="Date Placeholder 2"/>
          <p:cNvSpPr>
            <a:spLocks noGrp="1"/>
          </p:cNvSpPr>
          <p:nvPr>
            <p:ph type="dt" sz="half" idx="10"/>
          </p:nvPr>
        </p:nvSpPr>
        <p:spPr/>
        <p:txBody>
          <a:bodyPr/>
          <a:lstStyle>
            <a:lvl1pPr>
              <a:defRPr/>
            </a:lvl1pPr>
          </a:lstStyle>
          <a:p>
            <a:endParaRPr lang="hu-HU" altLang="hu-HU" dirty="0"/>
          </a:p>
        </p:txBody>
      </p:sp>
      <p:sp>
        <p:nvSpPr>
          <p:cNvPr id="4" name="Footer Placeholder 3"/>
          <p:cNvSpPr>
            <a:spLocks noGrp="1"/>
          </p:cNvSpPr>
          <p:nvPr>
            <p:ph type="ftr" sz="quarter" idx="11"/>
          </p:nvPr>
        </p:nvSpPr>
        <p:spPr/>
        <p:txBody>
          <a:bodyPr/>
          <a:lstStyle>
            <a:lvl1pPr>
              <a:defRPr/>
            </a:lvl1pPr>
          </a:lstStyle>
          <a:p>
            <a:endParaRPr lang="hu-HU" altLang="hu-HU" dirty="0"/>
          </a:p>
        </p:txBody>
      </p:sp>
      <p:sp>
        <p:nvSpPr>
          <p:cNvPr id="5" name="Slide Number Placeholder 4"/>
          <p:cNvSpPr>
            <a:spLocks noGrp="1"/>
          </p:cNvSpPr>
          <p:nvPr>
            <p:ph type="sldNum" sz="quarter" idx="12"/>
          </p:nvPr>
        </p:nvSpPr>
        <p:spPr/>
        <p:txBody>
          <a:bodyPr/>
          <a:lstStyle>
            <a:lvl1pPr>
              <a:defRPr/>
            </a:lvl1pPr>
          </a:lstStyle>
          <a:p>
            <a:fld id="{6157BC96-8286-4B84-A0DD-0CA823157D5C}" type="slidenum">
              <a:rPr lang="hu-HU" altLang="hu-HU" smtClean="0"/>
              <a:pPr/>
              <a:t>‹#›</a:t>
            </a:fld>
            <a:endParaRPr lang="hu-HU" altLang="hu-HU" dirty="0"/>
          </a:p>
        </p:txBody>
      </p:sp>
    </p:spTree>
    <p:extLst>
      <p:ext uri="{BB962C8B-B14F-4D97-AF65-F5344CB8AC3E}">
        <p14:creationId xmlns:p14="http://schemas.microsoft.com/office/powerpoint/2010/main" val="748857375"/>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hu-HU" altLang="hu-HU" dirty="0"/>
          </a:p>
        </p:txBody>
      </p:sp>
      <p:sp>
        <p:nvSpPr>
          <p:cNvPr id="3" name="Footer Placeholder 2"/>
          <p:cNvSpPr>
            <a:spLocks noGrp="1"/>
          </p:cNvSpPr>
          <p:nvPr>
            <p:ph type="ftr" sz="quarter" idx="11"/>
          </p:nvPr>
        </p:nvSpPr>
        <p:spPr/>
        <p:txBody>
          <a:bodyPr/>
          <a:lstStyle>
            <a:lvl1pPr>
              <a:defRPr/>
            </a:lvl1pPr>
          </a:lstStyle>
          <a:p>
            <a:endParaRPr lang="hu-HU" altLang="hu-HU" dirty="0"/>
          </a:p>
        </p:txBody>
      </p:sp>
      <p:sp>
        <p:nvSpPr>
          <p:cNvPr id="4" name="Slide Number Placeholder 3"/>
          <p:cNvSpPr>
            <a:spLocks noGrp="1"/>
          </p:cNvSpPr>
          <p:nvPr>
            <p:ph type="sldNum" sz="quarter" idx="12"/>
          </p:nvPr>
        </p:nvSpPr>
        <p:spPr/>
        <p:txBody>
          <a:bodyPr/>
          <a:lstStyle>
            <a:lvl1pPr>
              <a:defRPr/>
            </a:lvl1pPr>
          </a:lstStyle>
          <a:p>
            <a:fld id="{1090F790-E088-46DE-8E4D-97EF5303291C}" type="slidenum">
              <a:rPr lang="hu-HU" altLang="hu-HU" smtClean="0"/>
              <a:pPr/>
              <a:t>‹#›</a:t>
            </a:fld>
            <a:endParaRPr lang="hu-HU" altLang="hu-HU" dirty="0"/>
          </a:p>
        </p:txBody>
      </p:sp>
    </p:spTree>
    <p:extLst>
      <p:ext uri="{BB962C8B-B14F-4D97-AF65-F5344CB8AC3E}">
        <p14:creationId xmlns:p14="http://schemas.microsoft.com/office/powerpoint/2010/main" val="2895037460"/>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hu-H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AD934381-72FF-49F5-979E-1B117CD689D1}" type="slidenum">
              <a:rPr lang="hu-HU" altLang="hu-HU" smtClean="0"/>
              <a:pPr/>
              <a:t>‹#›</a:t>
            </a:fld>
            <a:endParaRPr lang="hu-HU" altLang="hu-HU" dirty="0"/>
          </a:p>
        </p:txBody>
      </p:sp>
    </p:spTree>
    <p:extLst>
      <p:ext uri="{BB962C8B-B14F-4D97-AF65-F5344CB8AC3E}">
        <p14:creationId xmlns:p14="http://schemas.microsoft.com/office/powerpoint/2010/main" val="2721997335"/>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hu-H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95E4EA10-606A-4E4C-B26E-37D8E286F920}" type="slidenum">
              <a:rPr lang="hu-HU" altLang="hu-HU" smtClean="0"/>
              <a:pPr/>
              <a:t>‹#›</a:t>
            </a:fld>
            <a:endParaRPr lang="hu-HU" altLang="hu-HU" dirty="0"/>
          </a:p>
        </p:txBody>
      </p:sp>
    </p:spTree>
    <p:extLst>
      <p:ext uri="{BB962C8B-B14F-4D97-AF65-F5344CB8AC3E}">
        <p14:creationId xmlns:p14="http://schemas.microsoft.com/office/powerpoint/2010/main" val="2494836160"/>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dirty="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dirty="0"/>
              <a:t>Mintaszöveg szerkesztése</a:t>
            </a:r>
          </a:p>
          <a:p>
            <a:pPr lvl="1"/>
            <a:r>
              <a:rPr lang="hu-HU" altLang="hu-HU" dirty="0"/>
              <a:t>Második szint</a:t>
            </a:r>
          </a:p>
          <a:p>
            <a:pPr lvl="2"/>
            <a:r>
              <a:rPr lang="hu-HU" altLang="hu-HU" dirty="0"/>
              <a:t>Harmadik szint</a:t>
            </a:r>
          </a:p>
          <a:p>
            <a:pPr lvl="3"/>
            <a:r>
              <a:rPr lang="hu-HU" altLang="hu-HU" dirty="0"/>
              <a:t>Negyedik szint</a:t>
            </a:r>
          </a:p>
          <a:p>
            <a:pPr lvl="4"/>
            <a:r>
              <a:rPr lang="hu-HU" altLang="hu-HU" dirty="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hu-HU" altLang="hu-H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hu-HU" altLang="hu-HU"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A975181-7A8F-4375-B064-EBFC4B29E7C1}" type="slidenum">
              <a:rPr lang="hu-HU" altLang="hu-HU" smtClean="0"/>
              <a:pPr/>
              <a:t>‹#›</a:t>
            </a:fld>
            <a:endParaRPr lang="hu-HU" altLang="hu-H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0.w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33" y="450352"/>
            <a:ext cx="7939668" cy="5965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148058" y="993846"/>
            <a:ext cx="1816100" cy="20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162050" y="385661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6196943" y="96136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6194394" y="3877899"/>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554186" y="2091618"/>
            <a:ext cx="6035627" cy="270843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hu-HU" i="1" dirty="0">
                <a:solidFill>
                  <a:srgbClr val="0000CC"/>
                </a:solidFill>
              </a:rPr>
              <a:t>A Teozófiai Társulat küldetése</a:t>
            </a:r>
          </a:p>
          <a:p>
            <a:endParaRPr lang="hu-HU" sz="1800" i="1" dirty="0">
              <a:solidFill>
                <a:srgbClr val="0000CC"/>
              </a:solidFill>
            </a:endParaRPr>
          </a:p>
          <a:p>
            <a:r>
              <a:rPr lang="hu-HU" sz="2400" i="1" dirty="0">
                <a:solidFill>
                  <a:srgbClr val="0000CC"/>
                </a:solidFill>
              </a:rPr>
              <a:t>Az emberiség szolgálata</a:t>
            </a:r>
            <a:br>
              <a:rPr lang="hu-HU" sz="2400" i="1" dirty="0">
                <a:solidFill>
                  <a:srgbClr val="0000CC"/>
                </a:solidFill>
              </a:rPr>
            </a:br>
            <a:r>
              <a:rPr lang="hu-HU" sz="2400" i="1" dirty="0">
                <a:solidFill>
                  <a:srgbClr val="0000CC"/>
                </a:solidFill>
              </a:rPr>
              <a:t> az Időtlen Bölcsesség egyre mélyebb megértésén,</a:t>
            </a:r>
            <a:br>
              <a:rPr lang="hu-HU" sz="2400" i="1" dirty="0">
                <a:solidFill>
                  <a:srgbClr val="0000CC"/>
                </a:solidFill>
              </a:rPr>
            </a:br>
            <a:r>
              <a:rPr lang="hu-HU" sz="2400" i="1" dirty="0">
                <a:solidFill>
                  <a:srgbClr val="0000CC"/>
                </a:solidFill>
              </a:rPr>
              <a:t>minden élet egységének felismerésén és </a:t>
            </a:r>
            <a:br>
              <a:rPr lang="hu-HU" sz="2400" i="1" dirty="0">
                <a:solidFill>
                  <a:srgbClr val="0000CC"/>
                </a:solidFill>
              </a:rPr>
            </a:br>
            <a:r>
              <a:rPr lang="hu-HU" sz="2400" i="1" dirty="0">
                <a:solidFill>
                  <a:srgbClr val="0000CC"/>
                </a:solidFill>
              </a:rPr>
              <a:t>a spirituális önfejlesztés gyakorlati alkalmazásán</a:t>
            </a:r>
            <a:br>
              <a:rPr lang="hu-HU" sz="2400" i="1" dirty="0">
                <a:solidFill>
                  <a:srgbClr val="0000CC"/>
                </a:solidFill>
              </a:rPr>
            </a:br>
            <a:r>
              <a:rPr lang="hu-HU" sz="2400" i="1" dirty="0">
                <a:solidFill>
                  <a:srgbClr val="0000CC"/>
                </a:solidFill>
              </a:rPr>
              <a:t>keresztül.</a:t>
            </a:r>
            <a:endParaRPr lang="en-US" sz="2400" i="1" cap="none" spc="0" dirty="0">
              <a:ln w="11430"/>
              <a:solidFill>
                <a:srgbClr val="0000CC"/>
              </a:solidFill>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hu-HU" sz="3600" dirty="0">
                <a:solidFill>
                  <a:srgbClr val="0000CC"/>
                </a:solidFill>
                <a:effectLst>
                  <a:outerShdw blurRad="38100" dist="38100" dir="2700000" algn="tl">
                    <a:srgbClr val="000000">
                      <a:alpha val="43137"/>
                    </a:srgbClr>
                  </a:outerShdw>
                </a:effectLst>
              </a:rPr>
              <a:t>Menekülés </a:t>
            </a:r>
            <a:r>
              <a:rPr lang="hu-HU" sz="3600" dirty="0">
                <a:solidFill>
                  <a:srgbClr val="FF0000"/>
                </a:solidFill>
                <a:effectLst>
                  <a:outerShdw blurRad="38100" dist="38100" dir="2700000" algn="tl">
                    <a:srgbClr val="000000">
                      <a:alpha val="43137"/>
                    </a:srgbClr>
                  </a:outerShdw>
                </a:effectLst>
              </a:rPr>
              <a:t>eszközei</a:t>
            </a:r>
            <a:r>
              <a:rPr lang="hu-HU" dirty="0">
                <a:solidFill>
                  <a:srgbClr val="0000CC"/>
                </a:solidFill>
                <a:effectLst>
                  <a:outerShdw blurRad="38100" dist="38100" dir="2700000" algn="tl">
                    <a:srgbClr val="000000">
                      <a:alpha val="43137"/>
                    </a:srgbClr>
                  </a:outerShdw>
                </a:effectLst>
              </a:rPr>
              <a:t>:</a:t>
            </a:r>
          </a:p>
          <a:p>
            <a:pPr lvl="1">
              <a:spcBef>
                <a:spcPts val="600"/>
              </a:spcBef>
            </a:pPr>
            <a:r>
              <a:rPr lang="hu-HU" sz="3200" dirty="0">
                <a:solidFill>
                  <a:srgbClr val="0000CC"/>
                </a:solidFill>
                <a:effectLst>
                  <a:outerShdw blurRad="38100" dist="38100" dir="2700000" algn="tl">
                    <a:srgbClr val="000000">
                      <a:alpha val="43137"/>
                    </a:srgbClr>
                  </a:outerShdw>
                </a:effectLst>
              </a:rPr>
              <a:t> lelki-szellemi: </a:t>
            </a:r>
            <a:br>
              <a:rPr lang="hu-HU" sz="3200" dirty="0">
                <a:solidFill>
                  <a:srgbClr val="0000CC"/>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álomvilág</a:t>
            </a:r>
            <a:r>
              <a:rPr lang="hu-HU" sz="3000" dirty="0">
                <a:solidFill>
                  <a:srgbClr val="0000CC"/>
                </a:solidFill>
                <a:effectLst>
                  <a:outerShdw blurRad="38100" dist="38100" dir="2700000" algn="tl">
                    <a:srgbClr val="000000">
                      <a:alpha val="43137"/>
                    </a:srgbClr>
                  </a:outerShdw>
                </a:effectLst>
              </a:rPr>
              <a:t> </a:t>
            </a:r>
          </a:p>
          <a:p>
            <a:pPr lvl="3">
              <a:spcBef>
                <a:spcPts val="0"/>
              </a:spcBef>
            </a:pPr>
            <a:r>
              <a:rPr lang="hu-HU" sz="2600" dirty="0">
                <a:solidFill>
                  <a:srgbClr val="0000CC"/>
                </a:solidFill>
                <a:effectLst>
                  <a:outerShdw blurRad="38100" dist="38100" dir="2700000" algn="tl">
                    <a:srgbClr val="000000">
                      <a:alpha val="43137"/>
                    </a:srgbClr>
                  </a:outerShdw>
                </a:effectLst>
              </a:rPr>
              <a:t> </a:t>
            </a:r>
            <a:r>
              <a:rPr lang="hu-HU" sz="3000" dirty="0">
                <a:solidFill>
                  <a:srgbClr val="0000CC"/>
                </a:solidFill>
                <a:effectLst>
                  <a:outerShdw blurRad="38100" dist="38100" dir="2700000" algn="tl">
                    <a:srgbClr val="000000">
                      <a:alpha val="43137"/>
                    </a:srgbClr>
                  </a:outerShdw>
                </a:effectLst>
              </a:rPr>
              <a:t>a másik ember élete</a:t>
            </a:r>
          </a:p>
          <a:p>
            <a:pPr lvl="3">
              <a:spcBef>
                <a:spcPts val="0"/>
              </a:spcBef>
            </a:pPr>
            <a:r>
              <a:rPr lang="hu-HU" sz="3000" dirty="0">
                <a:solidFill>
                  <a:srgbClr val="0000CC"/>
                </a:solidFill>
                <a:effectLst>
                  <a:outerShdw blurRad="38100" dist="38100" dir="2700000" algn="tl">
                    <a:srgbClr val="000000">
                      <a:alpha val="43137"/>
                    </a:srgbClr>
                  </a:outerShdw>
                </a:effectLst>
              </a:rPr>
              <a:t> „a nirvána békéje”</a:t>
            </a:r>
          </a:p>
          <a:p>
            <a:pPr marL="457200" lvl="1" indent="0">
              <a:spcBef>
                <a:spcPts val="600"/>
              </a:spcBef>
              <a:buNone/>
            </a:pPr>
            <a:r>
              <a:rPr lang="hu-HU" sz="30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messiás-várás</a:t>
            </a:r>
            <a:r>
              <a:rPr lang="hu-HU" sz="3000" dirty="0">
                <a:solidFill>
                  <a:srgbClr val="0000CC"/>
                </a:solidFill>
                <a:effectLst>
                  <a:outerShdw blurRad="38100" dist="38100" dir="2700000" algn="tl">
                    <a:srgbClr val="000000">
                      <a:alpha val="43137"/>
                    </a:srgbClr>
                  </a:outerShdw>
                </a:effectLst>
              </a:rPr>
              <a:t> – „ külső beavatkozás”</a:t>
            </a:r>
          </a:p>
          <a:p>
            <a:pPr marL="457200" lvl="1" indent="0">
              <a:spcBef>
                <a:spcPts val="600"/>
              </a:spcBef>
              <a:buNone/>
            </a:pPr>
            <a:r>
              <a:rPr lang="hu-HU" sz="30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babona</a:t>
            </a:r>
            <a:r>
              <a:rPr lang="hu-HU" sz="3000" dirty="0">
                <a:solidFill>
                  <a:srgbClr val="0000CC"/>
                </a:solidFill>
                <a:effectLst>
                  <a:outerShdw blurRad="38100" dist="38100" dir="2700000" algn="tl">
                    <a:srgbClr val="000000">
                      <a:alpha val="43137"/>
                    </a:srgbClr>
                  </a:outerShdw>
                </a:effectLst>
              </a:rPr>
              <a:t> – rögeszmék</a:t>
            </a:r>
          </a:p>
          <a:p>
            <a:pPr marL="457200" lvl="1" indent="0">
              <a:spcBef>
                <a:spcPts val="600"/>
              </a:spcBef>
              <a:buNone/>
            </a:pPr>
            <a:r>
              <a:rPr lang="hu-HU" sz="3000" dirty="0">
                <a:solidFill>
                  <a:srgbClr val="0000CC"/>
                </a:solidFill>
                <a:effectLst>
                  <a:outerShdw blurRad="38100" dist="38100" dir="2700000" algn="tl">
                    <a:srgbClr val="000000">
                      <a:alpha val="43137"/>
                    </a:srgbClr>
                  </a:outerShdw>
                </a:effectLst>
              </a:rPr>
              <a:t>	  érzelmi szenvedélyek</a:t>
            </a:r>
            <a:br>
              <a:rPr lang="hu-HU" sz="3000" dirty="0">
                <a:solidFill>
                  <a:srgbClr val="0000CC"/>
                </a:solidFill>
                <a:effectLst>
                  <a:outerShdw blurRad="38100" dist="38100" dir="2700000" algn="tl">
                    <a:srgbClr val="000000">
                      <a:alpha val="43137"/>
                    </a:srgbClr>
                  </a:outerShdw>
                </a:effectLst>
              </a:rPr>
            </a:br>
            <a:r>
              <a:rPr lang="hu-HU" sz="3000" dirty="0">
                <a:solidFill>
                  <a:srgbClr val="0000CC"/>
                </a:solidFill>
                <a:effectLst>
                  <a:outerShdw blurRad="38100" dist="38100" dir="2700000" algn="tl">
                    <a:srgbClr val="000000">
                      <a:alpha val="43137"/>
                    </a:srgbClr>
                  </a:outerShdw>
                </a:effectLst>
              </a:rPr>
              <a:t>	</a:t>
            </a:r>
            <a:r>
              <a:rPr lang="hu-HU" sz="3200" dirty="0">
                <a:solidFill>
                  <a:srgbClr val="0000CC"/>
                </a:solidFill>
                <a:effectLst>
                  <a:outerShdw blurRad="38100" dist="38100" dir="2700000" algn="tl">
                    <a:srgbClr val="000000">
                      <a:alpha val="43137"/>
                    </a:srgbClr>
                  </a:outerShdw>
                </a:effectLst>
              </a:rPr>
              <a:t> 		</a:t>
            </a:r>
          </a:p>
        </p:txBody>
      </p:sp>
      <p:sp>
        <p:nvSpPr>
          <p:cNvPr id="4" name="Title 1"/>
          <p:cNvSpPr>
            <a:spLocks noGrp="1"/>
          </p:cNvSpPr>
          <p:nvPr>
            <p:ph type="title"/>
          </p:nvPr>
        </p:nvSpPr>
        <p:spPr>
          <a:xfrm>
            <a:off x="457200" y="566738"/>
            <a:ext cx="8229600" cy="1143000"/>
          </a:xfrm>
        </p:spPr>
        <p:txBody>
          <a:bodyPr/>
          <a:lstStyle/>
          <a:p>
            <a:r>
              <a:rPr lang="hu-HU" sz="4800" b="1" spc="500" dirty="0">
                <a:solidFill>
                  <a:srgbClr val="0000CC"/>
                </a:solidFill>
                <a:effectLst>
                  <a:outerShdw blurRad="38100" dist="38100" dir="2700000" algn="tl">
                    <a:srgbClr val="000000">
                      <a:alpha val="43137"/>
                    </a:srgbClr>
                  </a:outerShdw>
                </a:effectLst>
              </a:rPr>
              <a:t>MENEKÜLÉS</a:t>
            </a:r>
          </a:p>
        </p:txBody>
      </p:sp>
    </p:spTree>
    <p:extLst>
      <p:ext uri="{BB962C8B-B14F-4D97-AF65-F5344CB8AC3E}">
        <p14:creationId xmlns:p14="http://schemas.microsoft.com/office/powerpoint/2010/main" val="207643167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out)">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362200"/>
            <a:ext cx="8115300" cy="4114800"/>
          </a:xfrm>
        </p:spPr>
        <p:txBody>
          <a:bodyPr/>
          <a:lstStyle/>
          <a:p>
            <a:pPr>
              <a:spcBef>
                <a:spcPts val="0"/>
              </a:spcBef>
            </a:pPr>
            <a:r>
              <a:rPr lang="hu-HU" sz="3600" dirty="0">
                <a:solidFill>
                  <a:srgbClr val="0000CC"/>
                </a:solidFill>
                <a:effectLst>
                  <a:outerShdw blurRad="38100" dist="38100" dir="2700000" algn="tl">
                    <a:srgbClr val="000000">
                      <a:alpha val="43137"/>
                    </a:srgbClr>
                  </a:outerShdw>
                </a:effectLst>
              </a:rPr>
              <a:t> Menekülés </a:t>
            </a:r>
            <a:r>
              <a:rPr lang="hu-HU" sz="3600" dirty="0">
                <a:solidFill>
                  <a:srgbClr val="FF0000"/>
                </a:solidFill>
                <a:effectLst>
                  <a:outerShdw blurRad="38100" dist="38100" dir="2700000" algn="tl">
                    <a:srgbClr val="000000">
                      <a:alpha val="43137"/>
                    </a:srgbClr>
                  </a:outerShdw>
                </a:effectLst>
              </a:rPr>
              <a:t>eszközei</a:t>
            </a:r>
            <a:r>
              <a:rPr lang="hu-HU" dirty="0">
                <a:solidFill>
                  <a:srgbClr val="0000CC"/>
                </a:solidFill>
                <a:effectLst>
                  <a:outerShdw blurRad="38100" dist="38100" dir="2700000" algn="tl">
                    <a:srgbClr val="000000">
                      <a:alpha val="43137"/>
                    </a:srgbClr>
                  </a:outerShdw>
                </a:effectLst>
              </a:rPr>
              <a:t>:</a:t>
            </a:r>
          </a:p>
          <a:p>
            <a:pPr lvl="1">
              <a:spcBef>
                <a:spcPts val="0"/>
              </a:spcBef>
            </a:pPr>
            <a:r>
              <a:rPr lang="hu-HU" sz="3200" dirty="0">
                <a:solidFill>
                  <a:srgbClr val="0000CC"/>
                </a:solidFill>
                <a:effectLst>
                  <a:outerShdw blurRad="38100" dist="38100" dir="2700000" algn="tl">
                    <a:srgbClr val="000000">
                      <a:alpha val="43137"/>
                    </a:srgbClr>
                  </a:outerShdw>
                </a:effectLst>
              </a:rPr>
              <a:t> lelki-szellemi: </a:t>
            </a:r>
          </a:p>
          <a:p>
            <a:pPr marL="457200" lvl="1" indent="0">
              <a:spcBef>
                <a:spcPts val="0"/>
              </a:spcBef>
              <a:buNone/>
            </a:pPr>
            <a:r>
              <a:rPr lang="hu-HU" sz="3200" dirty="0">
                <a:solidFill>
                  <a:srgbClr val="0000CC"/>
                </a:solidFill>
                <a:effectLst>
                  <a:outerShdw blurRad="38100" dist="38100" dir="2700000" algn="tl">
                    <a:srgbClr val="000000">
                      <a:alpha val="43137"/>
                    </a:srgbClr>
                  </a:outerShdw>
                </a:effectLst>
              </a:rPr>
              <a:t> 	  </a:t>
            </a:r>
            <a:r>
              <a:rPr lang="hu-HU" sz="3000" dirty="0">
                <a:solidFill>
                  <a:srgbClr val="0000CC"/>
                </a:solidFill>
                <a:effectLst>
                  <a:outerShdw blurRad="38100" dist="38100" dir="2700000" algn="tl">
                    <a:srgbClr val="000000">
                      <a:alpha val="43137"/>
                    </a:srgbClr>
                  </a:outerShdw>
                </a:effectLst>
              </a:rPr>
              <a:t>„végső megoldás”: </a:t>
            </a:r>
            <a:r>
              <a:rPr lang="hu-HU" sz="3000" dirty="0">
                <a:solidFill>
                  <a:srgbClr val="FF3300"/>
                </a:solidFill>
                <a:effectLst>
                  <a:outerShdw blurRad="38100" dist="38100" dir="2700000" algn="tl">
                    <a:srgbClr val="000000">
                      <a:alpha val="43137"/>
                    </a:srgbClr>
                  </a:outerShdw>
                </a:effectLst>
              </a:rPr>
              <a:t>öngyilkosság</a:t>
            </a:r>
            <a:endParaRPr lang="hu-HU" sz="3000" dirty="0">
              <a:solidFill>
                <a:srgbClr val="0000CC"/>
              </a:solidFill>
              <a:effectLst>
                <a:outerShdw blurRad="38100" dist="38100" dir="2700000" algn="tl">
                  <a:srgbClr val="000000">
                    <a:alpha val="43137"/>
                  </a:srgbClr>
                </a:outerShdw>
              </a:effectLst>
            </a:endParaRPr>
          </a:p>
          <a:p>
            <a:pPr lvl="1">
              <a:spcBef>
                <a:spcPts val="0"/>
              </a:spcBef>
            </a:pPr>
            <a:r>
              <a:rPr lang="hu-HU" sz="3000" dirty="0">
                <a:solidFill>
                  <a:srgbClr val="0000CC"/>
                </a:solidFill>
                <a:effectLst>
                  <a:outerShdw blurRad="38100" dist="38100" dir="2700000" algn="tl">
                    <a:srgbClr val="000000">
                      <a:alpha val="43137"/>
                    </a:srgbClr>
                  </a:outerShdw>
                </a:effectLst>
              </a:rPr>
              <a:t> </a:t>
            </a:r>
            <a:r>
              <a:rPr lang="hu-HU" sz="3000" b="1" dirty="0">
                <a:solidFill>
                  <a:srgbClr val="FF0000"/>
                </a:solidFill>
                <a:effectLst>
                  <a:outerShdw blurRad="38100" dist="38100" dir="2700000" algn="tl">
                    <a:srgbClr val="000000">
                      <a:alpha val="43137"/>
                    </a:srgbClr>
                  </a:outerShdw>
                </a:effectLst>
              </a:rPr>
              <a:t>nem old meg semmit!!!</a:t>
            </a:r>
          </a:p>
          <a:p>
            <a:pPr lvl="1">
              <a:spcBef>
                <a:spcPts val="0"/>
              </a:spcBef>
            </a:pPr>
            <a:r>
              <a:rPr lang="hu-HU" sz="3000" dirty="0">
                <a:solidFill>
                  <a:srgbClr val="0000CC"/>
                </a:solidFill>
                <a:effectLst>
                  <a:outerShdw blurRad="38100" dist="38100" dir="2700000" algn="tl">
                    <a:srgbClr val="000000">
                      <a:alpha val="43137"/>
                    </a:srgbClr>
                  </a:outerShdw>
                </a:effectLst>
              </a:rPr>
              <a:t> beragadás a „köztes” állapotba („</a:t>
            </a:r>
            <a:r>
              <a:rPr lang="hu-HU" sz="3000" dirty="0" err="1">
                <a:solidFill>
                  <a:srgbClr val="0000CC"/>
                </a:solidFill>
                <a:effectLst>
                  <a:outerShdw blurRad="38100" dist="38100" dir="2700000" algn="tl">
                    <a:srgbClr val="000000">
                      <a:alpha val="43137"/>
                    </a:srgbClr>
                  </a:outerShdw>
                </a:effectLst>
              </a:rPr>
              <a:t>bardo</a:t>
            </a:r>
            <a:r>
              <a:rPr lang="hu-HU" sz="3000" dirty="0">
                <a:solidFill>
                  <a:srgbClr val="0000CC"/>
                </a:solidFill>
                <a:effectLst>
                  <a:outerShdw blurRad="38100" dist="38100" dir="2700000" algn="tl">
                    <a:srgbClr val="000000">
                      <a:alpha val="43137"/>
                    </a:srgbClr>
                  </a:outerShdw>
                </a:effectLst>
              </a:rPr>
              <a:t>”) </a:t>
            </a:r>
          </a:p>
          <a:p>
            <a:pPr marL="457200" lvl="1" indent="0">
              <a:spcBef>
                <a:spcPts val="0"/>
              </a:spcBef>
              <a:buNone/>
            </a:pPr>
            <a:r>
              <a:rPr lang="hu-HU" sz="3200" dirty="0">
                <a:solidFill>
                  <a:srgbClr val="0000CC"/>
                </a:solidFill>
                <a:effectLst>
                  <a:outerShdw blurRad="38100" dist="38100" dir="2700000" algn="tl">
                    <a:srgbClr val="000000">
                      <a:alpha val="43137"/>
                    </a:srgbClr>
                  </a:outerShdw>
                </a:effectLst>
              </a:rPr>
              <a:t>     </a:t>
            </a:r>
            <a:r>
              <a:rPr lang="hu-HU" sz="3000" b="1" dirty="0">
                <a:solidFill>
                  <a:srgbClr val="FF3300"/>
                </a:solidFill>
                <a:effectLst>
                  <a:outerShdw blurRad="38100" dist="38100" dir="2700000" algn="tl">
                    <a:srgbClr val="000000">
                      <a:alpha val="43137"/>
                    </a:srgbClr>
                  </a:outerShdw>
                </a:effectLst>
              </a:rPr>
              <a:t>„se itt, se ott” </a:t>
            </a:r>
            <a:r>
              <a:rPr lang="hu-HU" sz="3000" dirty="0">
                <a:solidFill>
                  <a:srgbClr val="0000CC"/>
                </a:solidFill>
                <a:effectLst>
                  <a:outerShdw blurRad="38100" dist="38100" dir="2700000" algn="tl">
                    <a:srgbClr val="000000">
                      <a:alpha val="43137"/>
                    </a:srgbClr>
                  </a:outerShdw>
                </a:effectLst>
              </a:rPr>
              <a:t>az adott inkarnáció végéig</a:t>
            </a:r>
          </a:p>
          <a:p>
            <a:pPr marL="457200" lvl="1" indent="0">
              <a:spcBef>
                <a:spcPts val="0"/>
              </a:spcBef>
              <a:buNone/>
            </a:pPr>
            <a:r>
              <a:rPr lang="hu-HU" sz="3200" dirty="0">
                <a:solidFill>
                  <a:srgbClr val="0000CC"/>
                </a:solidFill>
                <a:effectLst>
                  <a:outerShdw blurRad="38100" dist="38100" dir="2700000" algn="tl">
                    <a:srgbClr val="000000">
                      <a:alpha val="43137"/>
                    </a:srgbClr>
                  </a:outerShdw>
                </a:effectLst>
              </a:rPr>
              <a:t>      </a:t>
            </a:r>
            <a:r>
              <a:rPr lang="hu-HU" sz="3000" dirty="0">
                <a:solidFill>
                  <a:srgbClr val="0000CC"/>
                </a:solidFill>
                <a:effectLst>
                  <a:outerShdw blurRad="38100" dist="38100" dir="2700000" algn="tl">
                    <a:srgbClr val="000000">
                      <a:alpha val="43137"/>
                    </a:srgbClr>
                  </a:outerShdw>
                </a:effectLst>
              </a:rPr>
              <a:t>csak a </a:t>
            </a:r>
            <a:r>
              <a:rPr lang="hu-HU" sz="3000" dirty="0">
                <a:solidFill>
                  <a:srgbClr val="00CC66"/>
                </a:solidFill>
                <a:effectLst>
                  <a:outerShdw blurRad="38100" dist="38100" dir="2700000" algn="tl">
                    <a:srgbClr val="000000">
                      <a:alpha val="43137"/>
                    </a:srgbClr>
                  </a:outerShdw>
                </a:effectLst>
              </a:rPr>
              <a:t>fizikai eszköz </a:t>
            </a:r>
            <a:r>
              <a:rPr lang="hu-HU" sz="3000" dirty="0">
                <a:solidFill>
                  <a:srgbClr val="0000CC"/>
                </a:solidFill>
                <a:effectLst>
                  <a:outerShdw blurRad="38100" dist="38100" dir="2700000" algn="tl">
                    <a:srgbClr val="000000">
                      <a:alpha val="43137"/>
                    </a:srgbClr>
                  </a:outerShdw>
                </a:effectLst>
              </a:rPr>
              <a:t>semmisül meg, </a:t>
            </a:r>
            <a:br>
              <a:rPr lang="hu-HU" sz="3000" dirty="0">
                <a:solidFill>
                  <a:srgbClr val="0000CC"/>
                </a:solidFill>
                <a:effectLst>
                  <a:outerShdw blurRad="38100" dist="38100" dir="2700000" algn="tl">
                    <a:srgbClr val="000000">
                      <a:alpha val="43137"/>
                    </a:srgbClr>
                  </a:outerShdw>
                </a:effectLst>
              </a:rPr>
            </a:br>
            <a:r>
              <a:rPr lang="hu-HU" sz="3000" dirty="0">
                <a:solidFill>
                  <a:srgbClr val="0000CC"/>
                </a:solidFill>
                <a:effectLst>
                  <a:outerShdw blurRad="38100" dist="38100" dir="2700000" algn="tl">
                    <a:srgbClr val="000000">
                      <a:alpha val="43137"/>
                    </a:srgbClr>
                  </a:outerShdw>
                </a:effectLst>
              </a:rPr>
              <a:t>		</a:t>
            </a:r>
            <a:r>
              <a:rPr lang="hu-HU" sz="3000" b="1" dirty="0">
                <a:solidFill>
                  <a:srgbClr val="FF3300"/>
                </a:solidFill>
                <a:effectLst>
                  <a:outerShdw blurRad="38100" dist="38100" dir="2700000" algn="tl">
                    <a:srgbClr val="000000">
                      <a:alpha val="43137"/>
                    </a:srgbClr>
                  </a:outerShdw>
                </a:effectLst>
              </a:rPr>
              <a:t>a feladat/kötöttség megmarad</a:t>
            </a:r>
            <a:br>
              <a:rPr lang="hu-HU" sz="3000" dirty="0">
                <a:solidFill>
                  <a:srgbClr val="FF3300"/>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t>
            </a:r>
          </a:p>
        </p:txBody>
      </p:sp>
      <p:sp>
        <p:nvSpPr>
          <p:cNvPr id="4" name="Title 1"/>
          <p:cNvSpPr>
            <a:spLocks noGrp="1"/>
          </p:cNvSpPr>
          <p:nvPr>
            <p:ph type="title"/>
          </p:nvPr>
        </p:nvSpPr>
        <p:spPr>
          <a:xfrm>
            <a:off x="457200" y="566738"/>
            <a:ext cx="8229600" cy="1143000"/>
          </a:xfrm>
        </p:spPr>
        <p:txBody>
          <a:bodyPr/>
          <a:lstStyle/>
          <a:p>
            <a:r>
              <a:rPr lang="hu-HU" sz="4800" b="1" spc="500" dirty="0">
                <a:solidFill>
                  <a:srgbClr val="0000CC"/>
                </a:solidFill>
                <a:effectLst>
                  <a:outerShdw blurRad="38100" dist="38100" dir="2700000" algn="tl">
                    <a:srgbClr val="000000">
                      <a:alpha val="43137"/>
                    </a:srgbClr>
                  </a:outerShdw>
                </a:effectLst>
              </a:rPr>
              <a:t>MENEKÜLÉS</a:t>
            </a:r>
          </a:p>
        </p:txBody>
      </p:sp>
    </p:spTree>
    <p:extLst>
      <p:ext uri="{BB962C8B-B14F-4D97-AF65-F5344CB8AC3E}">
        <p14:creationId xmlns:p14="http://schemas.microsoft.com/office/powerpoint/2010/main" val="385848420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out)">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362200"/>
            <a:ext cx="8115300" cy="4114800"/>
          </a:xfrm>
        </p:spPr>
        <p:txBody>
          <a:bodyPr/>
          <a:lstStyle/>
          <a:p>
            <a:pPr marL="0" indent="0" algn="ctr">
              <a:spcBef>
                <a:spcPts val="0"/>
              </a:spcBef>
              <a:buNone/>
            </a:pPr>
            <a:r>
              <a:rPr lang="hu-HU" sz="5400" b="1" dirty="0">
                <a:solidFill>
                  <a:srgbClr val="FF0000"/>
                </a:solidFill>
                <a:effectLst>
                  <a:outerShdw blurRad="38100" dist="38100" dir="2700000" algn="tl">
                    <a:srgbClr val="000000">
                      <a:alpha val="43137"/>
                    </a:srgbClr>
                  </a:outerShdw>
                </a:effectLst>
              </a:rPr>
              <a:t>„Merni, </a:t>
            </a:r>
            <a:br>
              <a:rPr lang="hu-HU" sz="5400" b="1" dirty="0">
                <a:solidFill>
                  <a:srgbClr val="FF0000"/>
                </a:solidFill>
                <a:effectLst>
                  <a:outerShdw blurRad="38100" dist="38100" dir="2700000" algn="tl">
                    <a:srgbClr val="000000">
                      <a:alpha val="43137"/>
                    </a:srgbClr>
                  </a:outerShdw>
                </a:effectLst>
              </a:rPr>
            </a:br>
            <a:r>
              <a:rPr lang="hu-HU" sz="5400" b="1" dirty="0">
                <a:solidFill>
                  <a:srgbClr val="FF0000"/>
                </a:solidFill>
                <a:effectLst>
                  <a:outerShdw blurRad="38100" dist="38100" dir="2700000" algn="tl">
                    <a:srgbClr val="000000">
                      <a:alpha val="43137"/>
                    </a:srgbClr>
                  </a:outerShdw>
                </a:effectLst>
              </a:rPr>
              <a:t>– akarni, </a:t>
            </a:r>
            <a:br>
              <a:rPr lang="hu-HU" sz="5400" b="1" dirty="0">
                <a:solidFill>
                  <a:srgbClr val="FF0000"/>
                </a:solidFill>
                <a:effectLst>
                  <a:outerShdw blurRad="38100" dist="38100" dir="2700000" algn="tl">
                    <a:srgbClr val="000000">
                      <a:alpha val="43137"/>
                    </a:srgbClr>
                  </a:outerShdw>
                </a:effectLst>
              </a:rPr>
            </a:br>
            <a:r>
              <a:rPr lang="hu-HU" sz="5400" b="1" dirty="0">
                <a:solidFill>
                  <a:srgbClr val="FF0000"/>
                </a:solidFill>
                <a:effectLst>
                  <a:outerShdw blurRad="38100" dist="38100" dir="2700000" algn="tl">
                    <a:srgbClr val="000000">
                      <a:alpha val="43137"/>
                    </a:srgbClr>
                  </a:outerShdw>
                </a:effectLst>
              </a:rPr>
              <a:t>	 – cselekedni, </a:t>
            </a:r>
            <a:br>
              <a:rPr lang="hu-HU" sz="5400" b="1" dirty="0">
                <a:solidFill>
                  <a:srgbClr val="FF0000"/>
                </a:solidFill>
                <a:effectLst>
                  <a:outerShdw blurRad="38100" dist="38100" dir="2700000" algn="tl">
                    <a:srgbClr val="000000">
                      <a:alpha val="43137"/>
                    </a:srgbClr>
                  </a:outerShdw>
                </a:effectLst>
              </a:rPr>
            </a:br>
            <a:r>
              <a:rPr lang="hu-HU" sz="5400" b="1" dirty="0">
                <a:solidFill>
                  <a:srgbClr val="FF0000"/>
                </a:solidFill>
                <a:effectLst>
                  <a:outerShdw blurRad="38100" dist="38100" dir="2700000" algn="tl">
                    <a:srgbClr val="000000">
                      <a:alpha val="43137"/>
                    </a:srgbClr>
                  </a:outerShdw>
                </a:effectLst>
              </a:rPr>
              <a:t>		  – hallgatni!” </a:t>
            </a:r>
            <a:r>
              <a:rPr lang="hu-HU" sz="5400" b="1" dirty="0">
                <a:solidFill>
                  <a:srgbClr val="FF3300"/>
                </a:solidFill>
                <a:effectLst>
                  <a:outerShdw blurRad="38100" dist="38100" dir="2700000" algn="tl">
                    <a:srgbClr val="000000">
                      <a:alpha val="43137"/>
                    </a:srgbClr>
                  </a:outerShdw>
                </a:effectLst>
              </a:rPr>
              <a:t>	</a:t>
            </a:r>
            <a:r>
              <a:rPr lang="hu-HU" sz="3200" dirty="0">
                <a:solidFill>
                  <a:srgbClr val="0000CC"/>
                </a:solidFill>
                <a:effectLst>
                  <a:outerShdw blurRad="38100" dist="38100" dir="2700000" algn="tl">
                    <a:srgbClr val="000000">
                      <a:alpha val="43137"/>
                    </a:srgbClr>
                  </a:outerShdw>
                </a:effectLst>
              </a:rPr>
              <a:t>	</a:t>
            </a:r>
          </a:p>
        </p:txBody>
      </p:sp>
      <p:sp>
        <p:nvSpPr>
          <p:cNvPr id="4" name="Title 1"/>
          <p:cNvSpPr>
            <a:spLocks noGrp="1"/>
          </p:cNvSpPr>
          <p:nvPr>
            <p:ph type="title"/>
          </p:nvPr>
        </p:nvSpPr>
        <p:spPr>
          <a:xfrm>
            <a:off x="457200" y="566738"/>
            <a:ext cx="8229600" cy="1143000"/>
          </a:xfrm>
        </p:spPr>
        <p:txBody>
          <a:bodyPr/>
          <a:lstStyle/>
          <a:p>
            <a:r>
              <a:rPr lang="hu-HU" sz="4800" b="1" spc="600" dirty="0">
                <a:solidFill>
                  <a:srgbClr val="0000CC"/>
                </a:solidFill>
                <a:effectLst>
                  <a:outerShdw blurRad="38100" dist="38100" dir="2700000" algn="tl">
                    <a:srgbClr val="000000">
                      <a:alpha val="43137"/>
                    </a:srgbClr>
                  </a:outerShdw>
                </a:effectLst>
              </a:rPr>
              <a:t>MEGOLDÁS</a:t>
            </a:r>
          </a:p>
        </p:txBody>
      </p:sp>
    </p:spTree>
    <p:extLst>
      <p:ext uri="{BB962C8B-B14F-4D97-AF65-F5344CB8AC3E}">
        <p14:creationId xmlns:p14="http://schemas.microsoft.com/office/powerpoint/2010/main" val="37909369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685800" y="523875"/>
            <a:ext cx="7772400" cy="933450"/>
          </a:xfrm>
        </p:spPr>
        <p:txBody>
          <a:bodyPr/>
          <a:lstStyle/>
          <a:p>
            <a:pPr>
              <a:defRPr/>
            </a:pPr>
            <a:r>
              <a:rPr lang="hu-HU" sz="6000" b="1">
                <a:solidFill>
                  <a:schemeClr val="accent2"/>
                </a:solidFill>
                <a:effectLst>
                  <a:outerShdw blurRad="38100" dist="38100" dir="2700000" algn="tl">
                    <a:srgbClr val="C0C0C0"/>
                  </a:outerShdw>
                </a:effectLst>
              </a:rPr>
              <a:t> </a:t>
            </a:r>
          </a:p>
        </p:txBody>
      </p:sp>
      <p:pic>
        <p:nvPicPr>
          <p:cNvPr id="326659" name="Picture 3" descr="Vision-kit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75" y="1854200"/>
            <a:ext cx="3287713" cy="456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6660" name="Text Box 4"/>
          <p:cNvSpPr txBox="1">
            <a:spLocks noChangeArrowheads="1"/>
          </p:cNvSpPr>
          <p:nvPr/>
        </p:nvSpPr>
        <p:spPr bwMode="auto">
          <a:xfrm>
            <a:off x="765798" y="2047945"/>
            <a:ext cx="3942105" cy="707886"/>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50000"/>
              </a:spcBef>
              <a:buFontTx/>
              <a:buNone/>
              <a:defRPr/>
            </a:pPr>
            <a:r>
              <a:rPr lang="hu-HU" sz="4000" b="1" dirty="0">
                <a:solidFill>
                  <a:srgbClr val="FF0000"/>
                </a:solidFill>
                <a:effectLst>
                  <a:outerShdw blurRad="38100" dist="38100" dir="2700000" algn="tl">
                    <a:srgbClr val="C0C0C0"/>
                  </a:outerShdw>
                </a:effectLst>
              </a:rPr>
              <a:t>Ö n i s m e r e t !</a:t>
            </a:r>
            <a:endParaRPr lang="hu-HU" sz="3200" dirty="0">
              <a:solidFill>
                <a:srgbClr val="FF0000"/>
              </a:solidFill>
              <a:effectLst/>
            </a:endParaRPr>
          </a:p>
        </p:txBody>
      </p:sp>
      <p:sp>
        <p:nvSpPr>
          <p:cNvPr id="326661" name="Text Box 5"/>
          <p:cNvSpPr txBox="1">
            <a:spLocks noChangeArrowheads="1"/>
          </p:cNvSpPr>
          <p:nvPr/>
        </p:nvSpPr>
        <p:spPr bwMode="auto">
          <a:xfrm>
            <a:off x="1459511" y="3168402"/>
            <a:ext cx="2634054" cy="1692771"/>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50000"/>
              </a:spcBef>
              <a:buFontTx/>
              <a:buNone/>
              <a:defRPr/>
            </a:pPr>
            <a:r>
              <a:rPr lang="hu-HU" sz="2600" dirty="0">
                <a:effectLst>
                  <a:outerShdw blurRad="38100" dist="38100" dir="2700000" algn="tl">
                    <a:srgbClr val="C0C0C0"/>
                  </a:outerShdw>
                </a:effectLst>
              </a:rPr>
              <a:t>„</a:t>
            </a:r>
            <a:r>
              <a:rPr lang="hu-HU" sz="2600" dirty="0">
                <a:solidFill>
                  <a:srgbClr val="0000CC"/>
                </a:solidFill>
                <a:effectLst>
                  <a:outerShdw blurRad="38100" dist="38100" dir="2700000" algn="tl">
                    <a:srgbClr val="C0C0C0"/>
                  </a:outerShdw>
                </a:effectLst>
              </a:rPr>
              <a:t>A legfontosabb, </a:t>
            </a:r>
            <a:br>
              <a:rPr lang="hu-HU" sz="2600" dirty="0">
                <a:solidFill>
                  <a:srgbClr val="0000CC"/>
                </a:solidFill>
                <a:effectLst>
                  <a:outerShdw blurRad="38100" dist="38100" dir="2700000" algn="tl">
                    <a:srgbClr val="C0C0C0"/>
                  </a:outerShdw>
                </a:effectLst>
              </a:rPr>
            </a:br>
            <a:r>
              <a:rPr lang="hu-HU" sz="2600" dirty="0">
                <a:solidFill>
                  <a:srgbClr val="0000CC"/>
                </a:solidFill>
                <a:effectLst>
                  <a:outerShdw blurRad="38100" dist="38100" dir="2700000" algn="tl">
                    <a:srgbClr val="C0C0C0"/>
                  </a:outerShdw>
                </a:effectLst>
              </a:rPr>
              <a:t>hogy </a:t>
            </a:r>
            <a:br>
              <a:rPr lang="hu-HU" sz="2600" dirty="0">
                <a:solidFill>
                  <a:srgbClr val="0000CC"/>
                </a:solidFill>
                <a:effectLst>
                  <a:outerShdw blurRad="38100" dist="38100" dir="2700000" algn="tl">
                    <a:srgbClr val="C0C0C0"/>
                  </a:outerShdw>
                </a:effectLst>
              </a:rPr>
            </a:br>
            <a:r>
              <a:rPr lang="hu-HU" sz="2600" dirty="0">
                <a:solidFill>
                  <a:srgbClr val="0000CC"/>
                </a:solidFill>
                <a:effectLst>
                  <a:outerShdw blurRad="38100" dist="38100" dir="2700000" algn="tl">
                    <a:srgbClr val="C0C0C0"/>
                  </a:outerShdw>
                </a:effectLst>
              </a:rPr>
              <a:t>milyennek látod </a:t>
            </a:r>
            <a:br>
              <a:rPr lang="hu-HU" sz="2600" dirty="0">
                <a:solidFill>
                  <a:srgbClr val="0000CC"/>
                </a:solidFill>
                <a:effectLst>
                  <a:outerShdw blurRad="38100" dist="38100" dir="2700000" algn="tl">
                    <a:srgbClr val="C0C0C0"/>
                  </a:outerShdw>
                </a:effectLst>
              </a:rPr>
            </a:br>
            <a:r>
              <a:rPr lang="hu-HU" sz="2600" dirty="0">
                <a:solidFill>
                  <a:srgbClr val="0000CC"/>
                </a:solidFill>
                <a:effectLst>
                  <a:outerShdw blurRad="38100" dist="38100" dir="2700000" algn="tl">
                    <a:srgbClr val="C0C0C0"/>
                  </a:outerShdw>
                </a:effectLst>
              </a:rPr>
              <a:t>önmagadat”</a:t>
            </a:r>
            <a:endParaRPr lang="hu-HU" sz="2600" dirty="0">
              <a:solidFill>
                <a:srgbClr val="0000CC"/>
              </a:solidFill>
              <a:effectLst/>
            </a:endParaRPr>
          </a:p>
        </p:txBody>
      </p:sp>
      <p:sp>
        <p:nvSpPr>
          <p:cNvPr id="326662" name="Text Box 6"/>
          <p:cNvSpPr txBox="1">
            <a:spLocks noChangeArrowheads="1"/>
          </p:cNvSpPr>
          <p:nvPr/>
        </p:nvSpPr>
        <p:spPr bwMode="auto">
          <a:xfrm>
            <a:off x="283513" y="5406123"/>
            <a:ext cx="5019387" cy="646331"/>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90000"/>
              </a:lnSpc>
              <a:spcBef>
                <a:spcPct val="0"/>
              </a:spcBef>
              <a:buFontTx/>
              <a:buNone/>
              <a:defRPr/>
            </a:pPr>
            <a:r>
              <a:rPr lang="hu-HU" sz="2000" b="1" i="1" dirty="0">
                <a:effectLst>
                  <a:outerShdw blurRad="38100" dist="38100" dir="2700000" algn="tl">
                    <a:srgbClr val="C0C0C0"/>
                  </a:outerShdw>
                </a:effectLst>
              </a:rPr>
              <a:t>„Légy alázatos, ha keresed a bölcsességet.</a:t>
            </a:r>
            <a:br>
              <a:rPr lang="hu-HU" sz="2000" b="1" i="1" dirty="0">
                <a:solidFill>
                  <a:srgbClr val="FF3399"/>
                </a:solidFill>
                <a:effectLst>
                  <a:outerShdw blurRad="38100" dist="38100" dir="2700000" algn="tl">
                    <a:srgbClr val="C0C0C0"/>
                  </a:outerShdw>
                </a:effectLst>
              </a:rPr>
            </a:br>
            <a:r>
              <a:rPr lang="hu-HU" sz="2000" b="1" i="1" dirty="0">
                <a:solidFill>
                  <a:srgbClr val="FF0000"/>
                </a:solidFill>
                <a:effectLst>
                  <a:outerShdw blurRad="38100" dist="38100" dir="2700000" algn="tl">
                    <a:srgbClr val="C0C0C0"/>
                  </a:outerShdw>
                </a:effectLst>
              </a:rPr>
              <a:t>Légy még alázatosabb, ha ura vagy annak.”</a:t>
            </a:r>
            <a:endParaRPr lang="hu-HU" sz="3200" dirty="0">
              <a:solidFill>
                <a:srgbClr val="FF0000"/>
              </a:solidFill>
              <a:effectLst/>
            </a:endParaRPr>
          </a:p>
        </p:txBody>
      </p:sp>
      <p:sp>
        <p:nvSpPr>
          <p:cNvPr id="326663" name="Rectangle 7"/>
          <p:cNvSpPr>
            <a:spLocks noChangeArrowheads="1"/>
          </p:cNvSpPr>
          <p:nvPr/>
        </p:nvSpPr>
        <p:spPr bwMode="auto">
          <a:xfrm>
            <a:off x="227013" y="776288"/>
            <a:ext cx="48212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hu-HU" sz="4800" b="1" dirty="0">
                <a:solidFill>
                  <a:srgbClr val="FE4A8A"/>
                </a:solidFill>
                <a:effectLst>
                  <a:outerShdw blurRad="38100" dist="38100" dir="2700000" algn="tl">
                    <a:srgbClr val="C0C0C0"/>
                  </a:outerShdw>
                </a:effectLst>
                <a:sym typeface="Symbol" pitchFamily="18" charset="2"/>
              </a:rPr>
              <a:t></a:t>
            </a:r>
            <a:r>
              <a:rPr lang="hu-HU" sz="3600" b="1" dirty="0">
                <a:solidFill>
                  <a:srgbClr val="FE4A8A"/>
                </a:solidFill>
                <a:effectLst>
                  <a:outerShdw blurRad="38100" dist="38100" dir="2700000" algn="tl">
                    <a:srgbClr val="C0C0C0"/>
                  </a:outerShdw>
                </a:effectLst>
                <a:sym typeface="Symbol" pitchFamily="18" charset="2"/>
              </a:rPr>
              <a:t>    </a:t>
            </a:r>
            <a:r>
              <a:rPr lang="hu-HU" sz="4400" b="1" dirty="0">
                <a:solidFill>
                  <a:srgbClr val="FF0000"/>
                </a:solidFill>
                <a:effectLst>
                  <a:outerShdw blurRad="38100" dist="38100" dir="2700000" algn="tl">
                    <a:srgbClr val="C0C0C0"/>
                  </a:outerShdw>
                </a:effectLst>
              </a:rPr>
              <a:t>A   t ü k ö r</a:t>
            </a:r>
            <a:endParaRPr lang="hu-HU" sz="3600" b="1" dirty="0">
              <a:solidFill>
                <a:srgbClr val="FF0000"/>
              </a:solidFill>
              <a:effectLst>
                <a:outerShdw blurRad="38100" dist="38100" dir="2700000" algn="tl">
                  <a:srgbClr val="C0C0C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26663"/>
                                        </p:tgtEl>
                                        <p:attrNameLst>
                                          <p:attrName>style.visibility</p:attrName>
                                        </p:attrNameLst>
                                      </p:cBhvr>
                                      <p:to>
                                        <p:strVal val="visible"/>
                                      </p:to>
                                    </p:set>
                                    <p:animEffect transition="in" filter="box(out)">
                                      <p:cBhvr>
                                        <p:cTn id="7" dur="500"/>
                                        <p:tgtEl>
                                          <p:spTgt spid="326663"/>
                                        </p:tgtEl>
                                      </p:cBhvr>
                                    </p:animEffect>
                                  </p:childTnLst>
                                </p:cTn>
                              </p:par>
                            </p:childTnLst>
                          </p:cTn>
                        </p:par>
                        <p:par>
                          <p:cTn id="8" fill="hold" nodeType="with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26660"/>
                                        </p:tgtEl>
                                        <p:attrNameLst>
                                          <p:attrName>style.visibility</p:attrName>
                                        </p:attrNameLst>
                                      </p:cBhvr>
                                      <p:to>
                                        <p:strVal val="visible"/>
                                      </p:to>
                                    </p:set>
                                    <p:animEffect transition="in" filter="box(out)">
                                      <p:cBhvr>
                                        <p:cTn id="11" dur="500"/>
                                        <p:tgtEl>
                                          <p:spTgt spid="326660"/>
                                        </p:tgtEl>
                                      </p:cBhvr>
                                    </p:animEffect>
                                  </p:childTnLst>
                                </p:cTn>
                              </p:par>
                            </p:childTnLst>
                          </p:cTn>
                        </p:par>
                        <p:par>
                          <p:cTn id="12" fill="hold" nodeType="withGroup">
                            <p:stCondLst>
                              <p:cond delay="1000"/>
                            </p:stCondLst>
                            <p:childTnLst>
                              <p:par>
                                <p:cTn id="13" presetID="4" presetClass="entr" presetSubtype="32" fill="hold" nodeType="afterEffect">
                                  <p:stCondLst>
                                    <p:cond delay="500"/>
                                  </p:stCondLst>
                                  <p:childTnLst>
                                    <p:set>
                                      <p:cBhvr>
                                        <p:cTn id="14" dur="1" fill="hold">
                                          <p:stCondLst>
                                            <p:cond delay="0"/>
                                          </p:stCondLst>
                                        </p:cTn>
                                        <p:tgtEl>
                                          <p:spTgt spid="326659"/>
                                        </p:tgtEl>
                                        <p:attrNameLst>
                                          <p:attrName>style.visibility</p:attrName>
                                        </p:attrNameLst>
                                      </p:cBhvr>
                                      <p:to>
                                        <p:strVal val="visible"/>
                                      </p:to>
                                    </p:set>
                                    <p:animEffect transition="in" filter="box(out)">
                                      <p:cBhvr>
                                        <p:cTn id="15" dur="500"/>
                                        <p:tgtEl>
                                          <p:spTgt spid="326659"/>
                                        </p:tgtEl>
                                      </p:cBhvr>
                                    </p:animEffect>
                                  </p:childTnLst>
                                </p:cTn>
                              </p:par>
                            </p:childTnLst>
                          </p:cTn>
                        </p:par>
                        <p:par>
                          <p:cTn id="16" fill="hold" nodeType="afterGroup">
                            <p:stCondLst>
                              <p:cond delay="2000"/>
                            </p:stCondLst>
                            <p:childTnLst>
                              <p:par>
                                <p:cTn id="17" presetID="4" presetClass="entr" presetSubtype="32" fill="hold" grpId="0" nodeType="afterEffect">
                                  <p:stCondLst>
                                    <p:cond delay="500"/>
                                  </p:stCondLst>
                                  <p:childTnLst>
                                    <p:set>
                                      <p:cBhvr>
                                        <p:cTn id="18" dur="1" fill="hold">
                                          <p:stCondLst>
                                            <p:cond delay="0"/>
                                          </p:stCondLst>
                                        </p:cTn>
                                        <p:tgtEl>
                                          <p:spTgt spid="326661"/>
                                        </p:tgtEl>
                                        <p:attrNameLst>
                                          <p:attrName>style.visibility</p:attrName>
                                        </p:attrNameLst>
                                      </p:cBhvr>
                                      <p:to>
                                        <p:strVal val="visible"/>
                                      </p:to>
                                    </p:set>
                                    <p:animEffect transition="in" filter="box(out)">
                                      <p:cBhvr>
                                        <p:cTn id="19" dur="1000"/>
                                        <p:tgtEl>
                                          <p:spTgt spid="326661"/>
                                        </p:tgtEl>
                                      </p:cBhvr>
                                    </p:animEffect>
                                  </p:childTnLst>
                                </p:cTn>
                              </p:par>
                            </p:childTnLst>
                          </p:cTn>
                        </p:par>
                        <p:par>
                          <p:cTn id="20" fill="hold" nodeType="withGroup">
                            <p:stCondLst>
                              <p:cond delay="3500"/>
                            </p:stCondLst>
                            <p:childTnLst>
                              <p:par>
                                <p:cTn id="21" presetID="4" presetClass="entr" presetSubtype="32" fill="hold" grpId="0" nodeType="afterEffect">
                                  <p:stCondLst>
                                    <p:cond delay="500"/>
                                  </p:stCondLst>
                                  <p:childTnLst>
                                    <p:set>
                                      <p:cBhvr>
                                        <p:cTn id="22" dur="1" fill="hold">
                                          <p:stCondLst>
                                            <p:cond delay="0"/>
                                          </p:stCondLst>
                                        </p:cTn>
                                        <p:tgtEl>
                                          <p:spTgt spid="326662"/>
                                        </p:tgtEl>
                                        <p:attrNameLst>
                                          <p:attrName>style.visibility</p:attrName>
                                        </p:attrNameLst>
                                      </p:cBhvr>
                                      <p:to>
                                        <p:strVal val="visible"/>
                                      </p:to>
                                    </p:set>
                                    <p:animEffect transition="in" filter="box(out)">
                                      <p:cBhvr>
                                        <p:cTn id="23" dur="1000"/>
                                        <p:tgtEl>
                                          <p:spTgt spid="326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autoUpdateAnimBg="0"/>
      <p:bldP spid="326661" grpId="0" autoUpdateAnimBg="0"/>
      <p:bldP spid="326662" grpId="0" autoUpdateAnimBg="0"/>
      <p:bldP spid="32666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Text Box 2"/>
          <p:cNvSpPr txBox="1">
            <a:spLocks noChangeArrowheads="1"/>
          </p:cNvSpPr>
          <p:nvPr/>
        </p:nvSpPr>
        <p:spPr bwMode="auto">
          <a:xfrm>
            <a:off x="717550" y="1095375"/>
            <a:ext cx="7750175" cy="496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800" b="1" dirty="0">
                <a:solidFill>
                  <a:srgbClr val="FF3399"/>
                </a:solidFill>
                <a:effectLst>
                  <a:outerShdw blurRad="38100" dist="38100" dir="2700000" algn="tl">
                    <a:srgbClr val="C0C0C0"/>
                  </a:outerShdw>
                </a:effectLst>
              </a:rPr>
              <a:t>Óh, Rejtett Élet,</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ott rezegsz minden atomban,</a:t>
            </a:r>
          </a:p>
          <a:p>
            <a:pPr>
              <a:spcBef>
                <a:spcPct val="20000"/>
              </a:spcBef>
            </a:pPr>
            <a:r>
              <a:rPr lang="hu-HU" altLang="hu-HU" sz="2800" b="1" dirty="0">
                <a:solidFill>
                  <a:srgbClr val="FF3399"/>
                </a:solidFill>
                <a:effectLst>
                  <a:outerShdw blurRad="38100" dist="38100" dir="2700000" algn="tl">
                    <a:srgbClr val="C0C0C0"/>
                  </a:outerShdw>
                </a:effectLst>
              </a:rPr>
              <a:t>Óh, Rejtett Világosság, </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ott ragyogsz minden teremtményben,</a:t>
            </a:r>
          </a:p>
          <a:p>
            <a:pPr>
              <a:spcBef>
                <a:spcPct val="20000"/>
              </a:spcBef>
            </a:pPr>
            <a:r>
              <a:rPr lang="hu-HU" altLang="hu-HU" sz="2800" b="1" dirty="0">
                <a:solidFill>
                  <a:srgbClr val="FF3399"/>
                </a:solidFill>
                <a:effectLst>
                  <a:outerShdw blurRad="38100" dist="38100" dir="2700000" algn="tl">
                    <a:srgbClr val="C0C0C0"/>
                  </a:outerShdw>
                </a:effectLst>
              </a:rPr>
              <a:t>Óh, Rejtett Szeretet,</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egységben mindent átölelsz,</a:t>
            </a:r>
          </a:p>
          <a:p>
            <a:pPr>
              <a:spcBef>
                <a:spcPct val="20000"/>
              </a:spcBef>
            </a:pPr>
            <a:r>
              <a:rPr lang="hu-HU" altLang="hu-HU" sz="2800" b="1" dirty="0">
                <a:solidFill>
                  <a:srgbClr val="FF3399"/>
                </a:solidFill>
                <a:effectLst>
                  <a:outerShdw blurRad="38100" dist="38100" dir="2700000" algn="tl">
                    <a:srgbClr val="C0C0C0"/>
                  </a:outerShdw>
                </a:effectLst>
              </a:rPr>
              <a:t>Tudja meg mindenki,</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aki magát</a:t>
            </a:r>
            <a:r>
              <a:rPr lang="hu-HU" altLang="hu-HU" sz="2800" b="1" dirty="0">
                <a:solidFill>
                  <a:srgbClr val="FF3399"/>
                </a:solidFill>
                <a:effectLst>
                  <a:outerShdw blurRad="38100" dist="38100" dir="2700000" algn="tl">
                    <a:srgbClr val="C0C0C0"/>
                  </a:outerShdw>
                </a:effectLst>
              </a:rPr>
              <a:t> Veled </a:t>
            </a:r>
            <a:r>
              <a:rPr lang="hu-HU" altLang="hu-HU" sz="2800" b="1" dirty="0">
                <a:solidFill>
                  <a:schemeClr val="accent2"/>
                </a:solidFill>
                <a:effectLst>
                  <a:outerShdw blurRad="38100" dist="38100" dir="2700000" algn="tl">
                    <a:srgbClr val="C0C0C0"/>
                  </a:outerShdw>
                </a:effectLst>
              </a:rPr>
              <a:t>egynek érzi,</a:t>
            </a:r>
            <a:br>
              <a:rPr lang="hu-HU" altLang="hu-HU" sz="2800" b="1" dirty="0">
                <a:solidFill>
                  <a:schemeClr val="accent2"/>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hogy</a:t>
            </a:r>
          </a:p>
          <a:p>
            <a:pPr>
              <a:spcBef>
                <a:spcPct val="50000"/>
              </a:spcBef>
            </a:pPr>
            <a:r>
              <a:rPr lang="hu-HU" altLang="hu-HU" b="1" i="1" u="sng" dirty="0">
                <a:solidFill>
                  <a:srgbClr val="FF0000"/>
                </a:solidFill>
                <a:effectLst>
                  <a:outerShdw blurRad="38100" dist="38100" dir="2700000" algn="tl">
                    <a:srgbClr val="C0C0C0"/>
                  </a:outerShdw>
                </a:effectLst>
              </a:rPr>
              <a:t>M I N D E N   M Á S </a:t>
            </a:r>
            <a:r>
              <a:rPr lang="hu-HU" altLang="hu-HU" b="1" i="1" u="sng" dirty="0" err="1">
                <a:solidFill>
                  <a:srgbClr val="FF0000"/>
                </a:solidFill>
                <a:effectLst>
                  <a:outerShdw blurRad="38100" dist="38100" dir="2700000" algn="tl">
                    <a:srgbClr val="C0C0C0"/>
                  </a:outerShdw>
                </a:effectLst>
              </a:rPr>
              <a:t>S</a:t>
            </a:r>
            <a:r>
              <a:rPr lang="hu-HU" altLang="hu-HU" b="1" i="1" u="sng" dirty="0">
                <a:solidFill>
                  <a:srgbClr val="FF0000"/>
                </a:solidFill>
                <a:effectLst>
                  <a:outerShdw blurRad="38100" dist="38100" dir="2700000" algn="tl">
                    <a:srgbClr val="C0C0C0"/>
                  </a:outerShdw>
                </a:effectLst>
              </a:rPr>
              <a:t> A L   I S   E G Y  !</a:t>
            </a:r>
            <a:endParaRPr lang="hu-HU" altLang="hu-HU" b="1" dirty="0">
              <a:solidFill>
                <a:srgbClr val="FF0000"/>
              </a:solidFill>
              <a:effectLst>
                <a:outerShdw blurRad="38100" dist="38100" dir="2700000" algn="tl">
                  <a:srgbClr val="C0C0C0"/>
                </a:outerShdw>
              </a:effectLst>
            </a:endParaRPr>
          </a:p>
        </p:txBody>
      </p:sp>
      <p:sp>
        <p:nvSpPr>
          <p:cNvPr id="870403" name="Rectangle 3"/>
          <p:cNvSpPr>
            <a:spLocks noGrp="1" noChangeArrowheads="1"/>
          </p:cNvSpPr>
          <p:nvPr>
            <p:ph type="title"/>
          </p:nvPr>
        </p:nvSpPr>
        <p:spPr/>
        <p:txBody>
          <a:bodyPr/>
          <a:lstStyle/>
          <a:p>
            <a:pPr algn="l"/>
            <a:r>
              <a:rPr lang="hu-HU" altLang="hu-HU" dirty="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70403"/>
                                        </p:tgtEl>
                                        <p:attrNameLst>
                                          <p:attrName>style.visibility</p:attrName>
                                        </p:attrNameLst>
                                      </p:cBhvr>
                                      <p:to>
                                        <p:strVal val="visible"/>
                                      </p:to>
                                    </p:set>
                                    <p:animEffect transition="in" filter="box(out)">
                                      <p:cBhvr>
                                        <p:cTn id="7" dur="500"/>
                                        <p:tgtEl>
                                          <p:spTgt spid="870403"/>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870402">
                                            <p:txEl>
                                              <p:pRg st="0" end="0"/>
                                            </p:txEl>
                                          </p:spTgt>
                                        </p:tgtEl>
                                        <p:attrNameLst>
                                          <p:attrName>style.visibility</p:attrName>
                                        </p:attrNameLst>
                                      </p:cBhvr>
                                      <p:to>
                                        <p:strVal val="visible"/>
                                      </p:to>
                                    </p:set>
                                    <p:animEffect transition="in" filter="box(out)">
                                      <p:cBhvr>
                                        <p:cTn id="11" dur="1000"/>
                                        <p:tgtEl>
                                          <p:spTgt spid="870402">
                                            <p:txEl>
                                              <p:pRg st="0" end="0"/>
                                            </p:txEl>
                                          </p:spTgt>
                                        </p:tgtEl>
                                      </p:cBhvr>
                                    </p:animEffect>
                                  </p:childTnLst>
                                </p:cTn>
                              </p:par>
                            </p:childTnLst>
                          </p:cTn>
                        </p:par>
                        <p:par>
                          <p:cTn id="12" fill="hold">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870402">
                                            <p:txEl>
                                              <p:pRg st="1" end="1"/>
                                            </p:txEl>
                                          </p:spTgt>
                                        </p:tgtEl>
                                        <p:attrNameLst>
                                          <p:attrName>style.visibility</p:attrName>
                                        </p:attrNameLst>
                                      </p:cBhvr>
                                      <p:to>
                                        <p:strVal val="visible"/>
                                      </p:to>
                                    </p:set>
                                    <p:animEffect transition="in" filter="box(out)">
                                      <p:cBhvr>
                                        <p:cTn id="15" dur="1000"/>
                                        <p:tgtEl>
                                          <p:spTgt spid="870402">
                                            <p:txEl>
                                              <p:pRg st="1" end="1"/>
                                            </p:txEl>
                                          </p:spTgt>
                                        </p:tgtEl>
                                      </p:cBhvr>
                                    </p:animEffect>
                                  </p:childTnLst>
                                </p:cTn>
                              </p:par>
                            </p:childTnLst>
                          </p:cTn>
                        </p:par>
                        <p:par>
                          <p:cTn id="16" fill="hold">
                            <p:stCondLst>
                              <p:cond delay="2500"/>
                            </p:stCondLst>
                            <p:childTnLst>
                              <p:par>
                                <p:cTn id="17" presetID="4" presetClass="entr" presetSubtype="32" fill="hold" grpId="0" nodeType="afterEffect">
                                  <p:stCondLst>
                                    <p:cond delay="0"/>
                                  </p:stCondLst>
                                  <p:childTnLst>
                                    <p:set>
                                      <p:cBhvr>
                                        <p:cTn id="18" dur="1" fill="hold">
                                          <p:stCondLst>
                                            <p:cond delay="0"/>
                                          </p:stCondLst>
                                        </p:cTn>
                                        <p:tgtEl>
                                          <p:spTgt spid="870402">
                                            <p:txEl>
                                              <p:pRg st="2" end="2"/>
                                            </p:txEl>
                                          </p:spTgt>
                                        </p:tgtEl>
                                        <p:attrNameLst>
                                          <p:attrName>style.visibility</p:attrName>
                                        </p:attrNameLst>
                                      </p:cBhvr>
                                      <p:to>
                                        <p:strVal val="visible"/>
                                      </p:to>
                                    </p:set>
                                    <p:animEffect transition="in" filter="box(out)">
                                      <p:cBhvr>
                                        <p:cTn id="19" dur="1000"/>
                                        <p:tgtEl>
                                          <p:spTgt spid="870402">
                                            <p:txEl>
                                              <p:pRg st="2" end="2"/>
                                            </p:txEl>
                                          </p:spTgt>
                                        </p:tgtEl>
                                      </p:cBhvr>
                                    </p:animEffect>
                                  </p:childTnLst>
                                </p:cTn>
                              </p:par>
                            </p:childTnLst>
                          </p:cTn>
                        </p:par>
                        <p:par>
                          <p:cTn id="20" fill="hold">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870402">
                                            <p:txEl>
                                              <p:pRg st="3" end="3"/>
                                            </p:txEl>
                                          </p:spTgt>
                                        </p:tgtEl>
                                        <p:attrNameLst>
                                          <p:attrName>style.visibility</p:attrName>
                                        </p:attrNameLst>
                                      </p:cBhvr>
                                      <p:to>
                                        <p:strVal val="visible"/>
                                      </p:to>
                                    </p:set>
                                    <p:animEffect transition="in" filter="box(out)">
                                      <p:cBhvr>
                                        <p:cTn id="23" dur="1000"/>
                                        <p:tgtEl>
                                          <p:spTgt spid="870402">
                                            <p:txEl>
                                              <p:pRg st="3" end="3"/>
                                            </p:txEl>
                                          </p:spTgt>
                                        </p:tgtEl>
                                      </p:cBhvr>
                                    </p:animEffect>
                                  </p:childTnLst>
                                </p:cTn>
                              </p:par>
                            </p:childTnLst>
                          </p:cTn>
                        </p:par>
                        <p:par>
                          <p:cTn id="24" fill="hold">
                            <p:stCondLst>
                              <p:cond delay="4500"/>
                            </p:stCondLst>
                            <p:childTnLst>
                              <p:par>
                                <p:cTn id="25" presetID="4" presetClass="entr" presetSubtype="32" fill="hold" grpId="0" nodeType="afterEffect">
                                  <p:stCondLst>
                                    <p:cond delay="0"/>
                                  </p:stCondLst>
                                  <p:childTnLst>
                                    <p:set>
                                      <p:cBhvr>
                                        <p:cTn id="26" dur="1" fill="hold">
                                          <p:stCondLst>
                                            <p:cond delay="0"/>
                                          </p:stCondLst>
                                        </p:cTn>
                                        <p:tgtEl>
                                          <p:spTgt spid="870402">
                                            <p:txEl>
                                              <p:pRg st="4" end="4"/>
                                            </p:txEl>
                                          </p:spTgt>
                                        </p:tgtEl>
                                        <p:attrNameLst>
                                          <p:attrName>style.visibility</p:attrName>
                                        </p:attrNameLst>
                                      </p:cBhvr>
                                      <p:to>
                                        <p:strVal val="visible"/>
                                      </p:to>
                                    </p:set>
                                    <p:animEffect transition="in" filter="box(out)">
                                      <p:cBhvr>
                                        <p:cTn id="27" dur="1000"/>
                                        <p:tgtEl>
                                          <p:spTgt spid="8704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2" grpId="0" build="p" autoUpdateAnimBg="0"/>
      <p:bldP spid="87040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2450" name="Picture 2" descr="j02889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50025" y="806450"/>
            <a:ext cx="1817688" cy="5251450"/>
          </a:xfrm>
          <a:prstGeom prst="rect">
            <a:avLst/>
          </a:prstGeom>
          <a:noFill/>
          <a:extLst>
            <a:ext uri="{909E8E84-426E-40DD-AFC4-6F175D3DCCD1}">
              <a14:hiddenFill xmlns:a14="http://schemas.microsoft.com/office/drawing/2010/main">
                <a:solidFill>
                  <a:srgbClr val="FFFFFF"/>
                </a:solidFill>
              </a14:hiddenFill>
            </a:ext>
          </a:extLst>
        </p:spPr>
      </p:pic>
      <p:sp>
        <p:nvSpPr>
          <p:cNvPr id="872451" name="Text Box 3"/>
          <p:cNvSpPr txBox="1">
            <a:spLocks noChangeArrowheads="1"/>
          </p:cNvSpPr>
          <p:nvPr/>
        </p:nvSpPr>
        <p:spPr bwMode="auto">
          <a:xfrm>
            <a:off x="1163638" y="4349750"/>
            <a:ext cx="5100637" cy="1754326"/>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5400" b="1" dirty="0">
                <a:solidFill>
                  <a:schemeClr val="accent2"/>
                </a:solidFill>
                <a:effectLst>
                  <a:outerShdw blurRad="38100" dist="38100" dir="2700000" algn="tl">
                    <a:srgbClr val="C0C0C0"/>
                  </a:outerShdw>
                </a:effectLst>
              </a:rPr>
              <a:t>Köszönöm a figyelmüket!</a:t>
            </a:r>
            <a:endParaRPr lang="en-US" altLang="hu-HU" sz="5400" b="1" dirty="0">
              <a:solidFill>
                <a:schemeClr val="accent2"/>
              </a:solidFill>
              <a:effectLst>
                <a:outerShdw blurRad="38100" dist="38100" dir="2700000" algn="tl">
                  <a:srgbClr val="C0C0C0"/>
                </a:outerShdw>
              </a:effectLst>
              <a:latin typeface="Accord Heavy SF" panose="020BE200000000000000" pitchFamily="34" charset="0"/>
            </a:endParaRPr>
          </a:p>
        </p:txBody>
      </p:sp>
      <p:pic>
        <p:nvPicPr>
          <p:cNvPr id="872452" name="Picture 4" descr="j007875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41425" y="857250"/>
            <a:ext cx="2332038" cy="2982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500"/>
                                  </p:stCondLst>
                                  <p:childTnLst>
                                    <p:set>
                                      <p:cBhvr>
                                        <p:cTn id="6" dur="1" fill="hold">
                                          <p:stCondLst>
                                            <p:cond delay="0"/>
                                          </p:stCondLst>
                                        </p:cTn>
                                        <p:tgtEl>
                                          <p:spTgt spid="872452"/>
                                        </p:tgtEl>
                                        <p:attrNameLst>
                                          <p:attrName>style.visibility</p:attrName>
                                        </p:attrNameLst>
                                      </p:cBhvr>
                                      <p:to>
                                        <p:strVal val="visible"/>
                                      </p:to>
                                    </p:set>
                                    <p:animEffect transition="in" filter="box(out)">
                                      <p:cBhvr>
                                        <p:cTn id="7" dur="500"/>
                                        <p:tgtEl>
                                          <p:spTgt spid="872452"/>
                                        </p:tgtEl>
                                      </p:cBhvr>
                                    </p:animEffect>
                                  </p:childTnLst>
                                </p:cTn>
                              </p:par>
                            </p:childTnLst>
                          </p:cTn>
                        </p:par>
                        <p:par>
                          <p:cTn id="8" fill="hold" nodeType="withGroup">
                            <p:stCondLst>
                              <p:cond delay="1000"/>
                            </p:stCondLst>
                            <p:childTnLst>
                              <p:par>
                                <p:cTn id="9" presetID="4" presetClass="entr" presetSubtype="32" fill="hold" nodeType="afterEffect">
                                  <p:stCondLst>
                                    <p:cond delay="500"/>
                                  </p:stCondLst>
                                  <p:childTnLst>
                                    <p:set>
                                      <p:cBhvr>
                                        <p:cTn id="10" dur="1" fill="hold">
                                          <p:stCondLst>
                                            <p:cond delay="0"/>
                                          </p:stCondLst>
                                        </p:cTn>
                                        <p:tgtEl>
                                          <p:spTgt spid="872450"/>
                                        </p:tgtEl>
                                        <p:attrNameLst>
                                          <p:attrName>style.visibility</p:attrName>
                                        </p:attrNameLst>
                                      </p:cBhvr>
                                      <p:to>
                                        <p:strVal val="visible"/>
                                      </p:to>
                                    </p:set>
                                    <p:animEffect transition="in" filter="box(out)">
                                      <p:cBhvr>
                                        <p:cTn id="11" dur="500"/>
                                        <p:tgtEl>
                                          <p:spTgt spid="872450"/>
                                        </p:tgtEl>
                                      </p:cBhvr>
                                    </p:animEffect>
                                  </p:childTnLst>
                                </p:cTn>
                              </p:par>
                            </p:childTnLst>
                          </p:cTn>
                        </p:par>
                        <p:par>
                          <p:cTn id="12" fill="hold" nodeType="withGroup">
                            <p:stCondLst>
                              <p:cond delay="2000"/>
                            </p:stCondLst>
                            <p:childTnLst>
                              <p:par>
                                <p:cTn id="13" presetID="4" presetClass="entr" presetSubtype="32" fill="hold" grpId="0" nodeType="afterEffect">
                                  <p:stCondLst>
                                    <p:cond delay="500"/>
                                  </p:stCondLst>
                                  <p:childTnLst>
                                    <p:set>
                                      <p:cBhvr>
                                        <p:cTn id="14" dur="1" fill="hold">
                                          <p:stCondLst>
                                            <p:cond delay="0"/>
                                          </p:stCondLst>
                                        </p:cTn>
                                        <p:tgtEl>
                                          <p:spTgt spid="872451"/>
                                        </p:tgtEl>
                                        <p:attrNameLst>
                                          <p:attrName>style.visibility</p:attrName>
                                        </p:attrNameLst>
                                      </p:cBhvr>
                                      <p:to>
                                        <p:strVal val="visible"/>
                                      </p:to>
                                    </p:set>
                                    <p:animEffect transition="in" filter="box(out)">
                                      <p:cBhvr>
                                        <p:cTn id="15" dur="1000"/>
                                        <p:tgtEl>
                                          <p:spTgt spid="872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5901"/>
            <a:ext cx="9144000" cy="3225799"/>
          </a:xfrm>
        </p:spPr>
        <p:txBody>
          <a:bodyPr/>
          <a:lstStyle/>
          <a:p>
            <a:pPr>
              <a:lnSpc>
                <a:spcPts val="7200"/>
              </a:lnSpc>
              <a:spcBef>
                <a:spcPts val="600"/>
              </a:spcBef>
              <a:spcAft>
                <a:spcPts val="0"/>
              </a:spcAft>
            </a:pPr>
            <a:r>
              <a:rPr lang="hu-HU" sz="6000" b="1" spc="300" dirty="0">
                <a:solidFill>
                  <a:srgbClr val="0000CC"/>
                </a:solidFill>
                <a:effectLst>
                  <a:outerShdw blurRad="38100" dist="38100" dir="2700000" algn="tl">
                    <a:srgbClr val="000000">
                      <a:alpha val="43137"/>
                    </a:srgbClr>
                  </a:outerShdw>
                </a:effectLst>
              </a:rPr>
              <a:t>MENEKÜLÉS</a:t>
            </a:r>
            <a:br>
              <a:rPr lang="hu-HU" sz="6000" b="1" spc="300" dirty="0">
                <a:solidFill>
                  <a:srgbClr val="0000CC"/>
                </a:solidFill>
                <a:effectLst>
                  <a:outerShdw blurRad="38100" dist="38100" dir="2700000" algn="tl">
                    <a:srgbClr val="000000">
                      <a:alpha val="43137"/>
                    </a:srgbClr>
                  </a:outerShdw>
                </a:effectLst>
              </a:rPr>
            </a:br>
            <a:r>
              <a:rPr lang="hu-HU" b="1" spc="300" dirty="0">
                <a:solidFill>
                  <a:srgbClr val="0000CC"/>
                </a:solidFill>
                <a:effectLst>
                  <a:outerShdw blurRad="38100" dist="38100" dir="2700000" algn="tl">
                    <a:srgbClr val="000000">
                      <a:alpha val="43137"/>
                    </a:srgbClr>
                  </a:outerShdw>
                </a:effectLst>
              </a:rPr>
              <a:t>A FELADATOK ELŐL</a:t>
            </a:r>
          </a:p>
        </p:txBody>
      </p:sp>
    </p:spTree>
    <p:extLst>
      <p:ext uri="{BB962C8B-B14F-4D97-AF65-F5344CB8AC3E}">
        <p14:creationId xmlns:p14="http://schemas.microsoft.com/office/powerpoint/2010/main" val="190817844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4292" name="Picture 4" descr="j00787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574925" y="985838"/>
            <a:ext cx="4037013" cy="5164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524292"/>
                                        </p:tgtEl>
                                        <p:attrNameLst>
                                          <p:attrName>style.visibility</p:attrName>
                                        </p:attrNameLst>
                                      </p:cBhvr>
                                      <p:to>
                                        <p:strVal val="visible"/>
                                      </p:to>
                                    </p:set>
                                    <p:animEffect transition="in" filter="box(out)">
                                      <p:cBhvr>
                                        <p:cTn id="7" dur="500"/>
                                        <p:tgtEl>
                                          <p:spTgt spid="524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body" sz="half" idx="1"/>
          </p:nvPr>
        </p:nvSpPr>
        <p:spPr>
          <a:xfrm>
            <a:off x="381000" y="1012825"/>
            <a:ext cx="4038600" cy="5472113"/>
          </a:xfrm>
        </p:spPr>
        <p:txBody>
          <a:bodyPr/>
          <a:lstStyle/>
          <a:p>
            <a:pPr marL="190500" indent="-190500" algn="ctr">
              <a:lnSpc>
                <a:spcPct val="80000"/>
              </a:lnSpc>
              <a:spcBef>
                <a:spcPts val="6000"/>
              </a:spcBef>
              <a:spcAft>
                <a:spcPts val="1200"/>
              </a:spcAft>
              <a:tabLst>
                <a:tab pos="0" algn="l"/>
                <a:tab pos="1054100" algn="l"/>
                <a:tab pos="1524000" algn="l"/>
                <a:tab pos="1905000" algn="l"/>
              </a:tabLst>
            </a:pPr>
            <a:r>
              <a:rPr lang="hu-HU" altLang="hu-HU" b="1" dirty="0">
                <a:solidFill>
                  <a:srgbClr val="0000CC"/>
                </a:solidFill>
                <a:effectLst>
                  <a:outerShdw blurRad="38100" dist="38100" dir="2700000" algn="tl">
                    <a:srgbClr val="C0C0C0"/>
                  </a:outerShdw>
                </a:effectLst>
                <a:latin typeface="Aldine-721 HU" pitchFamily="18" charset="0"/>
              </a:rPr>
              <a:t>KÖNYV – TUDÁS</a:t>
            </a:r>
          </a:p>
          <a:p>
            <a:pPr marL="190500" indent="-190500">
              <a:lnSpc>
                <a:spcPct val="90000"/>
              </a:lnSpc>
              <a:tabLst>
                <a:tab pos="0" algn="l"/>
                <a:tab pos="1054100" algn="l"/>
                <a:tab pos="1524000" algn="l"/>
                <a:tab pos="1905000" algn="l"/>
              </a:tabLst>
            </a:pPr>
            <a:r>
              <a:rPr lang="hu-HU" altLang="hu-HU" sz="2000" dirty="0">
                <a:solidFill>
                  <a:srgbClr val="0000FF"/>
                </a:solidFill>
                <a:effectLst>
                  <a:outerShdw blurRad="38100" dist="38100" dir="2700000" algn="tl">
                    <a:srgbClr val="C0C0C0"/>
                  </a:outerShdw>
                </a:effectLst>
                <a:latin typeface="Aldine-721 HU" pitchFamily="18" charset="0"/>
              </a:rPr>
              <a:t>Az érzékelt (“látott”) világhoz</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kötött </a:t>
            </a:r>
            <a:r>
              <a:rPr lang="hu-HU" altLang="hu-HU" sz="2000" i="1" u="sng" dirty="0">
                <a:solidFill>
                  <a:srgbClr val="00CC99"/>
                </a:solidFill>
                <a:effectLst>
                  <a:outerShdw blurRad="38100" dist="38100" dir="2700000" algn="tl">
                    <a:srgbClr val="C0C0C0"/>
                  </a:outerShdw>
                </a:effectLst>
                <a:latin typeface="Aldine-721 HU" pitchFamily="18" charset="0"/>
              </a:rPr>
              <a:t>ismeretek halmaza</a:t>
            </a:r>
            <a:endParaRPr lang="hu-HU" altLang="hu-HU" u="sng"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spcBef>
                <a:spcPct val="10000"/>
              </a:spcBef>
              <a:tabLst>
                <a:tab pos="0" algn="l"/>
                <a:tab pos="1054100" algn="l"/>
                <a:tab pos="1524000" algn="l"/>
                <a:tab pos="1905000" algn="l"/>
              </a:tabLst>
            </a:pPr>
            <a:r>
              <a:rPr lang="hu-HU" altLang="hu-HU" sz="2400" dirty="0">
                <a:solidFill>
                  <a:srgbClr val="00CC66"/>
                </a:solidFill>
                <a:effectLst>
                  <a:outerShdw blurRad="38100" dist="38100" dir="2700000" algn="tl">
                    <a:srgbClr val="C0C0C0"/>
                  </a:outerShdw>
                </a:effectLst>
                <a:latin typeface="Aldine-721 HU" pitchFamily="18" charset="0"/>
              </a:rPr>
              <a:t>Az ismeretek</a:t>
            </a:r>
            <a:endParaRPr lang="hu-HU" altLang="hu-HU" dirty="0">
              <a:solidFill>
                <a:srgbClr val="00CC66"/>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tanulhatók/taníthatók</a:t>
            </a:r>
            <a:endParaRPr lang="hu-HU" altLang="hu-HU" dirty="0">
              <a:solidFill>
                <a:srgbClr val="0000FF"/>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felvett alaptételek köré </a:t>
            </a:r>
            <a:r>
              <a:rPr lang="hu-HU" altLang="hu-HU" sz="2400" u="sng" dirty="0">
                <a:solidFill>
                  <a:srgbClr val="0000FF"/>
                </a:solidFill>
                <a:effectLst>
                  <a:outerShdw blurRad="38100" dist="38100" dir="2700000" algn="tl">
                    <a:srgbClr val="C0C0C0"/>
                  </a:outerShdw>
                </a:effectLst>
                <a:latin typeface="Aldine-721 HU" pitchFamily="18" charset="0"/>
              </a:rPr>
              <a:t>     </a:t>
            </a: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logikával</a:t>
            </a:r>
            <a:r>
              <a:rPr lang="hu-HU" altLang="hu-HU" dirty="0">
                <a:solidFill>
                  <a:srgbClr val="0000FF"/>
                </a:solidFill>
                <a:effectLst>
                  <a:outerShdw blurRad="38100" dist="38100" dir="2700000" algn="tl">
                    <a:srgbClr val="C0C0C0"/>
                  </a:outerShdw>
                </a:effectLst>
                <a:latin typeface="Aldine-721 HU" pitchFamily="18" charset="0"/>
              </a:rPr>
              <a:t> rendezhet</a:t>
            </a:r>
            <a:r>
              <a:rPr lang="hu-HU" altLang="hu-HU" dirty="0">
                <a:solidFill>
                  <a:srgbClr val="0000FF"/>
                </a:solidFill>
              </a:rPr>
              <a:t>ő</a:t>
            </a:r>
            <a:r>
              <a:rPr lang="hu-HU" altLang="hu-HU" dirty="0">
                <a:solidFill>
                  <a:srgbClr val="0000FF"/>
                </a:solidFill>
                <a:effectLst>
                  <a:outerShdw blurRad="38100" dist="38100" dir="2700000" algn="tl">
                    <a:srgbClr val="C0C0C0"/>
                  </a:outerShdw>
                </a:effectLst>
                <a:latin typeface="Aldine-721 HU" pitchFamily="18" charset="0"/>
              </a:rPr>
              <a:t>k</a:t>
            </a:r>
            <a:br>
              <a:rPr lang="hu-HU" altLang="hu-HU" dirty="0">
                <a:solidFill>
                  <a:srgbClr val="0000FF"/>
                </a:solidFill>
                <a:effectLst>
                  <a:outerShdw blurRad="38100" dist="38100" dir="2700000" algn="tl">
                    <a:srgbClr val="C0C0C0"/>
                  </a:outerShdw>
                </a:effectLst>
                <a:latin typeface="Aldine-721 HU" pitchFamily="18" charset="0"/>
              </a:rPr>
            </a:b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szembeállít</a:t>
            </a:r>
            <a:r>
              <a:rPr lang="hu-HU" altLang="hu-HU" dirty="0">
                <a:solidFill>
                  <a:srgbClr val="0000FF"/>
                </a:solidFill>
                <a:effectLst>
                  <a:outerShdw blurRad="38100" dist="38100" dir="2700000" algn="tl">
                    <a:srgbClr val="C0C0C0"/>
                  </a:outerShdw>
                </a:effectLst>
                <a:latin typeface="Aldine-721 HU" pitchFamily="18" charset="0"/>
              </a:rPr>
              <a:t>hatók</a:t>
            </a:r>
            <a:endParaRPr lang="hu-HU" altLang="hu-HU" sz="2400"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tabLst>
                <a:tab pos="0" algn="l"/>
                <a:tab pos="1054100" algn="l"/>
                <a:tab pos="1524000" algn="l"/>
                <a:tab pos="1905000" algn="l"/>
              </a:tabLst>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rgbClr val="00CC66"/>
                </a:solidFill>
                <a:effectLst>
                  <a:outerShdw blurRad="38100" dist="38100" dir="2700000" algn="tl">
                    <a:srgbClr val="C0C0C0"/>
                  </a:outerShdw>
                </a:effectLst>
                <a:latin typeface="Aldine-721 HU" pitchFamily="18" charset="0"/>
              </a:rPr>
              <a:t>intellektus</a:t>
            </a:r>
            <a:r>
              <a:rPr lang="hu-HU" altLang="hu-HU" sz="2400" dirty="0">
                <a:solidFill>
                  <a:srgbClr val="0000FF"/>
                </a:solidFill>
                <a:effectLst>
                  <a:outerShdw blurRad="38100" dist="38100" dir="2700000" algn="tl">
                    <a:srgbClr val="C0C0C0"/>
                  </a:outerShdw>
                </a:effectLst>
                <a:latin typeface="Aldine-721 HU" pitchFamily="18" charset="0"/>
              </a:rPr>
              <a:t> világa:</a:t>
            </a:r>
            <a:endParaRPr lang="hu-HU" altLang="hu-HU" sz="20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okos(</a:t>
            </a:r>
            <a:r>
              <a:rPr lang="hu-HU" altLang="hu-HU" u="sng" dirty="0" err="1">
                <a:solidFill>
                  <a:srgbClr val="0000FF"/>
                </a:solidFill>
                <a:effectLst>
                  <a:outerShdw blurRad="38100" dist="38100" dir="2700000" algn="tl">
                    <a:srgbClr val="C0C0C0"/>
                  </a:outerShdw>
                </a:effectLst>
                <a:latin typeface="Aldine-721 HU" pitchFamily="18" charset="0"/>
              </a:rPr>
              <a:t>kodó</a:t>
            </a:r>
            <a:r>
              <a:rPr lang="hu-HU" altLang="hu-HU" u="sng" dirty="0">
                <a:solidFill>
                  <a:srgbClr val="0000FF"/>
                </a:solidFill>
                <a:effectLst>
                  <a:outerShdw blurRad="38100" dist="38100" dir="2700000" algn="tl">
                    <a:srgbClr val="C0C0C0"/>
                  </a:outerShdw>
                </a:effectLst>
                <a:latin typeface="Aldine-721 HU" pitchFamily="18" charset="0"/>
              </a:rPr>
              <a:t>)</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vitatkozás/fanatizmus</a:t>
            </a:r>
            <a:endParaRPr lang="hu-HU" altLang="hu-HU" sz="24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formával</a:t>
            </a:r>
            <a:r>
              <a:rPr lang="hu-HU" altLang="hu-HU" dirty="0">
                <a:solidFill>
                  <a:srgbClr val="0000FF"/>
                </a:solidFill>
                <a:effectLst>
                  <a:outerShdw blurRad="38100" dist="38100" dir="2700000" algn="tl">
                    <a:srgbClr val="C0C0C0"/>
                  </a:outerShdw>
                </a:effectLst>
                <a:latin typeface="Aldine-721 HU" pitchFamily="18" charset="0"/>
              </a:rPr>
              <a:t> foglalkozik</a:t>
            </a: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részletek</a:t>
            </a:r>
            <a:r>
              <a:rPr lang="hu-HU" altLang="hu-HU" dirty="0">
                <a:solidFill>
                  <a:srgbClr val="0000FF"/>
                </a:solidFill>
                <a:effectLst>
                  <a:outerShdw blurRad="38100" dist="38100" dir="2700000" algn="tl">
                    <a:srgbClr val="C0C0C0"/>
                  </a:outerShdw>
                </a:effectLst>
                <a:latin typeface="Aldine-721 HU" pitchFamily="18" charset="0"/>
              </a:rPr>
              <a:t> elfedik az 		   egészet</a:t>
            </a:r>
          </a:p>
          <a:p>
            <a:pPr marL="0" indent="0" algn="ctr">
              <a:buNone/>
              <a:tabLst>
                <a:tab pos="0" algn="l"/>
                <a:tab pos="1054100" algn="l"/>
                <a:tab pos="1524000" algn="l"/>
                <a:tab pos="1905000" algn="l"/>
              </a:tabLst>
            </a:pPr>
            <a:r>
              <a:rPr lang="hu-HU" altLang="hu-HU" b="1" i="1" dirty="0">
                <a:solidFill>
                  <a:srgbClr val="33CC33"/>
                </a:solidFill>
                <a:effectLst>
                  <a:outerShdw blurRad="38100" dist="38100" dir="2700000" algn="tl">
                    <a:srgbClr val="C0C0C0"/>
                  </a:outerShdw>
                </a:effectLst>
                <a:latin typeface="Aldine-721 HU" pitchFamily="18" charset="0"/>
              </a:rPr>
              <a:t>„A   S Z E M   T A N A”</a:t>
            </a:r>
          </a:p>
        </p:txBody>
      </p:sp>
      <p:sp>
        <p:nvSpPr>
          <p:cNvPr id="443395" name="Rectangle 3"/>
          <p:cNvSpPr>
            <a:spLocks noGrp="1" noChangeArrowheads="1"/>
          </p:cNvSpPr>
          <p:nvPr>
            <p:ph type="body" sz="half" idx="2"/>
          </p:nvPr>
        </p:nvSpPr>
        <p:spPr>
          <a:xfrm>
            <a:off x="4572000" y="993775"/>
            <a:ext cx="4343400" cy="5530850"/>
          </a:xfrm>
        </p:spPr>
        <p:txBody>
          <a:bodyPr/>
          <a:lstStyle/>
          <a:p>
            <a:pPr marL="190500" indent="-190500" algn="ctr">
              <a:lnSpc>
                <a:spcPct val="90000"/>
              </a:lnSpc>
              <a:spcBef>
                <a:spcPts val="4800"/>
              </a:spcBef>
              <a:spcAft>
                <a:spcPts val="1200"/>
              </a:spcAft>
            </a:pPr>
            <a:r>
              <a:rPr lang="hu-HU" altLang="hu-HU" b="1" dirty="0">
                <a:solidFill>
                  <a:srgbClr val="FF3399"/>
                </a:solidFill>
                <a:effectLst>
                  <a:outerShdw blurRad="38100" dist="38100" dir="2700000" algn="tl">
                    <a:srgbClr val="C0C0C0"/>
                  </a:outerShdw>
                </a:effectLst>
                <a:latin typeface="Aldine-721 HU" pitchFamily="18" charset="0"/>
              </a:rPr>
              <a:t>SZELLEMI  TUDÁS</a:t>
            </a:r>
            <a:endParaRPr lang="hu-HU" altLang="hu-HU" b="1" dirty="0">
              <a:solidFill>
                <a:srgbClr val="0000FF"/>
              </a:solidFill>
              <a:effectLst>
                <a:outerShdw blurRad="38100" dist="38100" dir="2700000" algn="tl">
                  <a:srgbClr val="C0C0C0"/>
                </a:outerShdw>
              </a:effectLst>
              <a:latin typeface="Aldine-721 HU" pitchFamily="18" charset="0"/>
            </a:endParaRPr>
          </a:p>
          <a:p>
            <a:pPr marL="190500" indent="-190500">
              <a:lnSpc>
                <a:spcPct val="90000"/>
              </a:lnSpc>
            </a:pPr>
            <a:r>
              <a:rPr lang="hu-HU" altLang="hu-HU" sz="2000" dirty="0">
                <a:solidFill>
                  <a:srgbClr val="0000FF"/>
                </a:solidFill>
                <a:effectLst>
                  <a:outerShdw blurRad="38100" dist="38100" dir="2700000" algn="tl">
                    <a:srgbClr val="C0C0C0"/>
                  </a:outerShdw>
                </a:effectLst>
                <a:latin typeface="Aldine-721 HU" pitchFamily="18" charset="0"/>
              </a:rPr>
              <a:t>Az élményekből, </a:t>
            </a:r>
            <a:r>
              <a:rPr lang="hu-HU" altLang="hu-HU" sz="2000" dirty="0" err="1">
                <a:solidFill>
                  <a:srgbClr val="0000FF"/>
                </a:solidFill>
                <a:effectLst>
                  <a:outerShdw blurRad="38100" dist="38100" dir="2700000" algn="tl">
                    <a:srgbClr val="C0C0C0"/>
                  </a:outerShdw>
                </a:effectLst>
                <a:latin typeface="Aldine-721 HU" pitchFamily="18" charset="0"/>
              </a:rPr>
              <a:t>felismerésekb</a:t>
            </a:r>
            <a:r>
              <a:rPr lang="en-US" altLang="hu-HU" sz="2000" dirty="0">
                <a:solidFill>
                  <a:srgbClr val="0000FF"/>
                </a:solidFill>
                <a:effectLst>
                  <a:outerShdw blurRad="38100" dist="38100" dir="2700000" algn="tl">
                    <a:srgbClr val="C0C0C0"/>
                  </a:outerShdw>
                </a:effectLst>
                <a:latin typeface="Accord Heavy SF" panose="020BE200000000000000" pitchFamily="34" charset="0"/>
              </a:rPr>
              <a:t>ô</a:t>
            </a:r>
            <a:r>
              <a:rPr lang="hu-HU" altLang="hu-HU" sz="2000" dirty="0">
                <a:solidFill>
                  <a:srgbClr val="0000FF"/>
                </a:solidFill>
                <a:effectLst>
                  <a:outerShdw blurRad="38100" dist="38100" dir="2700000" algn="tl">
                    <a:srgbClr val="C0C0C0"/>
                  </a:outerShdw>
                </a:effectLst>
                <a:latin typeface="Aldine-721 HU" pitchFamily="18" charset="0"/>
              </a:rPr>
              <a:t>l</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származó/felépülő </a:t>
            </a:r>
            <a:r>
              <a:rPr lang="hu-HU" altLang="hu-HU" sz="2000" i="1" u="sng" dirty="0">
                <a:solidFill>
                  <a:srgbClr val="FF3399"/>
                </a:solidFill>
                <a:effectLst>
                  <a:outerShdw blurRad="38100" dist="38100" dir="2700000" algn="tl">
                    <a:srgbClr val="C0C0C0"/>
                  </a:outerShdw>
                </a:effectLst>
                <a:latin typeface="Aldine-721 HU" pitchFamily="18" charset="0"/>
              </a:rPr>
              <a:t>belső tudás</a:t>
            </a:r>
            <a:endParaRPr lang="hu-HU" altLang="hu-HU" sz="20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0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Ez a </a:t>
            </a:r>
            <a:r>
              <a:rPr lang="hu-HU" altLang="hu-HU" sz="2400" dirty="0">
                <a:solidFill>
                  <a:srgbClr val="FF3399"/>
                </a:solidFill>
                <a:effectLst>
                  <a:outerShdw blurRad="38100" dist="38100" dir="2700000" algn="tl">
                    <a:srgbClr val="C0C0C0"/>
                  </a:outerShdw>
                </a:effectLst>
                <a:latin typeface="Aldine-721 HU" pitchFamily="18" charset="0"/>
              </a:rPr>
              <a:t>tudás</a:t>
            </a:r>
            <a:endParaRPr lang="hu-HU" altLang="hu-HU" sz="2000" u="sng"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u="sng" dirty="0">
                <a:solidFill>
                  <a:srgbClr val="0000FF"/>
                </a:solidFill>
                <a:effectLst>
                  <a:outerShdw blurRad="38100" dist="38100" dir="2700000" algn="tl">
                    <a:srgbClr val="C0C0C0"/>
                  </a:outerShdw>
                </a:effectLst>
                <a:latin typeface="Aldine-721 HU" pitchFamily="18" charset="0"/>
              </a:rPr>
              <a:t>megszerezhet</a:t>
            </a:r>
            <a:r>
              <a:rPr lang="hu-HU" altLang="hu-HU" u="sng" dirty="0">
                <a:solidFill>
                  <a:srgbClr val="0000FF"/>
                </a:solidFill>
                <a:effectLst>
                  <a:outerShdw blurRad="38100" dist="38100" dir="2700000" algn="tl">
                    <a:srgbClr val="C0C0C0"/>
                  </a:outerShdw>
                </a:effectLst>
              </a:rPr>
              <a:t>ő</a:t>
            </a:r>
            <a:r>
              <a:rPr lang="hu-HU" altLang="hu-HU" u="sng" dirty="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a:t>
            </a:r>
            <a:br>
              <a:rPr lang="hu-HU" altLang="hu-HU" sz="1600" dirty="0">
                <a:solidFill>
                  <a:srgbClr val="0000FF"/>
                </a:solidFill>
                <a:effectLst>
                  <a:outerShdw blurRad="38100" dist="38100" dir="2700000" algn="tl">
                    <a:srgbClr val="C0C0C0"/>
                  </a:outerShdw>
                </a:effectLst>
                <a:latin typeface="Aldine-721 HU" pitchFamily="18" charset="0"/>
              </a:rPr>
            </a:b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dirty="0">
                <a:solidFill>
                  <a:srgbClr val="0000FF"/>
                </a:solidFill>
                <a:effectLst>
                  <a:outerShdw blurRad="38100" dist="38100" dir="2700000" algn="tl">
                    <a:srgbClr val="C0C0C0"/>
                  </a:outerShdw>
                </a:effectLst>
                <a:latin typeface="Aldine-721 HU" pitchFamily="18" charset="0"/>
              </a:rPr>
              <a:t>de </a:t>
            </a:r>
            <a:r>
              <a:rPr lang="hu-HU" altLang="hu-HU" u="sng" dirty="0">
                <a:solidFill>
                  <a:srgbClr val="0000FF"/>
                </a:solidFill>
                <a:effectLst>
                  <a:outerShdw blurRad="38100" dist="38100" dir="2700000" algn="tl">
                    <a:srgbClr val="C0C0C0"/>
                  </a:outerShdw>
                </a:effectLst>
                <a:latin typeface="Aldine-721 HU" pitchFamily="18" charset="0"/>
              </a:rPr>
              <a:t>nem tanítható</a:t>
            </a:r>
            <a:endParaRPr lang="hu-HU" altLang="hu-HU"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 mondások</a:t>
            </a:r>
            <a:r>
              <a:rPr lang="hu-HU" altLang="hu-HU" dirty="0">
                <a:solidFill>
                  <a:srgbClr val="0000FF"/>
                </a:solidFill>
                <a:effectLst>
                  <a:outerShdw blurRad="38100" dist="38100" dir="2700000" algn="tl">
                    <a:srgbClr val="C0C0C0"/>
                  </a:outerShdw>
                </a:effectLst>
                <a:latin typeface="Aldine-721 HU" pitchFamily="18" charset="0"/>
              </a:rPr>
              <a:t>ba, </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a:t>
            </a:r>
            <a:r>
              <a:rPr lang="hu-HU" altLang="hu-HU" u="sng" dirty="0">
                <a:solidFill>
                  <a:srgbClr val="0000FF"/>
                </a:solidFill>
                <a:effectLst>
                  <a:outerShdw blurRad="38100" dist="38100" dir="2700000" algn="tl">
                    <a:srgbClr val="C0C0C0"/>
                  </a:outerShdw>
                </a:effectLst>
                <a:latin typeface="Aldine-721 HU" pitchFamily="18" charset="0"/>
              </a:rPr>
              <a:t>hasonlatok</a:t>
            </a:r>
            <a:r>
              <a:rPr lang="hu-HU" altLang="hu-HU" dirty="0">
                <a:solidFill>
                  <a:srgbClr val="0000FF"/>
                </a:solidFill>
                <a:effectLst>
                  <a:outerShdw blurRad="38100" dist="38100" dir="2700000" algn="tl">
                    <a:srgbClr val="C0C0C0"/>
                  </a:outerShdw>
                </a:effectLst>
                <a:latin typeface="Aldine-721 HU" pitchFamily="18" charset="0"/>
              </a:rPr>
              <a:t>ba befoglalható</a:t>
            </a: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nincs</a:t>
            </a:r>
            <a:r>
              <a:rPr lang="hu-HU" altLang="hu-HU" dirty="0">
                <a:solidFill>
                  <a:srgbClr val="0000FF"/>
                </a:solidFill>
                <a:effectLst>
                  <a:outerShdw blurRad="38100" dist="38100" dir="2700000" algn="tl">
                    <a:srgbClr val="C0C0C0"/>
                  </a:outerShdw>
                </a:effectLst>
                <a:latin typeface="Aldine-721 HU" pitchFamily="18" charset="0"/>
              </a:rPr>
              <a:t> szembenállás</a:t>
            </a:r>
            <a:endParaRPr lang="hu-HU" altLang="hu-HU" sz="18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5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rgbClr val="FF3399"/>
                </a:solidFill>
                <a:effectLst>
                  <a:outerShdw blurRad="38100" dist="38100" dir="2700000" algn="tl">
                    <a:srgbClr val="C0C0C0"/>
                  </a:outerShdw>
                </a:effectLst>
                <a:latin typeface="Aldine-721 HU" pitchFamily="18" charset="0"/>
              </a:rPr>
              <a:t>intuíció</a:t>
            </a:r>
            <a:r>
              <a:rPr lang="hu-HU" altLang="hu-HU" sz="2400" dirty="0">
                <a:solidFill>
                  <a:srgbClr val="0000FF"/>
                </a:solidFill>
                <a:effectLst>
                  <a:outerShdw blurRad="38100" dist="38100" dir="2700000" algn="tl">
                    <a:srgbClr val="C0C0C0"/>
                  </a:outerShdw>
                </a:effectLst>
                <a:latin typeface="Aldine-721 HU" pitchFamily="18" charset="0"/>
              </a:rPr>
              <a:t> világa</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bölcs mosoly</a:t>
            </a:r>
          </a:p>
          <a:p>
            <a:pPr marL="666750" lvl="2" indent="-95250" algn="just">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tartalommal </a:t>
            </a:r>
            <a:r>
              <a:rPr lang="hu-HU" altLang="hu-HU" dirty="0">
                <a:solidFill>
                  <a:srgbClr val="0000FF"/>
                </a:solidFill>
                <a:effectLst>
                  <a:outerShdw blurRad="38100" dist="38100" dir="2700000" algn="tl">
                    <a:srgbClr val="C0C0C0"/>
                  </a:outerShdw>
                </a:effectLst>
                <a:latin typeface="Aldine-721 HU" pitchFamily="18" charset="0"/>
              </a:rPr>
              <a:t>foglalkozik</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az </a:t>
            </a:r>
            <a:r>
              <a:rPr lang="hu-HU" altLang="hu-HU" u="sng" dirty="0">
                <a:solidFill>
                  <a:srgbClr val="0000FF"/>
                </a:solidFill>
                <a:effectLst>
                  <a:outerShdw blurRad="38100" dist="38100" dir="2700000" algn="tl">
                    <a:srgbClr val="C0C0C0"/>
                  </a:outerShdw>
                </a:effectLst>
                <a:latin typeface="Aldine-721 HU" pitchFamily="18" charset="0"/>
              </a:rPr>
              <a:t>egész</a:t>
            </a:r>
            <a:r>
              <a:rPr lang="hu-HU" altLang="hu-HU" dirty="0">
                <a:solidFill>
                  <a:srgbClr val="0000FF"/>
                </a:solidFill>
                <a:effectLst>
                  <a:outerShdw blurRad="38100" dist="38100" dir="2700000" algn="tl">
                    <a:srgbClr val="C0C0C0"/>
                  </a:outerShdw>
                </a:effectLst>
                <a:latin typeface="Aldine-721 HU" pitchFamily="18" charset="0"/>
              </a:rPr>
              <a:t> tartalmazza a</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részleteket</a:t>
            </a:r>
            <a:endParaRPr lang="hu-HU" altLang="hu-HU" sz="1600" dirty="0">
              <a:solidFill>
                <a:srgbClr val="0000FF"/>
              </a:solidFill>
              <a:effectLst>
                <a:outerShdw blurRad="38100" dist="38100" dir="2700000" algn="tl">
                  <a:srgbClr val="C0C0C0"/>
                </a:outerShdw>
              </a:effectLst>
              <a:latin typeface="Aldine-721 HU" pitchFamily="18" charset="0"/>
            </a:endParaRPr>
          </a:p>
          <a:p>
            <a:pPr marL="0" indent="0">
              <a:buNone/>
            </a:pPr>
            <a:r>
              <a:rPr lang="hu-HU" altLang="hu-HU" b="1" i="1" dirty="0">
                <a:solidFill>
                  <a:srgbClr val="FF0000"/>
                </a:solidFill>
                <a:effectLst>
                  <a:outerShdw blurRad="38100" dist="38100" dir="2700000" algn="tl">
                    <a:srgbClr val="C0C0C0"/>
                  </a:outerShdw>
                </a:effectLst>
                <a:latin typeface="Aldine-721 HU" pitchFamily="18" charset="0"/>
              </a:rPr>
              <a:t>„A   S Z Í V   T A N 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43394">
                                            <p:txEl>
                                              <p:pRg st="0" end="0"/>
                                            </p:txEl>
                                          </p:spTgt>
                                        </p:tgtEl>
                                        <p:attrNameLst>
                                          <p:attrName>style.visibility</p:attrName>
                                        </p:attrNameLst>
                                      </p:cBhvr>
                                      <p:to>
                                        <p:strVal val="visible"/>
                                      </p:to>
                                    </p:set>
                                    <p:animEffect transition="in" filter="box(out)">
                                      <p:cBhvr>
                                        <p:cTn id="7" dur="500"/>
                                        <p:tgtEl>
                                          <p:spTgt spid="443394">
                                            <p:txEl>
                                              <p:pRg st="0" end="0"/>
                                            </p:txEl>
                                          </p:spTgt>
                                        </p:tgtEl>
                                      </p:cBhvr>
                                    </p:animEffect>
                                  </p:childTnLst>
                                </p:cTn>
                              </p:par>
                            </p:childTnLst>
                          </p:cTn>
                        </p:par>
                        <p:par>
                          <p:cTn id="8" fill="hold" nodeType="afterGroup">
                            <p:stCondLst>
                              <p:cond delay="500"/>
                            </p:stCondLst>
                            <p:childTnLst>
                              <p:par>
                                <p:cTn id="9" presetID="4" presetClass="entr" presetSubtype="32" fill="hold" grpId="0" nodeType="afterEffect">
                                  <p:stCondLst>
                                    <p:cond delay="500"/>
                                  </p:stCondLst>
                                  <p:childTnLst>
                                    <p:set>
                                      <p:cBhvr>
                                        <p:cTn id="10" dur="1" fill="hold">
                                          <p:stCondLst>
                                            <p:cond delay="0"/>
                                          </p:stCondLst>
                                        </p:cTn>
                                        <p:tgtEl>
                                          <p:spTgt spid="443395">
                                            <p:txEl>
                                              <p:pRg st="0" end="0"/>
                                            </p:txEl>
                                          </p:spTgt>
                                        </p:tgtEl>
                                        <p:attrNameLst>
                                          <p:attrName>style.visibility</p:attrName>
                                        </p:attrNameLst>
                                      </p:cBhvr>
                                      <p:to>
                                        <p:strVal val="visible"/>
                                      </p:to>
                                    </p:set>
                                    <p:animEffect transition="in" filter="box(out)">
                                      <p:cBhvr>
                                        <p:cTn id="11" dur="500"/>
                                        <p:tgtEl>
                                          <p:spTgt spid="443395">
                                            <p:txEl>
                                              <p:pRg st="0" end="0"/>
                                            </p:txEl>
                                          </p:spTgt>
                                        </p:tgtEl>
                                      </p:cBhvr>
                                    </p:animEffect>
                                  </p:childTnLst>
                                </p:cTn>
                              </p:par>
                            </p:childTnLst>
                          </p:cTn>
                        </p:par>
                        <p:par>
                          <p:cTn id="12" fill="hold" nodeType="afterGroup">
                            <p:stCondLst>
                              <p:cond delay="1500"/>
                            </p:stCondLst>
                            <p:childTnLst>
                              <p:par>
                                <p:cTn id="13" presetID="4" presetClass="entr" presetSubtype="32" fill="hold" grpId="0" nodeType="afterEffect">
                                  <p:stCondLst>
                                    <p:cond delay="500"/>
                                  </p:stCondLst>
                                  <p:childTnLst>
                                    <p:set>
                                      <p:cBhvr>
                                        <p:cTn id="14" dur="1" fill="hold">
                                          <p:stCondLst>
                                            <p:cond delay="0"/>
                                          </p:stCondLst>
                                        </p:cTn>
                                        <p:tgtEl>
                                          <p:spTgt spid="443394">
                                            <p:txEl>
                                              <p:pRg st="1" end="1"/>
                                            </p:txEl>
                                          </p:spTgt>
                                        </p:tgtEl>
                                        <p:attrNameLst>
                                          <p:attrName>style.visibility</p:attrName>
                                        </p:attrNameLst>
                                      </p:cBhvr>
                                      <p:to>
                                        <p:strVal val="visible"/>
                                      </p:to>
                                    </p:set>
                                    <p:animEffect transition="in" filter="box(out)">
                                      <p:cBhvr>
                                        <p:cTn id="15" dur="500"/>
                                        <p:tgtEl>
                                          <p:spTgt spid="443394">
                                            <p:txEl>
                                              <p:pRg st="1" end="1"/>
                                            </p:txEl>
                                          </p:spTgt>
                                        </p:tgtEl>
                                      </p:cBhvr>
                                    </p:animEffect>
                                  </p:childTnLst>
                                </p:cTn>
                              </p:par>
                            </p:childTnLst>
                          </p:cTn>
                        </p:par>
                        <p:par>
                          <p:cTn id="16" fill="hold" nodeType="afterGroup">
                            <p:stCondLst>
                              <p:cond delay="2500"/>
                            </p:stCondLst>
                            <p:childTnLst>
                              <p:par>
                                <p:cTn id="17" presetID="4" presetClass="entr" presetSubtype="32" fill="hold" grpId="0" nodeType="afterEffect">
                                  <p:stCondLst>
                                    <p:cond delay="500"/>
                                  </p:stCondLst>
                                  <p:childTnLst>
                                    <p:set>
                                      <p:cBhvr>
                                        <p:cTn id="18" dur="1" fill="hold">
                                          <p:stCondLst>
                                            <p:cond delay="0"/>
                                          </p:stCondLst>
                                        </p:cTn>
                                        <p:tgtEl>
                                          <p:spTgt spid="443395">
                                            <p:txEl>
                                              <p:pRg st="1" end="1"/>
                                            </p:txEl>
                                          </p:spTgt>
                                        </p:tgtEl>
                                        <p:attrNameLst>
                                          <p:attrName>style.visibility</p:attrName>
                                        </p:attrNameLst>
                                      </p:cBhvr>
                                      <p:to>
                                        <p:strVal val="visible"/>
                                      </p:to>
                                    </p:set>
                                    <p:animEffect transition="in" filter="box(out)">
                                      <p:cBhvr>
                                        <p:cTn id="19" dur="500"/>
                                        <p:tgtEl>
                                          <p:spTgt spid="443395">
                                            <p:txEl>
                                              <p:pRg st="1" end="1"/>
                                            </p:txEl>
                                          </p:spTgt>
                                        </p:tgtEl>
                                      </p:cBhvr>
                                    </p:animEffect>
                                  </p:childTnLst>
                                </p:cTn>
                              </p:par>
                            </p:childTnLst>
                          </p:cTn>
                        </p:par>
                        <p:par>
                          <p:cTn id="20" fill="hold" nodeType="withGroup">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443394">
                                            <p:txEl>
                                              <p:pRg st="2" end="2"/>
                                            </p:txEl>
                                          </p:spTgt>
                                        </p:tgtEl>
                                        <p:attrNameLst>
                                          <p:attrName>style.visibility</p:attrName>
                                        </p:attrNameLst>
                                      </p:cBhvr>
                                      <p:to>
                                        <p:strVal val="visible"/>
                                      </p:to>
                                    </p:set>
                                    <p:animEffect transition="in" filter="box(out)">
                                      <p:cBhvr>
                                        <p:cTn id="23" dur="500"/>
                                        <p:tgtEl>
                                          <p:spTgt spid="443394">
                                            <p:txEl>
                                              <p:pRg st="2" end="2"/>
                                            </p:txEl>
                                          </p:spTgt>
                                        </p:tgtEl>
                                      </p:cBhvr>
                                    </p:animEffect>
                                  </p:childTnLst>
                                </p:cTn>
                              </p:par>
                            </p:childTnLst>
                          </p:cTn>
                        </p:par>
                        <p:par>
                          <p:cTn id="24" fill="hold" nodeType="afterGroup">
                            <p:stCondLst>
                              <p:cond delay="4000"/>
                            </p:stCondLst>
                            <p:childTnLst>
                              <p:par>
                                <p:cTn id="25" presetID="4" presetClass="entr" presetSubtype="32" fill="hold" grpId="0" nodeType="afterEffect">
                                  <p:stCondLst>
                                    <p:cond delay="0"/>
                                  </p:stCondLst>
                                  <p:childTnLst>
                                    <p:set>
                                      <p:cBhvr>
                                        <p:cTn id="26" dur="1" fill="hold">
                                          <p:stCondLst>
                                            <p:cond delay="0"/>
                                          </p:stCondLst>
                                        </p:cTn>
                                        <p:tgtEl>
                                          <p:spTgt spid="443394">
                                            <p:txEl>
                                              <p:pRg st="3" end="3"/>
                                            </p:txEl>
                                          </p:spTgt>
                                        </p:tgtEl>
                                        <p:attrNameLst>
                                          <p:attrName>style.visibility</p:attrName>
                                        </p:attrNameLst>
                                      </p:cBhvr>
                                      <p:to>
                                        <p:strVal val="visible"/>
                                      </p:to>
                                    </p:set>
                                    <p:animEffect transition="in" filter="box(out)">
                                      <p:cBhvr>
                                        <p:cTn id="27" dur="500"/>
                                        <p:tgtEl>
                                          <p:spTgt spid="443394">
                                            <p:txEl>
                                              <p:pRg st="3" end="3"/>
                                            </p:txEl>
                                          </p:spTgt>
                                        </p:tgtEl>
                                      </p:cBhvr>
                                    </p:animEffect>
                                  </p:childTnLst>
                                </p:cTn>
                              </p:par>
                            </p:childTnLst>
                          </p:cTn>
                        </p:par>
                        <p:par>
                          <p:cTn id="28" fill="hold" nodeType="afterGroup">
                            <p:stCondLst>
                              <p:cond delay="4500"/>
                            </p:stCondLst>
                            <p:childTnLst>
                              <p:par>
                                <p:cTn id="29" presetID="4" presetClass="entr" presetSubtype="32" fill="hold" grpId="0" nodeType="afterEffect">
                                  <p:stCondLst>
                                    <p:cond delay="0"/>
                                  </p:stCondLst>
                                  <p:childTnLst>
                                    <p:set>
                                      <p:cBhvr>
                                        <p:cTn id="30" dur="1" fill="hold">
                                          <p:stCondLst>
                                            <p:cond delay="0"/>
                                          </p:stCondLst>
                                        </p:cTn>
                                        <p:tgtEl>
                                          <p:spTgt spid="443394">
                                            <p:txEl>
                                              <p:pRg st="4" end="4"/>
                                            </p:txEl>
                                          </p:spTgt>
                                        </p:tgtEl>
                                        <p:attrNameLst>
                                          <p:attrName>style.visibility</p:attrName>
                                        </p:attrNameLst>
                                      </p:cBhvr>
                                      <p:to>
                                        <p:strVal val="visible"/>
                                      </p:to>
                                    </p:set>
                                    <p:animEffect transition="in" filter="box(out)">
                                      <p:cBhvr>
                                        <p:cTn id="31" dur="500"/>
                                        <p:tgtEl>
                                          <p:spTgt spid="443394">
                                            <p:txEl>
                                              <p:pRg st="4" end="4"/>
                                            </p:txEl>
                                          </p:spTgt>
                                        </p:tgtEl>
                                      </p:cBhvr>
                                    </p:animEffect>
                                  </p:childTnLst>
                                </p:cTn>
                              </p:par>
                            </p:childTnLst>
                          </p:cTn>
                        </p:par>
                        <p:par>
                          <p:cTn id="32" fill="hold" nodeType="afterGroup">
                            <p:stCondLst>
                              <p:cond delay="5000"/>
                            </p:stCondLst>
                            <p:childTnLst>
                              <p:par>
                                <p:cTn id="33" presetID="4" presetClass="entr" presetSubtype="32" fill="hold" grpId="0" nodeType="afterEffect">
                                  <p:stCondLst>
                                    <p:cond delay="0"/>
                                  </p:stCondLst>
                                  <p:childTnLst>
                                    <p:set>
                                      <p:cBhvr>
                                        <p:cTn id="34" dur="1" fill="hold">
                                          <p:stCondLst>
                                            <p:cond delay="0"/>
                                          </p:stCondLst>
                                        </p:cTn>
                                        <p:tgtEl>
                                          <p:spTgt spid="443395">
                                            <p:txEl>
                                              <p:pRg st="2" end="2"/>
                                            </p:txEl>
                                          </p:spTgt>
                                        </p:tgtEl>
                                        <p:attrNameLst>
                                          <p:attrName>style.visibility</p:attrName>
                                        </p:attrNameLst>
                                      </p:cBhvr>
                                      <p:to>
                                        <p:strVal val="visible"/>
                                      </p:to>
                                    </p:set>
                                    <p:animEffect transition="in" filter="box(out)">
                                      <p:cBhvr>
                                        <p:cTn id="35" dur="500"/>
                                        <p:tgtEl>
                                          <p:spTgt spid="443395">
                                            <p:txEl>
                                              <p:pRg st="2" end="2"/>
                                            </p:txEl>
                                          </p:spTgt>
                                        </p:tgtEl>
                                      </p:cBhvr>
                                    </p:animEffect>
                                  </p:childTnLst>
                                </p:cTn>
                              </p:par>
                            </p:childTnLst>
                          </p:cTn>
                        </p:par>
                        <p:par>
                          <p:cTn id="36" fill="hold" nodeType="afterGroup">
                            <p:stCondLst>
                              <p:cond delay="5500"/>
                            </p:stCondLst>
                            <p:childTnLst>
                              <p:par>
                                <p:cTn id="37" presetID="4" presetClass="entr" presetSubtype="32" fill="hold" grpId="0" nodeType="afterEffect">
                                  <p:stCondLst>
                                    <p:cond delay="0"/>
                                  </p:stCondLst>
                                  <p:childTnLst>
                                    <p:set>
                                      <p:cBhvr>
                                        <p:cTn id="38" dur="1" fill="hold">
                                          <p:stCondLst>
                                            <p:cond delay="0"/>
                                          </p:stCondLst>
                                        </p:cTn>
                                        <p:tgtEl>
                                          <p:spTgt spid="443395">
                                            <p:txEl>
                                              <p:pRg st="3" end="3"/>
                                            </p:txEl>
                                          </p:spTgt>
                                        </p:tgtEl>
                                        <p:attrNameLst>
                                          <p:attrName>style.visibility</p:attrName>
                                        </p:attrNameLst>
                                      </p:cBhvr>
                                      <p:to>
                                        <p:strVal val="visible"/>
                                      </p:to>
                                    </p:set>
                                    <p:animEffect transition="in" filter="box(out)">
                                      <p:cBhvr>
                                        <p:cTn id="39" dur="500"/>
                                        <p:tgtEl>
                                          <p:spTgt spid="443395">
                                            <p:txEl>
                                              <p:pRg st="3" end="3"/>
                                            </p:txEl>
                                          </p:spTgt>
                                        </p:tgtEl>
                                      </p:cBhvr>
                                    </p:animEffect>
                                  </p:childTnLst>
                                </p:cTn>
                              </p:par>
                            </p:childTnLst>
                          </p:cTn>
                        </p:par>
                        <p:par>
                          <p:cTn id="40" fill="hold" nodeType="afterGroup">
                            <p:stCondLst>
                              <p:cond delay="6000"/>
                            </p:stCondLst>
                            <p:childTnLst>
                              <p:par>
                                <p:cTn id="41" presetID="4" presetClass="entr" presetSubtype="32" fill="hold" grpId="0" nodeType="afterEffect">
                                  <p:stCondLst>
                                    <p:cond delay="0"/>
                                  </p:stCondLst>
                                  <p:childTnLst>
                                    <p:set>
                                      <p:cBhvr>
                                        <p:cTn id="42" dur="1" fill="hold">
                                          <p:stCondLst>
                                            <p:cond delay="0"/>
                                          </p:stCondLst>
                                        </p:cTn>
                                        <p:tgtEl>
                                          <p:spTgt spid="443395">
                                            <p:txEl>
                                              <p:pRg st="4" end="4"/>
                                            </p:txEl>
                                          </p:spTgt>
                                        </p:tgtEl>
                                        <p:attrNameLst>
                                          <p:attrName>style.visibility</p:attrName>
                                        </p:attrNameLst>
                                      </p:cBhvr>
                                      <p:to>
                                        <p:strVal val="visible"/>
                                      </p:to>
                                    </p:set>
                                    <p:animEffect transition="in" filter="box(out)">
                                      <p:cBhvr>
                                        <p:cTn id="43" dur="500"/>
                                        <p:tgtEl>
                                          <p:spTgt spid="443395">
                                            <p:txEl>
                                              <p:pRg st="4" end="4"/>
                                            </p:txEl>
                                          </p:spTgt>
                                        </p:tgtEl>
                                      </p:cBhvr>
                                    </p:animEffect>
                                  </p:childTnLst>
                                </p:cTn>
                              </p:par>
                            </p:childTnLst>
                          </p:cTn>
                        </p:par>
                        <p:par>
                          <p:cTn id="44" fill="hold" nodeType="afterGroup">
                            <p:stCondLst>
                              <p:cond delay="6500"/>
                            </p:stCondLst>
                            <p:childTnLst>
                              <p:par>
                                <p:cTn id="45" presetID="4" presetClass="entr" presetSubtype="32" fill="hold" grpId="0" nodeType="afterEffect">
                                  <p:stCondLst>
                                    <p:cond delay="0"/>
                                  </p:stCondLst>
                                  <p:childTnLst>
                                    <p:set>
                                      <p:cBhvr>
                                        <p:cTn id="46" dur="1" fill="hold">
                                          <p:stCondLst>
                                            <p:cond delay="0"/>
                                          </p:stCondLst>
                                        </p:cTn>
                                        <p:tgtEl>
                                          <p:spTgt spid="443395">
                                            <p:txEl>
                                              <p:pRg st="5" end="5"/>
                                            </p:txEl>
                                          </p:spTgt>
                                        </p:tgtEl>
                                        <p:attrNameLst>
                                          <p:attrName>style.visibility</p:attrName>
                                        </p:attrNameLst>
                                      </p:cBhvr>
                                      <p:to>
                                        <p:strVal val="visible"/>
                                      </p:to>
                                    </p:set>
                                    <p:animEffect transition="in" filter="box(out)">
                                      <p:cBhvr>
                                        <p:cTn id="47" dur="500"/>
                                        <p:tgtEl>
                                          <p:spTgt spid="443395">
                                            <p:txEl>
                                              <p:pRg st="5" end="5"/>
                                            </p:txEl>
                                          </p:spTgt>
                                        </p:tgtEl>
                                      </p:cBhvr>
                                    </p:animEffect>
                                  </p:childTnLst>
                                </p:cTn>
                              </p:par>
                            </p:childTnLst>
                          </p:cTn>
                        </p:par>
                        <p:par>
                          <p:cTn id="48" fill="hold" nodeType="withGroup">
                            <p:stCondLst>
                              <p:cond delay="7000"/>
                            </p:stCondLst>
                            <p:childTnLst>
                              <p:par>
                                <p:cTn id="49" presetID="4" presetClass="entr" presetSubtype="32" fill="hold" grpId="0" nodeType="afterEffect">
                                  <p:stCondLst>
                                    <p:cond delay="0"/>
                                  </p:stCondLst>
                                  <p:childTnLst>
                                    <p:set>
                                      <p:cBhvr>
                                        <p:cTn id="50" dur="1" fill="hold">
                                          <p:stCondLst>
                                            <p:cond delay="0"/>
                                          </p:stCondLst>
                                        </p:cTn>
                                        <p:tgtEl>
                                          <p:spTgt spid="443394">
                                            <p:txEl>
                                              <p:pRg st="5" end="5"/>
                                            </p:txEl>
                                          </p:spTgt>
                                        </p:tgtEl>
                                        <p:attrNameLst>
                                          <p:attrName>style.visibility</p:attrName>
                                        </p:attrNameLst>
                                      </p:cBhvr>
                                      <p:to>
                                        <p:strVal val="visible"/>
                                      </p:to>
                                    </p:set>
                                    <p:animEffect transition="in" filter="box(out)">
                                      <p:cBhvr>
                                        <p:cTn id="51" dur="500"/>
                                        <p:tgtEl>
                                          <p:spTgt spid="443394">
                                            <p:txEl>
                                              <p:pRg st="5" end="5"/>
                                            </p:txEl>
                                          </p:spTgt>
                                        </p:tgtEl>
                                      </p:cBhvr>
                                    </p:animEffect>
                                  </p:childTnLst>
                                </p:cTn>
                              </p:par>
                            </p:childTnLst>
                          </p:cTn>
                        </p:par>
                        <p:par>
                          <p:cTn id="52" fill="hold" nodeType="afterGroup">
                            <p:stCondLst>
                              <p:cond delay="7500"/>
                            </p:stCondLst>
                            <p:childTnLst>
                              <p:par>
                                <p:cTn id="53" presetID="4" presetClass="entr" presetSubtype="32" fill="hold" grpId="0" nodeType="afterEffect">
                                  <p:stCondLst>
                                    <p:cond delay="0"/>
                                  </p:stCondLst>
                                  <p:childTnLst>
                                    <p:set>
                                      <p:cBhvr>
                                        <p:cTn id="54" dur="1" fill="hold">
                                          <p:stCondLst>
                                            <p:cond delay="0"/>
                                          </p:stCondLst>
                                        </p:cTn>
                                        <p:tgtEl>
                                          <p:spTgt spid="443394">
                                            <p:txEl>
                                              <p:pRg st="6" end="6"/>
                                            </p:txEl>
                                          </p:spTgt>
                                        </p:tgtEl>
                                        <p:attrNameLst>
                                          <p:attrName>style.visibility</p:attrName>
                                        </p:attrNameLst>
                                      </p:cBhvr>
                                      <p:to>
                                        <p:strVal val="visible"/>
                                      </p:to>
                                    </p:set>
                                    <p:animEffect transition="in" filter="box(out)">
                                      <p:cBhvr>
                                        <p:cTn id="55" dur="500"/>
                                        <p:tgtEl>
                                          <p:spTgt spid="443394">
                                            <p:txEl>
                                              <p:pRg st="6" end="6"/>
                                            </p:txEl>
                                          </p:spTgt>
                                        </p:tgtEl>
                                      </p:cBhvr>
                                    </p:animEffect>
                                  </p:childTnLst>
                                </p:cTn>
                              </p:par>
                            </p:childTnLst>
                          </p:cTn>
                        </p:par>
                        <p:par>
                          <p:cTn id="56" fill="hold" nodeType="afterGroup">
                            <p:stCondLst>
                              <p:cond delay="8000"/>
                            </p:stCondLst>
                            <p:childTnLst>
                              <p:par>
                                <p:cTn id="57" presetID="4" presetClass="entr" presetSubtype="32" fill="hold" grpId="0" nodeType="afterEffect">
                                  <p:stCondLst>
                                    <p:cond delay="0"/>
                                  </p:stCondLst>
                                  <p:childTnLst>
                                    <p:set>
                                      <p:cBhvr>
                                        <p:cTn id="58" dur="1" fill="hold">
                                          <p:stCondLst>
                                            <p:cond delay="0"/>
                                          </p:stCondLst>
                                        </p:cTn>
                                        <p:tgtEl>
                                          <p:spTgt spid="443394">
                                            <p:txEl>
                                              <p:pRg st="7" end="7"/>
                                            </p:txEl>
                                          </p:spTgt>
                                        </p:tgtEl>
                                        <p:attrNameLst>
                                          <p:attrName>style.visibility</p:attrName>
                                        </p:attrNameLst>
                                      </p:cBhvr>
                                      <p:to>
                                        <p:strVal val="visible"/>
                                      </p:to>
                                    </p:set>
                                    <p:animEffect transition="in" filter="box(out)">
                                      <p:cBhvr>
                                        <p:cTn id="59" dur="500"/>
                                        <p:tgtEl>
                                          <p:spTgt spid="443394">
                                            <p:txEl>
                                              <p:pRg st="7" end="7"/>
                                            </p:txEl>
                                          </p:spTgt>
                                        </p:tgtEl>
                                      </p:cBhvr>
                                    </p:animEffect>
                                  </p:childTnLst>
                                </p:cTn>
                              </p:par>
                            </p:childTnLst>
                          </p:cTn>
                        </p:par>
                        <p:par>
                          <p:cTn id="60" fill="hold" nodeType="afterGroup">
                            <p:stCondLst>
                              <p:cond delay="8500"/>
                            </p:stCondLst>
                            <p:childTnLst>
                              <p:par>
                                <p:cTn id="61" presetID="4" presetClass="entr" presetSubtype="32" fill="hold" grpId="0" nodeType="afterEffect">
                                  <p:stCondLst>
                                    <p:cond delay="0"/>
                                  </p:stCondLst>
                                  <p:childTnLst>
                                    <p:set>
                                      <p:cBhvr>
                                        <p:cTn id="62" dur="1" fill="hold">
                                          <p:stCondLst>
                                            <p:cond delay="0"/>
                                          </p:stCondLst>
                                        </p:cTn>
                                        <p:tgtEl>
                                          <p:spTgt spid="443394">
                                            <p:txEl>
                                              <p:pRg st="8" end="8"/>
                                            </p:txEl>
                                          </p:spTgt>
                                        </p:tgtEl>
                                        <p:attrNameLst>
                                          <p:attrName>style.visibility</p:attrName>
                                        </p:attrNameLst>
                                      </p:cBhvr>
                                      <p:to>
                                        <p:strVal val="visible"/>
                                      </p:to>
                                    </p:set>
                                    <p:animEffect transition="in" filter="box(out)">
                                      <p:cBhvr>
                                        <p:cTn id="63" dur="500"/>
                                        <p:tgtEl>
                                          <p:spTgt spid="443394">
                                            <p:txEl>
                                              <p:pRg st="8" end="8"/>
                                            </p:txEl>
                                          </p:spTgt>
                                        </p:tgtEl>
                                      </p:cBhvr>
                                    </p:animEffect>
                                  </p:childTnLst>
                                </p:cTn>
                              </p:par>
                            </p:childTnLst>
                          </p:cTn>
                        </p:par>
                        <p:par>
                          <p:cTn id="64" fill="hold" nodeType="afterGroup">
                            <p:stCondLst>
                              <p:cond delay="9000"/>
                            </p:stCondLst>
                            <p:childTnLst>
                              <p:par>
                                <p:cTn id="65" presetID="4" presetClass="entr" presetSubtype="32" fill="hold" grpId="0" nodeType="afterEffect">
                                  <p:stCondLst>
                                    <p:cond delay="0"/>
                                  </p:stCondLst>
                                  <p:childTnLst>
                                    <p:set>
                                      <p:cBhvr>
                                        <p:cTn id="66" dur="1" fill="hold">
                                          <p:stCondLst>
                                            <p:cond delay="0"/>
                                          </p:stCondLst>
                                        </p:cTn>
                                        <p:tgtEl>
                                          <p:spTgt spid="443395">
                                            <p:txEl>
                                              <p:pRg st="6" end="6"/>
                                            </p:txEl>
                                          </p:spTgt>
                                        </p:tgtEl>
                                        <p:attrNameLst>
                                          <p:attrName>style.visibility</p:attrName>
                                        </p:attrNameLst>
                                      </p:cBhvr>
                                      <p:to>
                                        <p:strVal val="visible"/>
                                      </p:to>
                                    </p:set>
                                    <p:animEffect transition="in" filter="box(out)">
                                      <p:cBhvr>
                                        <p:cTn id="67" dur="500"/>
                                        <p:tgtEl>
                                          <p:spTgt spid="443395">
                                            <p:txEl>
                                              <p:pRg st="6" end="6"/>
                                            </p:txEl>
                                          </p:spTgt>
                                        </p:tgtEl>
                                      </p:cBhvr>
                                    </p:animEffect>
                                  </p:childTnLst>
                                </p:cTn>
                              </p:par>
                            </p:childTnLst>
                          </p:cTn>
                        </p:par>
                        <p:par>
                          <p:cTn id="68" fill="hold" nodeType="afterGroup">
                            <p:stCondLst>
                              <p:cond delay="9500"/>
                            </p:stCondLst>
                            <p:childTnLst>
                              <p:par>
                                <p:cTn id="69" presetID="4" presetClass="entr" presetSubtype="32" fill="hold" grpId="0" nodeType="afterEffect">
                                  <p:stCondLst>
                                    <p:cond delay="0"/>
                                  </p:stCondLst>
                                  <p:childTnLst>
                                    <p:set>
                                      <p:cBhvr>
                                        <p:cTn id="70" dur="1" fill="hold">
                                          <p:stCondLst>
                                            <p:cond delay="0"/>
                                          </p:stCondLst>
                                        </p:cTn>
                                        <p:tgtEl>
                                          <p:spTgt spid="443395">
                                            <p:txEl>
                                              <p:pRg st="7" end="7"/>
                                            </p:txEl>
                                          </p:spTgt>
                                        </p:tgtEl>
                                        <p:attrNameLst>
                                          <p:attrName>style.visibility</p:attrName>
                                        </p:attrNameLst>
                                      </p:cBhvr>
                                      <p:to>
                                        <p:strVal val="visible"/>
                                      </p:to>
                                    </p:set>
                                    <p:animEffect transition="in" filter="box(out)">
                                      <p:cBhvr>
                                        <p:cTn id="71" dur="500"/>
                                        <p:tgtEl>
                                          <p:spTgt spid="443395">
                                            <p:txEl>
                                              <p:pRg st="7" end="7"/>
                                            </p:txEl>
                                          </p:spTgt>
                                        </p:tgtEl>
                                      </p:cBhvr>
                                    </p:animEffect>
                                  </p:childTnLst>
                                </p:cTn>
                              </p:par>
                            </p:childTnLst>
                          </p:cTn>
                        </p:par>
                        <p:par>
                          <p:cTn id="72" fill="hold" nodeType="afterGroup">
                            <p:stCondLst>
                              <p:cond delay="10000"/>
                            </p:stCondLst>
                            <p:childTnLst>
                              <p:par>
                                <p:cTn id="73" presetID="4" presetClass="entr" presetSubtype="32" fill="hold" grpId="0" nodeType="afterEffect">
                                  <p:stCondLst>
                                    <p:cond delay="0"/>
                                  </p:stCondLst>
                                  <p:childTnLst>
                                    <p:set>
                                      <p:cBhvr>
                                        <p:cTn id="74" dur="1" fill="hold">
                                          <p:stCondLst>
                                            <p:cond delay="0"/>
                                          </p:stCondLst>
                                        </p:cTn>
                                        <p:tgtEl>
                                          <p:spTgt spid="443395">
                                            <p:txEl>
                                              <p:pRg st="8" end="8"/>
                                            </p:txEl>
                                          </p:spTgt>
                                        </p:tgtEl>
                                        <p:attrNameLst>
                                          <p:attrName>style.visibility</p:attrName>
                                        </p:attrNameLst>
                                      </p:cBhvr>
                                      <p:to>
                                        <p:strVal val="visible"/>
                                      </p:to>
                                    </p:set>
                                    <p:animEffect transition="in" filter="box(out)">
                                      <p:cBhvr>
                                        <p:cTn id="75" dur="500"/>
                                        <p:tgtEl>
                                          <p:spTgt spid="443395">
                                            <p:txEl>
                                              <p:pRg st="8" end="8"/>
                                            </p:txEl>
                                          </p:spTgt>
                                        </p:tgtEl>
                                      </p:cBhvr>
                                    </p:animEffect>
                                  </p:childTnLst>
                                </p:cTn>
                              </p:par>
                            </p:childTnLst>
                          </p:cTn>
                        </p:par>
                        <p:par>
                          <p:cTn id="76" fill="hold" nodeType="afterGroup">
                            <p:stCondLst>
                              <p:cond delay="10500"/>
                            </p:stCondLst>
                            <p:childTnLst>
                              <p:par>
                                <p:cTn id="77" presetID="4" presetClass="entr" presetSubtype="32" fill="hold" grpId="0" nodeType="afterEffect">
                                  <p:stCondLst>
                                    <p:cond delay="0"/>
                                  </p:stCondLst>
                                  <p:childTnLst>
                                    <p:set>
                                      <p:cBhvr>
                                        <p:cTn id="78" dur="1" fill="hold">
                                          <p:stCondLst>
                                            <p:cond delay="0"/>
                                          </p:stCondLst>
                                        </p:cTn>
                                        <p:tgtEl>
                                          <p:spTgt spid="443395">
                                            <p:txEl>
                                              <p:pRg st="9" end="9"/>
                                            </p:txEl>
                                          </p:spTgt>
                                        </p:tgtEl>
                                        <p:attrNameLst>
                                          <p:attrName>style.visibility</p:attrName>
                                        </p:attrNameLst>
                                      </p:cBhvr>
                                      <p:to>
                                        <p:strVal val="visible"/>
                                      </p:to>
                                    </p:set>
                                    <p:animEffect transition="in" filter="box(out)">
                                      <p:cBhvr>
                                        <p:cTn id="79" dur="500"/>
                                        <p:tgtEl>
                                          <p:spTgt spid="443395">
                                            <p:txEl>
                                              <p:pRg st="9" end="9"/>
                                            </p:txEl>
                                          </p:spTgt>
                                        </p:tgtEl>
                                      </p:cBhvr>
                                    </p:animEffect>
                                  </p:childTnLst>
                                </p:cTn>
                              </p:par>
                            </p:childTnLst>
                          </p:cTn>
                        </p:par>
                        <p:par>
                          <p:cTn id="80" fill="hold" nodeType="withGroup">
                            <p:stCondLst>
                              <p:cond delay="11000"/>
                            </p:stCondLst>
                            <p:childTnLst>
                              <p:par>
                                <p:cTn id="81" presetID="4" presetClass="entr" presetSubtype="32" fill="hold" grpId="0" nodeType="afterEffect">
                                  <p:stCondLst>
                                    <p:cond delay="0"/>
                                  </p:stCondLst>
                                  <p:childTnLst>
                                    <p:set>
                                      <p:cBhvr>
                                        <p:cTn id="82" dur="1" fill="hold">
                                          <p:stCondLst>
                                            <p:cond delay="0"/>
                                          </p:stCondLst>
                                        </p:cTn>
                                        <p:tgtEl>
                                          <p:spTgt spid="443394">
                                            <p:txEl>
                                              <p:pRg st="9" end="9"/>
                                            </p:txEl>
                                          </p:spTgt>
                                        </p:tgtEl>
                                        <p:attrNameLst>
                                          <p:attrName>style.visibility</p:attrName>
                                        </p:attrNameLst>
                                      </p:cBhvr>
                                      <p:to>
                                        <p:strVal val="visible"/>
                                      </p:to>
                                    </p:set>
                                    <p:animEffect transition="in" filter="box(out)">
                                      <p:cBhvr>
                                        <p:cTn id="83" dur="500"/>
                                        <p:tgtEl>
                                          <p:spTgt spid="443394">
                                            <p:txEl>
                                              <p:pRg st="9" end="9"/>
                                            </p:txEl>
                                          </p:spTgt>
                                        </p:tgtEl>
                                      </p:cBhvr>
                                    </p:animEffect>
                                  </p:childTnLst>
                                </p:cTn>
                              </p:par>
                            </p:childTnLst>
                          </p:cTn>
                        </p:par>
                        <p:par>
                          <p:cTn id="84" fill="hold" nodeType="afterGroup">
                            <p:stCondLst>
                              <p:cond delay="11500"/>
                            </p:stCondLst>
                            <p:childTnLst>
                              <p:par>
                                <p:cTn id="85" presetID="4" presetClass="entr" presetSubtype="32" fill="hold" grpId="0" nodeType="afterEffect">
                                  <p:stCondLst>
                                    <p:cond delay="500"/>
                                  </p:stCondLst>
                                  <p:childTnLst>
                                    <p:set>
                                      <p:cBhvr>
                                        <p:cTn id="86" dur="1" fill="hold">
                                          <p:stCondLst>
                                            <p:cond delay="0"/>
                                          </p:stCondLst>
                                        </p:cTn>
                                        <p:tgtEl>
                                          <p:spTgt spid="443395">
                                            <p:txEl>
                                              <p:pRg st="10" end="10"/>
                                            </p:txEl>
                                          </p:spTgt>
                                        </p:tgtEl>
                                        <p:attrNameLst>
                                          <p:attrName>style.visibility</p:attrName>
                                        </p:attrNameLst>
                                      </p:cBhvr>
                                      <p:to>
                                        <p:strVal val="visible"/>
                                      </p:to>
                                    </p:set>
                                    <p:animEffect transition="in" filter="box(out)">
                                      <p:cBhvr>
                                        <p:cTn id="87" dur="500"/>
                                        <p:tgtEl>
                                          <p:spTgt spid="4433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uiExpand="1" build="p"/>
      <p:bldP spid="4433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73100"/>
            <a:ext cx="8585200" cy="1536700"/>
          </a:xfrm>
        </p:spPr>
        <p:txBody>
          <a:bodyPr/>
          <a:lstStyle/>
          <a:p>
            <a:pPr>
              <a:lnSpc>
                <a:spcPts val="6000"/>
              </a:lnSpc>
              <a:spcBef>
                <a:spcPts val="0"/>
              </a:spcBef>
            </a:pPr>
            <a:r>
              <a:rPr lang="hu-HU" b="1" spc="300" dirty="0">
                <a:solidFill>
                  <a:srgbClr val="0000CC"/>
                </a:solidFill>
                <a:effectLst>
                  <a:outerShdw blurRad="38100" dist="38100" dir="2700000" algn="tl">
                    <a:srgbClr val="000000">
                      <a:alpha val="43137"/>
                    </a:srgbClr>
                  </a:outerShdw>
                </a:effectLst>
              </a:rPr>
              <a:t>A BELSŐ TUDATOSSÁG</a:t>
            </a:r>
            <a:br>
              <a:rPr lang="hu-HU" b="1" spc="300" dirty="0">
                <a:solidFill>
                  <a:srgbClr val="0000CC"/>
                </a:solidFill>
                <a:effectLst>
                  <a:outerShdw blurRad="38100" dist="38100" dir="2700000" algn="tl">
                    <a:srgbClr val="000000">
                      <a:alpha val="43137"/>
                    </a:srgbClr>
                  </a:outerShdw>
                </a:effectLst>
              </a:rPr>
            </a:br>
            <a:r>
              <a:rPr lang="hu-HU" b="1" spc="300" dirty="0">
                <a:solidFill>
                  <a:srgbClr val="0000CC"/>
                </a:solidFill>
                <a:effectLst>
                  <a:outerShdw blurRad="38100" dist="38100" dir="2700000" algn="tl">
                    <a:srgbClr val="000000">
                      <a:alpha val="43137"/>
                    </a:srgbClr>
                  </a:outerShdw>
                </a:effectLst>
              </a:rPr>
              <a:t>KIBONTAKOZÁSA</a:t>
            </a:r>
          </a:p>
        </p:txBody>
      </p:sp>
      <p:sp>
        <p:nvSpPr>
          <p:cNvPr id="3" name="Content Placeholder 2"/>
          <p:cNvSpPr>
            <a:spLocks noGrp="1"/>
          </p:cNvSpPr>
          <p:nvPr>
            <p:ph idx="1"/>
          </p:nvPr>
        </p:nvSpPr>
        <p:spPr>
          <a:xfrm>
            <a:off x="292100" y="2362200"/>
            <a:ext cx="8509000" cy="4114800"/>
          </a:xfrm>
        </p:spPr>
        <p:txBody>
          <a:bodyPr/>
          <a:lstStyle/>
          <a:p>
            <a:r>
              <a:rPr lang="hu-HU" sz="3000" dirty="0">
                <a:solidFill>
                  <a:srgbClr val="0000CC"/>
                </a:solidFill>
                <a:effectLst>
                  <a:outerShdw blurRad="38100" dist="38100" dir="2700000" algn="tl">
                    <a:srgbClr val="000000">
                      <a:alpha val="43137"/>
                    </a:srgbClr>
                  </a:outerShdw>
                </a:effectLst>
              </a:rPr>
              <a:t>A </a:t>
            </a:r>
            <a:r>
              <a:rPr lang="hu-HU" sz="3000" dirty="0" err="1">
                <a:solidFill>
                  <a:srgbClr val="00CC66"/>
                </a:solidFill>
                <a:effectLst>
                  <a:outerShdw blurRad="38100" dist="38100" dir="2700000" algn="tl">
                    <a:srgbClr val="000000">
                      <a:alpha val="43137"/>
                    </a:srgbClr>
                  </a:outerShdw>
                </a:effectLst>
              </a:rPr>
              <a:t>teljeskörű</a:t>
            </a:r>
            <a:r>
              <a:rPr lang="hu-HU" sz="3000" dirty="0">
                <a:solidFill>
                  <a:srgbClr val="0000CC"/>
                </a:solidFill>
                <a:effectLst>
                  <a:outerShdw blurRad="38100" dist="38100" dir="2700000" algn="tl">
                    <a:srgbClr val="000000">
                      <a:alpha val="43137"/>
                    </a:srgbClr>
                  </a:outerShdw>
                </a:effectLst>
              </a:rPr>
              <a:t> tapasztaláshoz a </a:t>
            </a:r>
            <a:r>
              <a:rPr lang="hu-HU" sz="3000" dirty="0">
                <a:solidFill>
                  <a:srgbClr val="FF0000"/>
                </a:solidFill>
                <a:effectLst>
                  <a:outerShdw blurRad="38100" dist="38100" dir="2700000" algn="tl">
                    <a:srgbClr val="000000">
                      <a:alpha val="43137"/>
                    </a:srgbClr>
                  </a:outerShdw>
                </a:effectLst>
              </a:rPr>
              <a:t>teljes</a:t>
            </a:r>
            <a:r>
              <a:rPr lang="hu-HU" sz="3000" dirty="0">
                <a:solidFill>
                  <a:srgbClr val="0000CC"/>
                </a:solidFill>
                <a:effectLst>
                  <a:outerShdw blurRad="38100" dist="38100" dir="2700000" algn="tl">
                    <a:srgbClr val="000000">
                      <a:alpha val="43137"/>
                    </a:srgbClr>
                  </a:outerShdw>
                </a:effectLst>
              </a:rPr>
              <a:t> személyiségre, mind az aktív (</a:t>
            </a:r>
            <a:r>
              <a:rPr lang="hu-HU" sz="3000" dirty="0" err="1">
                <a:solidFill>
                  <a:srgbClr val="00CC66"/>
                </a:solidFill>
                <a:effectLst>
                  <a:outerShdw blurRad="38100" dist="38100" dir="2700000" algn="tl">
                    <a:srgbClr val="000000">
                      <a:alpha val="43137"/>
                    </a:srgbClr>
                  </a:outerShdw>
                </a:effectLst>
              </a:rPr>
              <a:t>male</a:t>
            </a:r>
            <a:r>
              <a:rPr lang="hu-HU" sz="3000" dirty="0">
                <a:solidFill>
                  <a:srgbClr val="0000CC"/>
                </a:solidFill>
                <a:effectLst>
                  <a:outerShdw blurRad="38100" dist="38100" dir="2700000" algn="tl">
                    <a:srgbClr val="000000">
                      <a:alpha val="43137"/>
                    </a:srgbClr>
                  </a:outerShdw>
                </a:effectLst>
              </a:rPr>
              <a:t>), mind a passzív (</a:t>
            </a:r>
            <a:r>
              <a:rPr lang="hu-HU" sz="3000" dirty="0" err="1">
                <a:solidFill>
                  <a:srgbClr val="00CC66"/>
                </a:solidFill>
                <a:effectLst>
                  <a:outerShdw blurRad="38100" dist="38100" dir="2700000" algn="tl">
                    <a:srgbClr val="000000">
                      <a:alpha val="43137"/>
                    </a:srgbClr>
                  </a:outerShdw>
                </a:effectLst>
              </a:rPr>
              <a:t>female</a:t>
            </a:r>
            <a:r>
              <a:rPr lang="hu-HU" sz="3000" dirty="0">
                <a:solidFill>
                  <a:srgbClr val="0000CC"/>
                </a:solidFill>
                <a:effectLst>
                  <a:outerShdw blurRad="38100" dist="38100" dir="2700000" algn="tl">
                    <a:srgbClr val="000000">
                      <a:alpha val="43137"/>
                    </a:srgbClr>
                  </a:outerShdw>
                </a:effectLst>
              </a:rPr>
              <a:t>) oldalára szükség van </a:t>
            </a:r>
          </a:p>
          <a:p>
            <a:pPr>
              <a:spcBef>
                <a:spcPts val="1200"/>
              </a:spcBef>
            </a:pPr>
            <a:r>
              <a:rPr lang="hu-HU" altLang="hu-HU" sz="3000" dirty="0">
                <a:solidFill>
                  <a:srgbClr val="0000CC"/>
                </a:solidFill>
                <a:effectLst>
                  <a:outerShdw blurRad="38100" dist="38100" dir="2700000" algn="tl">
                    <a:srgbClr val="000000">
                      <a:alpha val="43137"/>
                    </a:srgbClr>
                  </a:outerShdw>
                </a:effectLst>
              </a:rPr>
              <a:t>A </a:t>
            </a:r>
            <a:r>
              <a:rPr lang="hu-HU" altLang="hu-HU" sz="3000" dirty="0">
                <a:solidFill>
                  <a:srgbClr val="00CC66"/>
                </a:solidFill>
                <a:effectLst>
                  <a:outerShdw blurRad="38100" dist="38100" dir="2700000" algn="tl">
                    <a:srgbClr val="000000">
                      <a:alpha val="43137"/>
                    </a:srgbClr>
                  </a:outerShdw>
                </a:effectLst>
              </a:rPr>
              <a:t>személyiség</a:t>
            </a:r>
            <a:r>
              <a:rPr lang="hu-HU" altLang="hu-HU" sz="3000" dirty="0">
                <a:solidFill>
                  <a:srgbClr val="0000CC"/>
                </a:solidFill>
                <a:effectLst>
                  <a:outerShdw blurRad="38100" dist="38100" dir="2700000" algn="tl">
                    <a:srgbClr val="000000">
                      <a:alpha val="43137"/>
                    </a:srgbClr>
                  </a:outerShdw>
                </a:effectLst>
              </a:rPr>
              <a:t> rendszeresen </a:t>
            </a:r>
            <a:r>
              <a:rPr lang="hu-HU" altLang="hu-HU" sz="3000" dirty="0">
                <a:solidFill>
                  <a:srgbClr val="00CC66"/>
                </a:solidFill>
                <a:effectLst>
                  <a:outerShdw blurRad="38100" dist="38100" dir="2700000" algn="tl">
                    <a:srgbClr val="000000">
                      <a:alpha val="43137"/>
                    </a:srgbClr>
                  </a:outerShdw>
                </a:effectLst>
              </a:rPr>
              <a:t>létrejön</a:t>
            </a:r>
            <a:r>
              <a:rPr lang="hu-HU" altLang="hu-HU" sz="3000" dirty="0">
                <a:solidFill>
                  <a:srgbClr val="0000CC"/>
                </a:solidFill>
                <a:effectLst>
                  <a:outerShdw blurRad="38100" dist="38100" dir="2700000" algn="tl">
                    <a:srgbClr val="000000">
                      <a:alpha val="43137"/>
                    </a:srgbClr>
                  </a:outerShdw>
                </a:effectLst>
              </a:rPr>
              <a:t> és </a:t>
            </a:r>
            <a:r>
              <a:rPr lang="hu-HU" altLang="hu-HU" sz="3000" dirty="0">
                <a:solidFill>
                  <a:srgbClr val="00CC66"/>
                </a:solidFill>
                <a:effectLst>
                  <a:outerShdw blurRad="38100" dist="38100" dir="2700000" algn="tl">
                    <a:srgbClr val="000000">
                      <a:alpha val="43137"/>
                    </a:srgbClr>
                  </a:outerShdw>
                </a:effectLst>
              </a:rPr>
              <a:t>feloszlik</a:t>
            </a:r>
          </a:p>
          <a:p>
            <a:pPr lvl="1">
              <a:spcBef>
                <a:spcPts val="0"/>
              </a:spcBef>
            </a:pPr>
            <a:r>
              <a:rPr lang="hu-HU" altLang="hu-HU" sz="3000" dirty="0">
                <a:solidFill>
                  <a:srgbClr val="0000CC"/>
                </a:solidFill>
                <a:effectLst>
                  <a:outerShdw blurRad="38100" dist="38100" dir="2700000" algn="tl">
                    <a:srgbClr val="000000">
                      <a:alpha val="43137"/>
                    </a:srgbClr>
                  </a:outerShdw>
                </a:effectLst>
              </a:rPr>
              <a:t>az új eszközöket (</a:t>
            </a:r>
            <a:r>
              <a:rPr lang="hu-HU" altLang="hu-HU" sz="3000" dirty="0" err="1">
                <a:solidFill>
                  <a:srgbClr val="0000CC"/>
                </a:solidFill>
                <a:effectLst>
                  <a:outerShdw blurRad="38100" dist="38100" dir="2700000" algn="tl">
                    <a:srgbClr val="000000">
                      <a:alpha val="43137"/>
                    </a:srgbClr>
                  </a:outerShdw>
                </a:effectLst>
              </a:rPr>
              <a:t>asztromentális</a:t>
            </a:r>
            <a:r>
              <a:rPr lang="hu-HU" altLang="hu-HU" sz="3000" dirty="0">
                <a:solidFill>
                  <a:srgbClr val="0000CC"/>
                </a:solidFill>
                <a:effectLst>
                  <a:outerShdw blurRad="38100" dist="38100" dir="2700000" algn="tl">
                    <a:srgbClr val="000000">
                      <a:alpha val="43137"/>
                    </a:srgbClr>
                  </a:outerShdw>
                </a:effectLst>
              </a:rPr>
              <a:t> és fizikai testek) újra </a:t>
            </a:r>
            <a:r>
              <a:rPr lang="hu-HU" altLang="hu-HU" sz="3000" dirty="0">
                <a:solidFill>
                  <a:srgbClr val="00CC66"/>
                </a:solidFill>
                <a:effectLst>
                  <a:outerShdw blurRad="38100" dist="38100" dir="2700000" algn="tl">
                    <a:srgbClr val="000000">
                      <a:alpha val="43137"/>
                    </a:srgbClr>
                  </a:outerShdw>
                </a:effectLst>
              </a:rPr>
              <a:t>meg kell tanítani</a:t>
            </a:r>
            <a:r>
              <a:rPr lang="hu-HU" altLang="hu-HU" sz="3000" dirty="0">
                <a:solidFill>
                  <a:srgbClr val="0000CC"/>
                </a:solidFill>
                <a:effectLst>
                  <a:outerShdw blurRad="38100" dist="38100" dir="2700000" algn="tl">
                    <a:srgbClr val="000000">
                      <a:alpha val="43137"/>
                    </a:srgbClr>
                  </a:outerShdw>
                </a:effectLst>
              </a:rPr>
              <a:t> a működésre</a:t>
            </a:r>
          </a:p>
          <a:p>
            <a:pPr lvl="1">
              <a:spcBef>
                <a:spcPts val="0"/>
              </a:spcBef>
            </a:pPr>
            <a:r>
              <a:rPr lang="hu-HU" altLang="hu-HU" sz="3000" dirty="0">
                <a:solidFill>
                  <a:srgbClr val="FF0000"/>
                </a:solidFill>
                <a:effectLst>
                  <a:outerShdw blurRad="38100" dist="38100" dir="2700000" algn="tl">
                    <a:srgbClr val="000000">
                      <a:alpha val="43137"/>
                    </a:srgbClr>
                  </a:outerShdw>
                </a:effectLst>
              </a:rPr>
              <a:t>áthozott terhek:   r</a:t>
            </a:r>
            <a:r>
              <a:rPr lang="hu-HU" sz="3000" dirty="0">
                <a:solidFill>
                  <a:srgbClr val="FF0000"/>
                </a:solidFill>
                <a:effectLst>
                  <a:outerShdw blurRad="38100" dist="38100" dir="2700000" algn="tl">
                    <a:srgbClr val="000000">
                      <a:alpha val="43137"/>
                    </a:srgbClr>
                  </a:outerShdw>
                </a:effectLst>
              </a:rPr>
              <a:t>agaszkodás </a:t>
            </a:r>
            <a:br>
              <a:rPr lang="hu-HU" sz="3000" dirty="0">
                <a:solidFill>
                  <a:srgbClr val="FF0000"/>
                </a:solidFill>
                <a:effectLst>
                  <a:outerShdw blurRad="38100" dist="38100" dir="2700000" algn="tl">
                    <a:srgbClr val="000000">
                      <a:alpha val="43137"/>
                    </a:srgbClr>
                  </a:outerShdw>
                </a:effectLst>
              </a:rPr>
            </a:br>
            <a:r>
              <a:rPr lang="hu-HU" sz="3000" dirty="0">
                <a:solidFill>
                  <a:srgbClr val="FF0000"/>
                </a:solidFill>
                <a:effectLst>
                  <a:outerShdw blurRad="38100" dist="38100" dir="2700000" algn="tl">
                    <a:srgbClr val="000000">
                      <a:alpha val="43137"/>
                    </a:srgbClr>
                  </a:outerShdw>
                </a:effectLst>
              </a:rPr>
              <a:t>				</a:t>
            </a:r>
            <a:r>
              <a:rPr lang="hu-HU" altLang="hu-HU" sz="3000" dirty="0">
                <a:solidFill>
                  <a:srgbClr val="FF0000"/>
                </a:solidFill>
                <a:effectLst>
                  <a:outerShdw blurRad="38100" dist="38100" dir="2700000" algn="tl">
                    <a:srgbClr val="000000">
                      <a:alpha val="43137"/>
                    </a:srgbClr>
                  </a:outerShdw>
                </a:effectLst>
              </a:rPr>
              <a:t>félelem</a:t>
            </a:r>
          </a:p>
          <a:p>
            <a:endParaRPr lang="hu-HU" dirty="0">
              <a:solidFill>
                <a:srgbClr val="0000CC"/>
              </a:solidFill>
            </a:endParaRPr>
          </a:p>
        </p:txBody>
      </p:sp>
    </p:spTree>
    <p:extLst>
      <p:ext uri="{BB962C8B-B14F-4D97-AF65-F5344CB8AC3E}">
        <p14:creationId xmlns:p14="http://schemas.microsoft.com/office/powerpoint/2010/main" val="364122675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par>
                          <p:cTn id="8" fill="hold">
                            <p:stCondLst>
                              <p:cond delay="1000"/>
                            </p:stCondLst>
                            <p:childTnLst>
                              <p:par>
                                <p:cTn id="9" presetID="6" presetClass="entr" presetSubtype="32" fill="hold" grpId="1"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1"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1"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1"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C3D91"/>
            </a:gs>
            <a:gs pos="12000">
              <a:srgbClr val="7005D4"/>
            </a:gs>
            <a:gs pos="30000">
              <a:srgbClr val="181CC7"/>
            </a:gs>
            <a:gs pos="60001">
              <a:srgbClr val="0A128C"/>
            </a:gs>
            <a:gs pos="100000">
              <a:srgbClr val="000000"/>
            </a:gs>
          </a:gsLst>
          <a:lin ang="5400000" scaled="1"/>
        </a:gradFill>
        <a:effectLst/>
      </p:bgPr>
    </p:bg>
    <p:spTree>
      <p:nvGrpSpPr>
        <p:cNvPr id="1" name=""/>
        <p:cNvGrpSpPr/>
        <p:nvPr/>
      </p:nvGrpSpPr>
      <p:grpSpPr>
        <a:xfrm>
          <a:off x="0" y="0"/>
          <a:ext cx="0" cy="0"/>
          <a:chOff x="0" y="0"/>
          <a:chExt cx="0" cy="0"/>
        </a:xfrm>
      </p:grpSpPr>
      <p:sp>
        <p:nvSpPr>
          <p:cNvPr id="337922"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3"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4" name="Line 4"/>
          <p:cNvSpPr>
            <a:spLocks noChangeShapeType="1"/>
          </p:cNvSpPr>
          <p:nvPr/>
        </p:nvSpPr>
        <p:spPr bwMode="auto">
          <a:xfrm>
            <a:off x="1447800" y="1295400"/>
            <a:ext cx="5826919" cy="3271157"/>
          </a:xfrm>
          <a:prstGeom prst="line">
            <a:avLst/>
          </a:prstGeom>
          <a:noFill/>
          <a:ln w="38100" cmpd="dbl">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5"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6"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7"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8" name="AutoShape 8"/>
          <p:cNvSpPr>
            <a:spLocks noChangeArrowheads="1"/>
          </p:cNvSpPr>
          <p:nvPr/>
        </p:nvSpPr>
        <p:spPr bwMode="auto">
          <a:xfrm>
            <a:off x="1571625" y="1295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9" name="AutoShape 9"/>
          <p:cNvSpPr>
            <a:spLocks noChangeArrowheads="1"/>
          </p:cNvSpPr>
          <p:nvPr/>
        </p:nvSpPr>
        <p:spPr bwMode="auto">
          <a:xfrm>
            <a:off x="2171700" y="1676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0" name="AutoShape 10"/>
          <p:cNvSpPr>
            <a:spLocks noChangeArrowheads="1"/>
          </p:cNvSpPr>
          <p:nvPr/>
        </p:nvSpPr>
        <p:spPr bwMode="auto">
          <a:xfrm>
            <a:off x="2762250" y="19812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1" name="Text Box 11"/>
          <p:cNvSpPr txBox="1">
            <a:spLocks noChangeArrowheads="1"/>
          </p:cNvSpPr>
          <p:nvPr/>
        </p:nvSpPr>
        <p:spPr bwMode="auto">
          <a:xfrm>
            <a:off x="1905000" y="6096000"/>
            <a:ext cx="3276600"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DURVA FIZIKAI</a:t>
            </a:r>
            <a:r>
              <a:rPr lang="en-US" altLang="hu-HU" sz="1600" b="1">
                <a:solidFill>
                  <a:srgbClr val="00FF00"/>
                </a:solidFill>
                <a:latin typeface="Arial" charset="0"/>
              </a:rPr>
              <a:t> TEST</a:t>
            </a:r>
            <a:endParaRPr lang="en-US" altLang="hu-HU" sz="1600">
              <a:latin typeface="Arial" charset="0"/>
            </a:endParaRPr>
          </a:p>
        </p:txBody>
      </p:sp>
      <p:sp>
        <p:nvSpPr>
          <p:cNvPr id="337932" name="Line 12"/>
          <p:cNvSpPr>
            <a:spLocks noChangeShapeType="1"/>
          </p:cNvSpPr>
          <p:nvPr/>
        </p:nvSpPr>
        <p:spPr bwMode="auto">
          <a:xfrm>
            <a:off x="2009775" y="6400800"/>
            <a:ext cx="38925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3" name="Text Box 13"/>
          <p:cNvSpPr txBox="1">
            <a:spLocks noChangeArrowheads="1"/>
          </p:cNvSpPr>
          <p:nvPr/>
        </p:nvSpPr>
        <p:spPr bwMode="auto">
          <a:xfrm>
            <a:off x="1905000" y="5638800"/>
            <a:ext cx="39624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ÉTERIKUS  (ENERGIA</a:t>
            </a:r>
            <a:r>
              <a:rPr lang="en-US" altLang="hu-HU" sz="1600" b="1">
                <a:solidFill>
                  <a:srgbClr val="00FF00"/>
                </a:solidFill>
                <a:latin typeface="Arial" charset="0"/>
              </a:rPr>
              <a:t>-) TEST</a:t>
            </a:r>
          </a:p>
        </p:txBody>
      </p:sp>
      <p:sp>
        <p:nvSpPr>
          <p:cNvPr id="337934" name="Line 14"/>
          <p:cNvSpPr>
            <a:spLocks noChangeShapeType="1"/>
          </p:cNvSpPr>
          <p:nvPr/>
        </p:nvSpPr>
        <p:spPr bwMode="auto">
          <a:xfrm>
            <a:off x="2000250" y="5943600"/>
            <a:ext cx="35877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5" name="Text Box 15"/>
          <p:cNvSpPr txBox="1">
            <a:spLocks noChangeArrowheads="1"/>
          </p:cNvSpPr>
          <p:nvPr/>
        </p:nvSpPr>
        <p:spPr bwMode="auto">
          <a:xfrm>
            <a:off x="1905000" y="51816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00FF00"/>
                </a:solidFill>
                <a:latin typeface="Arial" charset="0"/>
              </a:rPr>
              <a:t>ASZTRO-MENTÁLIS TEST</a:t>
            </a:r>
          </a:p>
        </p:txBody>
      </p:sp>
      <p:sp>
        <p:nvSpPr>
          <p:cNvPr id="337936" name="Line 16"/>
          <p:cNvSpPr>
            <a:spLocks noChangeShapeType="1"/>
          </p:cNvSpPr>
          <p:nvPr/>
        </p:nvSpPr>
        <p:spPr bwMode="auto">
          <a:xfrm>
            <a:off x="1992313" y="5486400"/>
            <a:ext cx="35369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7" name="Line 17"/>
          <p:cNvSpPr>
            <a:spLocks noChangeShapeType="1"/>
          </p:cNvSpPr>
          <p:nvPr/>
        </p:nvSpPr>
        <p:spPr bwMode="auto">
          <a:xfrm flipV="1">
            <a:off x="293688" y="4800600"/>
            <a:ext cx="6056312" cy="1588"/>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8" name="Text Box 18"/>
          <p:cNvSpPr txBox="1">
            <a:spLocks noChangeArrowheads="1"/>
          </p:cNvSpPr>
          <p:nvPr/>
        </p:nvSpPr>
        <p:spPr bwMode="auto">
          <a:xfrm>
            <a:off x="609600" y="4419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FFFF00"/>
                </a:solidFill>
                <a:latin typeface="Arial" charset="0"/>
              </a:rPr>
              <a:t>KAUZÁLIS TEST</a:t>
            </a:r>
          </a:p>
        </p:txBody>
      </p:sp>
      <p:sp>
        <p:nvSpPr>
          <p:cNvPr id="337939" name="Text Box 19"/>
          <p:cNvSpPr txBox="1">
            <a:spLocks noChangeArrowheads="1"/>
          </p:cNvSpPr>
          <p:nvPr/>
        </p:nvSpPr>
        <p:spPr bwMode="auto">
          <a:xfrm>
            <a:off x="228600" y="36576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FFFF00"/>
                </a:solidFill>
                <a:effectLst>
                  <a:outerShdw blurRad="38100" dist="38100" dir="2700000" algn="tl">
                    <a:srgbClr val="FFFFFF"/>
                  </a:outerShdw>
                </a:effectLst>
                <a:latin typeface="Arial" charset="0"/>
              </a:rPr>
              <a:t>EGYÉNISÉG</a:t>
            </a:r>
            <a:br>
              <a:rPr lang="en-US" altLang="hu-HU" sz="1600" b="1">
                <a:solidFill>
                  <a:srgbClr val="FFFF00"/>
                </a:solidFill>
                <a:latin typeface="Arial" charset="0"/>
              </a:rPr>
            </a:br>
            <a:r>
              <a:rPr lang="en-US" altLang="hu-HU" sz="1600" b="1">
                <a:solidFill>
                  <a:srgbClr val="FFFF00"/>
                </a:solidFill>
                <a:latin typeface="Arial" charset="0"/>
              </a:rPr>
              <a:t>       (ÂTMA -- BUDDHI -- MANAS)</a:t>
            </a:r>
          </a:p>
        </p:txBody>
      </p:sp>
      <p:sp>
        <p:nvSpPr>
          <p:cNvPr id="337940" name="Line 20"/>
          <p:cNvSpPr>
            <a:spLocks noChangeShapeType="1"/>
          </p:cNvSpPr>
          <p:nvPr/>
        </p:nvSpPr>
        <p:spPr bwMode="auto">
          <a:xfrm flipV="1">
            <a:off x="228600" y="4267200"/>
            <a:ext cx="3657600"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1" name="Text Box 21"/>
          <p:cNvSpPr txBox="1">
            <a:spLocks noChangeArrowheads="1"/>
          </p:cNvSpPr>
          <p:nvPr/>
        </p:nvSpPr>
        <p:spPr bwMode="auto">
          <a:xfrm>
            <a:off x="228600" y="2362200"/>
            <a:ext cx="3581400" cy="7032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dirty="0">
                <a:solidFill>
                  <a:srgbClr val="FF66FF"/>
                </a:solidFill>
                <a:effectLst>
                  <a:outerShdw blurRad="38100" dist="38100" dir="2700000" algn="tl">
                    <a:srgbClr val="FFFFFF"/>
                  </a:outerShdw>
                </a:effectLst>
                <a:latin typeface="Arial" charset="0"/>
              </a:rPr>
              <a:t>MONÁD</a:t>
            </a:r>
            <a:endParaRPr lang="en-US" altLang="hu-HU" sz="1600" b="1" dirty="0">
              <a:solidFill>
                <a:srgbClr val="FF66FF"/>
              </a:solidFill>
              <a:latin typeface="Arial" charset="0"/>
            </a:endParaRPr>
          </a:p>
          <a:p>
            <a:pPr>
              <a:spcBef>
                <a:spcPct val="50000"/>
              </a:spcBef>
            </a:pPr>
            <a:r>
              <a:rPr lang="en-US" altLang="hu-HU" sz="1600" b="1" dirty="0">
                <a:solidFill>
                  <a:srgbClr val="FF66FF"/>
                </a:solidFill>
                <a:latin typeface="Arial" charset="0"/>
              </a:rPr>
              <a:t>(A </a:t>
            </a:r>
            <a:r>
              <a:rPr lang="hu-HU" altLang="hu-HU" sz="1600" b="1" dirty="0">
                <a:solidFill>
                  <a:srgbClr val="FF66FF"/>
                </a:solidFill>
                <a:latin typeface="Arial" charset="0"/>
              </a:rPr>
              <a:t>HÁRMASSÁG TÜKRÖZŐDÉSE</a:t>
            </a:r>
            <a:r>
              <a:rPr lang="en-US" altLang="hu-HU" sz="1600" b="1" dirty="0">
                <a:solidFill>
                  <a:srgbClr val="FF66FF"/>
                </a:solidFill>
                <a:latin typeface="Arial" charset="0"/>
              </a:rPr>
              <a:t>)</a:t>
            </a:r>
            <a:endParaRPr lang="en-US" altLang="hu-HU" sz="1600" b="1" dirty="0">
              <a:solidFill>
                <a:srgbClr val="FFFFFF"/>
              </a:solidFill>
              <a:latin typeface="Arial" charset="0"/>
            </a:endParaRPr>
          </a:p>
        </p:txBody>
      </p:sp>
      <p:sp>
        <p:nvSpPr>
          <p:cNvPr id="337942" name="Line 22"/>
          <p:cNvSpPr>
            <a:spLocks noChangeShapeType="1"/>
          </p:cNvSpPr>
          <p:nvPr/>
        </p:nvSpPr>
        <p:spPr bwMode="auto">
          <a:xfrm flipV="1">
            <a:off x="3883025" y="3100125"/>
            <a:ext cx="307975" cy="1177925"/>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3" name="Line 23"/>
          <p:cNvSpPr>
            <a:spLocks noChangeShapeType="1"/>
          </p:cNvSpPr>
          <p:nvPr/>
        </p:nvSpPr>
        <p:spPr bwMode="auto">
          <a:xfrm flipV="1">
            <a:off x="3887650" y="3539200"/>
            <a:ext cx="1222375" cy="72390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4" name="Line 24"/>
          <p:cNvSpPr>
            <a:spLocks noChangeShapeType="1"/>
          </p:cNvSpPr>
          <p:nvPr/>
        </p:nvSpPr>
        <p:spPr bwMode="auto">
          <a:xfrm flipV="1">
            <a:off x="3886200" y="4267200"/>
            <a:ext cx="2514600" cy="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5" name="Line 25"/>
          <p:cNvSpPr>
            <a:spLocks noChangeShapeType="1"/>
          </p:cNvSpPr>
          <p:nvPr/>
        </p:nvSpPr>
        <p:spPr bwMode="auto">
          <a:xfrm>
            <a:off x="304800" y="3048000"/>
            <a:ext cx="3352800"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6" name="AutoShape 26"/>
          <p:cNvSpPr>
            <a:spLocks/>
          </p:cNvSpPr>
          <p:nvPr/>
        </p:nvSpPr>
        <p:spPr bwMode="auto">
          <a:xfrm rot="7316036">
            <a:off x="1903413" y="1373187"/>
            <a:ext cx="266700" cy="1787525"/>
          </a:xfrm>
          <a:prstGeom prst="rightBrace">
            <a:avLst>
              <a:gd name="adj1" fmla="val 55853"/>
              <a:gd name="adj2" fmla="val 49444"/>
            </a:avLst>
          </a:prstGeom>
          <a:noFill/>
          <a:ln w="28575">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7" name="Line 27"/>
          <p:cNvSpPr>
            <a:spLocks noChangeShapeType="1"/>
          </p:cNvSpPr>
          <p:nvPr/>
        </p:nvSpPr>
        <p:spPr bwMode="auto">
          <a:xfrm flipV="1">
            <a:off x="5518150" y="4910138"/>
            <a:ext cx="1063625" cy="576262"/>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8" name="AutoShape 28"/>
          <p:cNvSpPr>
            <a:spLocks/>
          </p:cNvSpPr>
          <p:nvPr/>
        </p:nvSpPr>
        <p:spPr bwMode="auto">
          <a:xfrm>
            <a:off x="1828800" y="5181600"/>
            <a:ext cx="228600" cy="1257300"/>
          </a:xfrm>
          <a:prstGeom prst="leftBrace">
            <a:avLst>
              <a:gd name="adj1" fmla="val 45833"/>
              <a:gd name="adj2" fmla="val 50000"/>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9" name="Text Box 29"/>
          <p:cNvSpPr txBox="1">
            <a:spLocks noChangeArrowheads="1"/>
          </p:cNvSpPr>
          <p:nvPr/>
        </p:nvSpPr>
        <p:spPr bwMode="auto">
          <a:xfrm>
            <a:off x="152400" y="5638800"/>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hu-HU" altLang="hu-HU" sz="1600" b="1">
                <a:solidFill>
                  <a:schemeClr val="bg1"/>
                </a:solidFill>
                <a:effectLst>
                  <a:outerShdw blurRad="38100" dist="38100" dir="2700000" algn="tl">
                    <a:srgbClr val="808080"/>
                  </a:outerShdw>
                </a:effectLst>
                <a:latin typeface="Arial" charset="0"/>
              </a:rPr>
              <a:t>SZEMÉLYISÉG</a:t>
            </a:r>
            <a:endParaRPr lang="en-US" altLang="hu-HU" sz="1600">
              <a:solidFill>
                <a:schemeClr val="bg1"/>
              </a:solidFill>
              <a:latin typeface="Arial" charset="0"/>
            </a:endParaRPr>
          </a:p>
        </p:txBody>
      </p:sp>
      <p:sp>
        <p:nvSpPr>
          <p:cNvPr id="337950" name="Rectangle 30"/>
          <p:cNvSpPr>
            <a:spLocks noGrp="1" noChangeArrowheads="1"/>
          </p:cNvSpPr>
          <p:nvPr>
            <p:ph type="title"/>
          </p:nvPr>
        </p:nvSpPr>
        <p:spPr>
          <a:xfrm>
            <a:off x="553793" y="152400"/>
            <a:ext cx="8058955" cy="838200"/>
          </a:xfrm>
        </p:spPr>
        <p:txBody>
          <a:bodyPr/>
          <a:lstStyle/>
          <a:p>
            <a:pPr algn="r"/>
            <a:r>
              <a:rPr lang="hu-HU" altLang="hu-HU" sz="3600" b="1" dirty="0">
                <a:solidFill>
                  <a:srgbClr val="66FF33"/>
                </a:solidFill>
                <a:effectLst>
                  <a:outerShdw blurRad="38100" dist="38100" dir="2700000" algn="tl">
                    <a:srgbClr val="FFFFFF"/>
                  </a:outerShdw>
                </a:effectLst>
              </a:rPr>
              <a:t>A Z   E M B E R   F E L É P Í T É S E</a:t>
            </a:r>
            <a:endParaRPr lang="en-US" altLang="hu-HU" dirty="0">
              <a:latin typeface="Accord Heavy SF" panose="020BE200000000000000" pitchFamily="34" charset="0"/>
            </a:endParaRPr>
          </a:p>
        </p:txBody>
      </p:sp>
      <p:pic>
        <p:nvPicPr>
          <p:cNvPr id="337951" name="Picture 31" descr="BODY"/>
          <p:cNvPicPr>
            <a:picLocks noChangeAspect="1" noChangeArrowheads="1"/>
          </p:cNvPicPr>
          <p:nvPr/>
        </p:nvPicPr>
        <p:blipFill>
          <a:blip r:embed="rId4" cstate="print">
            <a:lum contrast="18000"/>
            <a:extLst>
              <a:ext uri="{28A0092B-C50C-407E-A947-70E740481C1C}">
                <a14:useLocalDpi xmlns:a14="http://schemas.microsoft.com/office/drawing/2010/main" val="0"/>
              </a:ext>
            </a:extLst>
          </a:blip>
          <a:srcRect/>
          <a:stretch>
            <a:fillRect/>
          </a:stretch>
        </p:blipFill>
        <p:spPr bwMode="auto">
          <a:xfrm>
            <a:off x="6913563" y="3883025"/>
            <a:ext cx="722312" cy="1644650"/>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9966FF"/>
                </a:solidFill>
                <a:miter lim="800000"/>
                <a:headEnd/>
                <a:tailEnd/>
              </a14:hiddenLine>
            </a:ext>
          </a:extLst>
        </p:spPr>
      </p:pic>
      <p:sp>
        <p:nvSpPr>
          <p:cNvPr id="337952" name="Line 32"/>
          <p:cNvSpPr>
            <a:spLocks noChangeShapeType="1"/>
          </p:cNvSpPr>
          <p:nvPr/>
        </p:nvSpPr>
        <p:spPr bwMode="auto">
          <a:xfrm flipV="1">
            <a:off x="5585402" y="4919663"/>
            <a:ext cx="1584325" cy="1023937"/>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337953" name="Picture 33" descr="BOD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4363" y="3924300"/>
            <a:ext cx="627062" cy="1562100"/>
          </a:xfrm>
          <a:prstGeom prst="rect">
            <a:avLst/>
          </a:prstGeom>
          <a:noFill/>
          <a:extLst>
            <a:ext uri="{909E8E84-426E-40DD-AFC4-6F175D3DCCD1}">
              <a14:hiddenFill xmlns:a14="http://schemas.microsoft.com/office/drawing/2010/main">
                <a:solidFill>
                  <a:srgbClr val="FFFFFF"/>
                </a:solidFill>
              </a14:hiddenFill>
            </a:ext>
          </a:extLst>
        </p:spPr>
      </p:pic>
      <p:sp>
        <p:nvSpPr>
          <p:cNvPr id="337954" name="Line 34"/>
          <p:cNvSpPr>
            <a:spLocks noChangeShapeType="1"/>
          </p:cNvSpPr>
          <p:nvPr/>
        </p:nvSpPr>
        <p:spPr bwMode="auto">
          <a:xfrm flipV="1">
            <a:off x="5891261" y="5029200"/>
            <a:ext cx="1371600" cy="1371600"/>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337950"/>
                                        </p:tgtEl>
                                        <p:attrNameLst>
                                          <p:attrName>style.visibility</p:attrName>
                                        </p:attrNameLst>
                                      </p:cBhvr>
                                      <p:to>
                                        <p:strVal val="visible"/>
                                      </p:to>
                                    </p:set>
                                    <p:animEffect transition="in" filter="box(out)">
                                      <p:cBhvr>
                                        <p:cTn id="7" dur="500"/>
                                        <p:tgtEl>
                                          <p:spTgt spid="337950"/>
                                        </p:tgtEl>
                                      </p:cBhvr>
                                    </p:animEffect>
                                  </p:childTnLst>
                                </p:cTn>
                              </p:par>
                            </p:childTnLst>
                          </p:cTn>
                        </p:par>
                        <p:par>
                          <p:cTn id="8" fill="hold" nodeType="with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7924"/>
                                        </p:tgtEl>
                                        <p:attrNameLst>
                                          <p:attrName>style.visibility</p:attrName>
                                        </p:attrNameLst>
                                      </p:cBhvr>
                                      <p:to>
                                        <p:strVal val="visible"/>
                                      </p:to>
                                    </p:set>
                                    <p:animEffect transition="in" filter="wipe(left)">
                                      <p:cBhvr>
                                        <p:cTn id="11" dur="500"/>
                                        <p:tgtEl>
                                          <p:spTgt spid="337924"/>
                                        </p:tgtEl>
                                      </p:cBhvr>
                                    </p:animEffect>
                                  </p:childTnLst>
                                </p:cTn>
                              </p:par>
                            </p:childTnLst>
                          </p:cTn>
                        </p:par>
                        <p:par>
                          <p:cTn id="12" fill="hold" nodeType="afterGroup">
                            <p:stCondLst>
                              <p:cond delay="1500"/>
                            </p:stCondLst>
                            <p:childTnLst>
                              <p:par>
                                <p:cTn id="13" presetID="23" presetClass="entr" presetSubtype="32" fill="hold" grpId="0" nodeType="afterEffect">
                                  <p:stCondLst>
                                    <p:cond delay="0"/>
                                  </p:stCondLst>
                                  <p:childTnLst>
                                    <p:set>
                                      <p:cBhvr>
                                        <p:cTn id="14" dur="1" fill="hold">
                                          <p:stCondLst>
                                            <p:cond delay="0"/>
                                          </p:stCondLst>
                                        </p:cTn>
                                        <p:tgtEl>
                                          <p:spTgt spid="337928"/>
                                        </p:tgtEl>
                                        <p:attrNameLst>
                                          <p:attrName>style.visibility</p:attrName>
                                        </p:attrNameLst>
                                      </p:cBhvr>
                                      <p:to>
                                        <p:strVal val="visible"/>
                                      </p:to>
                                    </p:set>
                                    <p:anim calcmode="lin" valueType="num">
                                      <p:cBhvr>
                                        <p:cTn id="15" dur="500" fill="hold"/>
                                        <p:tgtEl>
                                          <p:spTgt spid="337928"/>
                                        </p:tgtEl>
                                        <p:attrNameLst>
                                          <p:attrName>ppt_w</p:attrName>
                                        </p:attrNameLst>
                                      </p:cBhvr>
                                      <p:tavLst>
                                        <p:tav tm="0">
                                          <p:val>
                                            <p:strVal val="4*#ppt_w"/>
                                          </p:val>
                                        </p:tav>
                                        <p:tav tm="100000">
                                          <p:val>
                                            <p:strVal val="#ppt_w"/>
                                          </p:val>
                                        </p:tav>
                                      </p:tavLst>
                                    </p:anim>
                                    <p:anim calcmode="lin" valueType="num">
                                      <p:cBhvr>
                                        <p:cTn id="16" dur="500" fill="hold"/>
                                        <p:tgtEl>
                                          <p:spTgt spid="337928"/>
                                        </p:tgtEl>
                                        <p:attrNameLst>
                                          <p:attrName>ppt_h</p:attrName>
                                        </p:attrNameLst>
                                      </p:cBhvr>
                                      <p:tavLst>
                                        <p:tav tm="0">
                                          <p:val>
                                            <p:strVal val="4*#ppt_h"/>
                                          </p:val>
                                        </p:tav>
                                        <p:tav tm="100000">
                                          <p:val>
                                            <p:strVal val="#ppt_h"/>
                                          </p:val>
                                        </p:tav>
                                      </p:tavLst>
                                    </p:anim>
                                  </p:childTnLst>
                                </p:cTn>
                              </p:par>
                            </p:childTnLst>
                          </p:cTn>
                        </p:par>
                        <p:par>
                          <p:cTn id="17" fill="hold" nodeType="afterGroup">
                            <p:stCondLst>
                              <p:cond delay="2000"/>
                            </p:stCondLst>
                            <p:childTnLst>
                              <p:par>
                                <p:cTn id="18" presetID="23" presetClass="entr" presetSubtype="32" fill="hold" grpId="0" nodeType="afterEffect">
                                  <p:stCondLst>
                                    <p:cond delay="0"/>
                                  </p:stCondLst>
                                  <p:childTnLst>
                                    <p:set>
                                      <p:cBhvr>
                                        <p:cTn id="19" dur="1" fill="hold">
                                          <p:stCondLst>
                                            <p:cond delay="0"/>
                                          </p:stCondLst>
                                        </p:cTn>
                                        <p:tgtEl>
                                          <p:spTgt spid="337929"/>
                                        </p:tgtEl>
                                        <p:attrNameLst>
                                          <p:attrName>style.visibility</p:attrName>
                                        </p:attrNameLst>
                                      </p:cBhvr>
                                      <p:to>
                                        <p:strVal val="visible"/>
                                      </p:to>
                                    </p:set>
                                    <p:anim calcmode="lin" valueType="num">
                                      <p:cBhvr>
                                        <p:cTn id="20" dur="500" fill="hold"/>
                                        <p:tgtEl>
                                          <p:spTgt spid="337929"/>
                                        </p:tgtEl>
                                        <p:attrNameLst>
                                          <p:attrName>ppt_w</p:attrName>
                                        </p:attrNameLst>
                                      </p:cBhvr>
                                      <p:tavLst>
                                        <p:tav tm="0">
                                          <p:val>
                                            <p:strVal val="4*#ppt_w"/>
                                          </p:val>
                                        </p:tav>
                                        <p:tav tm="100000">
                                          <p:val>
                                            <p:strVal val="#ppt_w"/>
                                          </p:val>
                                        </p:tav>
                                      </p:tavLst>
                                    </p:anim>
                                    <p:anim calcmode="lin" valueType="num">
                                      <p:cBhvr>
                                        <p:cTn id="21" dur="500" fill="hold"/>
                                        <p:tgtEl>
                                          <p:spTgt spid="337929"/>
                                        </p:tgtEl>
                                        <p:attrNameLst>
                                          <p:attrName>ppt_h</p:attrName>
                                        </p:attrNameLst>
                                      </p:cBhvr>
                                      <p:tavLst>
                                        <p:tav tm="0">
                                          <p:val>
                                            <p:strVal val="4*#ppt_h"/>
                                          </p:val>
                                        </p:tav>
                                        <p:tav tm="100000">
                                          <p:val>
                                            <p:strVal val="#ppt_h"/>
                                          </p:val>
                                        </p:tav>
                                      </p:tavLst>
                                    </p:anim>
                                  </p:childTnLst>
                                </p:cTn>
                              </p:par>
                            </p:childTnLst>
                          </p:cTn>
                        </p:par>
                        <p:par>
                          <p:cTn id="22" fill="hold" nodeType="afterGroup">
                            <p:stCondLst>
                              <p:cond delay="2500"/>
                            </p:stCondLst>
                            <p:childTnLst>
                              <p:par>
                                <p:cTn id="23" presetID="23" presetClass="entr" presetSubtype="32" fill="hold" grpId="0" nodeType="afterEffect">
                                  <p:stCondLst>
                                    <p:cond delay="0"/>
                                  </p:stCondLst>
                                  <p:childTnLst>
                                    <p:set>
                                      <p:cBhvr>
                                        <p:cTn id="24" dur="1" fill="hold">
                                          <p:stCondLst>
                                            <p:cond delay="0"/>
                                          </p:stCondLst>
                                        </p:cTn>
                                        <p:tgtEl>
                                          <p:spTgt spid="337930"/>
                                        </p:tgtEl>
                                        <p:attrNameLst>
                                          <p:attrName>style.visibility</p:attrName>
                                        </p:attrNameLst>
                                      </p:cBhvr>
                                      <p:to>
                                        <p:strVal val="visible"/>
                                      </p:to>
                                    </p:set>
                                    <p:anim calcmode="lin" valueType="num">
                                      <p:cBhvr>
                                        <p:cTn id="25" dur="500" fill="hold"/>
                                        <p:tgtEl>
                                          <p:spTgt spid="337930"/>
                                        </p:tgtEl>
                                        <p:attrNameLst>
                                          <p:attrName>ppt_w</p:attrName>
                                        </p:attrNameLst>
                                      </p:cBhvr>
                                      <p:tavLst>
                                        <p:tav tm="0">
                                          <p:val>
                                            <p:strVal val="4*#ppt_w"/>
                                          </p:val>
                                        </p:tav>
                                        <p:tav tm="100000">
                                          <p:val>
                                            <p:strVal val="#ppt_w"/>
                                          </p:val>
                                        </p:tav>
                                      </p:tavLst>
                                    </p:anim>
                                    <p:anim calcmode="lin" valueType="num">
                                      <p:cBhvr>
                                        <p:cTn id="26" dur="500" fill="hold"/>
                                        <p:tgtEl>
                                          <p:spTgt spid="337930"/>
                                        </p:tgtEl>
                                        <p:attrNameLst>
                                          <p:attrName>ppt_h</p:attrName>
                                        </p:attrNameLst>
                                      </p:cBhvr>
                                      <p:tavLst>
                                        <p:tav tm="0">
                                          <p:val>
                                            <p:strVal val="4*#ppt_h"/>
                                          </p:val>
                                        </p:tav>
                                        <p:tav tm="100000">
                                          <p:val>
                                            <p:strVal val="#ppt_h"/>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337946"/>
                                        </p:tgtEl>
                                        <p:attrNameLst>
                                          <p:attrName>style.visibility</p:attrName>
                                        </p:attrNameLst>
                                      </p:cBhvr>
                                      <p:to>
                                        <p:strVal val="visible"/>
                                      </p:to>
                                    </p:set>
                                    <p:anim calcmode="lin" valueType="num">
                                      <p:cBhvr>
                                        <p:cTn id="30" dur="500" fill="hold"/>
                                        <p:tgtEl>
                                          <p:spTgt spid="337946"/>
                                        </p:tgtEl>
                                        <p:attrNameLst>
                                          <p:attrName>ppt_w</p:attrName>
                                        </p:attrNameLst>
                                      </p:cBhvr>
                                      <p:tavLst>
                                        <p:tav tm="0">
                                          <p:val>
                                            <p:fltVal val="0"/>
                                          </p:val>
                                        </p:tav>
                                        <p:tav tm="100000">
                                          <p:val>
                                            <p:strVal val="#ppt_w"/>
                                          </p:val>
                                        </p:tav>
                                      </p:tavLst>
                                    </p:anim>
                                    <p:anim calcmode="lin" valueType="num">
                                      <p:cBhvr>
                                        <p:cTn id="31" dur="500" fill="hold"/>
                                        <p:tgtEl>
                                          <p:spTgt spid="337946"/>
                                        </p:tgtEl>
                                        <p:attrNameLst>
                                          <p:attrName>ppt_h</p:attrName>
                                        </p:attrNameLst>
                                      </p:cBhvr>
                                      <p:tavLst>
                                        <p:tav tm="0">
                                          <p:val>
                                            <p:fltVal val="0"/>
                                          </p:val>
                                        </p:tav>
                                        <p:tav tm="100000">
                                          <p:val>
                                            <p:strVal val="#ppt_h"/>
                                          </p:val>
                                        </p:tav>
                                      </p:tavLst>
                                    </p:anim>
                                    <p:animEffect transition="in" filter="fade">
                                      <p:cBhvr>
                                        <p:cTn id="32" dur="500"/>
                                        <p:tgtEl>
                                          <p:spTgt spid="337946"/>
                                        </p:tgtEl>
                                      </p:cBhvr>
                                    </p:animEffect>
                                  </p:childTnLst>
                                </p:cTn>
                              </p:par>
                            </p:childTnLst>
                          </p:cTn>
                        </p:par>
                        <p:par>
                          <p:cTn id="33" fill="hold" nodeType="afterGroup">
                            <p:stCondLst>
                              <p:cond delay="3500"/>
                            </p:stCondLst>
                            <p:childTnLst>
                              <p:par>
                                <p:cTn id="34" presetID="4" presetClass="entr" presetSubtype="32" fill="hold" grpId="0" nodeType="afterEffect">
                                  <p:stCondLst>
                                    <p:cond delay="0"/>
                                  </p:stCondLst>
                                  <p:childTnLst>
                                    <p:set>
                                      <p:cBhvr>
                                        <p:cTn id="35" dur="1" fill="hold">
                                          <p:stCondLst>
                                            <p:cond delay="0"/>
                                          </p:stCondLst>
                                        </p:cTn>
                                        <p:tgtEl>
                                          <p:spTgt spid="337941"/>
                                        </p:tgtEl>
                                        <p:attrNameLst>
                                          <p:attrName>style.visibility</p:attrName>
                                        </p:attrNameLst>
                                      </p:cBhvr>
                                      <p:to>
                                        <p:strVal val="visible"/>
                                      </p:to>
                                    </p:set>
                                    <p:animEffect transition="in" filter="box(out)">
                                      <p:cBhvr>
                                        <p:cTn id="36" dur="500"/>
                                        <p:tgtEl>
                                          <p:spTgt spid="337941"/>
                                        </p:tgtEl>
                                      </p:cBhvr>
                                    </p:animEffect>
                                  </p:childTnLst>
                                </p:cTn>
                              </p:par>
                            </p:childTnLst>
                          </p:cTn>
                        </p:par>
                        <p:par>
                          <p:cTn id="37" fill="hold" nodeType="afterGroup">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337945"/>
                                        </p:tgtEl>
                                        <p:attrNameLst>
                                          <p:attrName>style.visibility</p:attrName>
                                        </p:attrNameLst>
                                      </p:cBhvr>
                                      <p:to>
                                        <p:strVal val="visible"/>
                                      </p:to>
                                    </p:set>
                                    <p:animEffect transition="in" filter="wipe(left)">
                                      <p:cBhvr>
                                        <p:cTn id="40" dur="500"/>
                                        <p:tgtEl>
                                          <p:spTgt spid="337945"/>
                                        </p:tgtEl>
                                      </p:cBhvr>
                                    </p:animEffect>
                                  </p:childTnLst>
                                </p:cTn>
                              </p:par>
                            </p:childTnLst>
                          </p:cTn>
                        </p:par>
                        <p:par>
                          <p:cTn id="41" fill="hold" nodeType="withGroup">
                            <p:stCondLst>
                              <p:cond delay="4500"/>
                            </p:stCondLst>
                            <p:childTnLst>
                              <p:par>
                                <p:cTn id="42" presetID="23" presetClass="entr" presetSubtype="32" fill="hold" grpId="0" nodeType="afterEffect">
                                  <p:stCondLst>
                                    <p:cond delay="0"/>
                                  </p:stCondLst>
                                  <p:childTnLst>
                                    <p:set>
                                      <p:cBhvr>
                                        <p:cTn id="43" dur="1" fill="hold">
                                          <p:stCondLst>
                                            <p:cond delay="0"/>
                                          </p:stCondLst>
                                        </p:cTn>
                                        <p:tgtEl>
                                          <p:spTgt spid="337927"/>
                                        </p:tgtEl>
                                        <p:attrNameLst>
                                          <p:attrName>style.visibility</p:attrName>
                                        </p:attrNameLst>
                                      </p:cBhvr>
                                      <p:to>
                                        <p:strVal val="visible"/>
                                      </p:to>
                                    </p:set>
                                    <p:anim calcmode="lin" valueType="num">
                                      <p:cBhvr>
                                        <p:cTn id="44" dur="500" fill="hold"/>
                                        <p:tgtEl>
                                          <p:spTgt spid="337927"/>
                                        </p:tgtEl>
                                        <p:attrNameLst>
                                          <p:attrName>ppt_w</p:attrName>
                                        </p:attrNameLst>
                                      </p:cBhvr>
                                      <p:tavLst>
                                        <p:tav tm="0">
                                          <p:val>
                                            <p:strVal val="4*#ppt_w"/>
                                          </p:val>
                                        </p:tav>
                                        <p:tav tm="100000">
                                          <p:val>
                                            <p:strVal val="#ppt_w"/>
                                          </p:val>
                                        </p:tav>
                                      </p:tavLst>
                                    </p:anim>
                                    <p:anim calcmode="lin" valueType="num">
                                      <p:cBhvr>
                                        <p:cTn id="45" dur="500" fill="hold"/>
                                        <p:tgtEl>
                                          <p:spTgt spid="337927"/>
                                        </p:tgtEl>
                                        <p:attrNameLst>
                                          <p:attrName>ppt_h</p:attrName>
                                        </p:attrNameLst>
                                      </p:cBhvr>
                                      <p:tavLst>
                                        <p:tav tm="0">
                                          <p:val>
                                            <p:strVal val="4*#ppt_h"/>
                                          </p:val>
                                        </p:tav>
                                        <p:tav tm="100000">
                                          <p:val>
                                            <p:strVal val="#ppt_h"/>
                                          </p:val>
                                        </p:tav>
                                      </p:tavLst>
                                    </p:anim>
                                  </p:childTnLst>
                                </p:cTn>
                              </p:par>
                            </p:childTnLst>
                          </p:cTn>
                        </p:par>
                        <p:par>
                          <p:cTn id="46" fill="hold" nodeType="afterGroup">
                            <p:stCondLst>
                              <p:cond delay="5000"/>
                            </p:stCondLst>
                            <p:childTnLst>
                              <p:par>
                                <p:cTn id="47" presetID="23" presetClass="entr" presetSubtype="32" fill="hold" grpId="0" nodeType="afterEffect">
                                  <p:stCondLst>
                                    <p:cond delay="0"/>
                                  </p:stCondLst>
                                  <p:childTnLst>
                                    <p:set>
                                      <p:cBhvr>
                                        <p:cTn id="48" dur="1" fill="hold">
                                          <p:stCondLst>
                                            <p:cond delay="0"/>
                                          </p:stCondLst>
                                        </p:cTn>
                                        <p:tgtEl>
                                          <p:spTgt spid="337926"/>
                                        </p:tgtEl>
                                        <p:attrNameLst>
                                          <p:attrName>style.visibility</p:attrName>
                                        </p:attrNameLst>
                                      </p:cBhvr>
                                      <p:to>
                                        <p:strVal val="visible"/>
                                      </p:to>
                                    </p:set>
                                    <p:anim calcmode="lin" valueType="num">
                                      <p:cBhvr>
                                        <p:cTn id="49" dur="500" fill="hold"/>
                                        <p:tgtEl>
                                          <p:spTgt spid="337926"/>
                                        </p:tgtEl>
                                        <p:attrNameLst>
                                          <p:attrName>ppt_w</p:attrName>
                                        </p:attrNameLst>
                                      </p:cBhvr>
                                      <p:tavLst>
                                        <p:tav tm="0">
                                          <p:val>
                                            <p:strVal val="4*#ppt_w"/>
                                          </p:val>
                                        </p:tav>
                                        <p:tav tm="100000">
                                          <p:val>
                                            <p:strVal val="#ppt_w"/>
                                          </p:val>
                                        </p:tav>
                                      </p:tavLst>
                                    </p:anim>
                                    <p:anim calcmode="lin" valueType="num">
                                      <p:cBhvr>
                                        <p:cTn id="50" dur="500" fill="hold"/>
                                        <p:tgtEl>
                                          <p:spTgt spid="337926"/>
                                        </p:tgtEl>
                                        <p:attrNameLst>
                                          <p:attrName>ppt_h</p:attrName>
                                        </p:attrNameLst>
                                      </p:cBhvr>
                                      <p:tavLst>
                                        <p:tav tm="0">
                                          <p:val>
                                            <p:strVal val="4*#ppt_h"/>
                                          </p:val>
                                        </p:tav>
                                        <p:tav tm="100000">
                                          <p:val>
                                            <p:strVal val="#ppt_h"/>
                                          </p:val>
                                        </p:tav>
                                      </p:tavLst>
                                    </p:anim>
                                  </p:childTnLst>
                                </p:cTn>
                              </p:par>
                            </p:childTnLst>
                          </p:cTn>
                        </p:par>
                        <p:par>
                          <p:cTn id="51" fill="hold" nodeType="afterGroup">
                            <p:stCondLst>
                              <p:cond delay="5500"/>
                            </p:stCondLst>
                            <p:childTnLst>
                              <p:par>
                                <p:cTn id="52" presetID="23" presetClass="entr" presetSubtype="32" fill="hold" grpId="0" nodeType="afterEffect">
                                  <p:stCondLst>
                                    <p:cond delay="0"/>
                                  </p:stCondLst>
                                  <p:childTnLst>
                                    <p:set>
                                      <p:cBhvr>
                                        <p:cTn id="53" dur="1" fill="hold">
                                          <p:stCondLst>
                                            <p:cond delay="0"/>
                                          </p:stCondLst>
                                        </p:cTn>
                                        <p:tgtEl>
                                          <p:spTgt spid="337925"/>
                                        </p:tgtEl>
                                        <p:attrNameLst>
                                          <p:attrName>style.visibility</p:attrName>
                                        </p:attrNameLst>
                                      </p:cBhvr>
                                      <p:to>
                                        <p:strVal val="visible"/>
                                      </p:to>
                                    </p:set>
                                    <p:anim calcmode="lin" valueType="num">
                                      <p:cBhvr>
                                        <p:cTn id="54" dur="500" fill="hold"/>
                                        <p:tgtEl>
                                          <p:spTgt spid="337925"/>
                                        </p:tgtEl>
                                        <p:attrNameLst>
                                          <p:attrName>ppt_w</p:attrName>
                                        </p:attrNameLst>
                                      </p:cBhvr>
                                      <p:tavLst>
                                        <p:tav tm="0">
                                          <p:val>
                                            <p:strVal val="4*#ppt_w"/>
                                          </p:val>
                                        </p:tav>
                                        <p:tav tm="100000">
                                          <p:val>
                                            <p:strVal val="#ppt_w"/>
                                          </p:val>
                                        </p:tav>
                                      </p:tavLst>
                                    </p:anim>
                                    <p:anim calcmode="lin" valueType="num">
                                      <p:cBhvr>
                                        <p:cTn id="55" dur="500" fill="hold"/>
                                        <p:tgtEl>
                                          <p:spTgt spid="337925"/>
                                        </p:tgtEl>
                                        <p:attrNameLst>
                                          <p:attrName>ppt_h</p:attrName>
                                        </p:attrNameLst>
                                      </p:cBhvr>
                                      <p:tavLst>
                                        <p:tav tm="0">
                                          <p:val>
                                            <p:strVal val="4*#ppt_h"/>
                                          </p:val>
                                        </p:tav>
                                        <p:tav tm="100000">
                                          <p:val>
                                            <p:strVal val="#ppt_h"/>
                                          </p:val>
                                        </p:tav>
                                      </p:tavLst>
                                    </p:anim>
                                  </p:childTnLst>
                                </p:cTn>
                              </p:par>
                            </p:childTnLst>
                          </p:cTn>
                        </p:par>
                        <p:par>
                          <p:cTn id="56" fill="hold" nodeType="afterGroup">
                            <p:stCondLst>
                              <p:cond delay="6000"/>
                            </p:stCondLst>
                            <p:childTnLst>
                              <p:par>
                                <p:cTn id="57" presetID="9" presetClass="entr" presetSubtype="0" fill="hold" grpId="0" nodeType="afterEffect">
                                  <p:stCondLst>
                                    <p:cond delay="0"/>
                                  </p:stCondLst>
                                  <p:childTnLst>
                                    <p:set>
                                      <p:cBhvr>
                                        <p:cTn id="58" dur="1" fill="hold">
                                          <p:stCondLst>
                                            <p:cond delay="0"/>
                                          </p:stCondLst>
                                        </p:cTn>
                                        <p:tgtEl>
                                          <p:spTgt spid="337922"/>
                                        </p:tgtEl>
                                        <p:attrNameLst>
                                          <p:attrName>style.visibility</p:attrName>
                                        </p:attrNameLst>
                                      </p:cBhvr>
                                      <p:to>
                                        <p:strVal val="visible"/>
                                      </p:to>
                                    </p:set>
                                    <p:animEffect transition="in" filter="dissolve">
                                      <p:cBhvr>
                                        <p:cTn id="59" dur="500"/>
                                        <p:tgtEl>
                                          <p:spTgt spid="337922"/>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337940"/>
                                        </p:tgtEl>
                                        <p:attrNameLst>
                                          <p:attrName>style.visibility</p:attrName>
                                        </p:attrNameLst>
                                      </p:cBhvr>
                                      <p:to>
                                        <p:strVal val="visible"/>
                                      </p:to>
                                    </p:set>
                                    <p:animEffect transition="in" filter="wipe(left)">
                                      <p:cBhvr>
                                        <p:cTn id="63" dur="500"/>
                                        <p:tgtEl>
                                          <p:spTgt spid="337940"/>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337942"/>
                                        </p:tgtEl>
                                        <p:attrNameLst>
                                          <p:attrName>style.visibility</p:attrName>
                                        </p:attrNameLst>
                                      </p:cBhvr>
                                      <p:to>
                                        <p:strVal val="visible"/>
                                      </p:to>
                                    </p:set>
                                    <p:animEffect transition="in" filter="wipe(left)">
                                      <p:cBhvr>
                                        <p:cTn id="67" dur="500"/>
                                        <p:tgtEl>
                                          <p:spTgt spid="337942"/>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337943"/>
                                        </p:tgtEl>
                                        <p:attrNameLst>
                                          <p:attrName>style.visibility</p:attrName>
                                        </p:attrNameLst>
                                      </p:cBhvr>
                                      <p:to>
                                        <p:strVal val="visible"/>
                                      </p:to>
                                    </p:set>
                                    <p:animEffect transition="in" filter="wipe(left)">
                                      <p:cBhvr>
                                        <p:cTn id="71" dur="500"/>
                                        <p:tgtEl>
                                          <p:spTgt spid="337943"/>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37944"/>
                                        </p:tgtEl>
                                        <p:attrNameLst>
                                          <p:attrName>style.visibility</p:attrName>
                                        </p:attrNameLst>
                                      </p:cBhvr>
                                      <p:to>
                                        <p:strVal val="visible"/>
                                      </p:to>
                                    </p:set>
                                    <p:animEffect transition="in" filter="wipe(left)">
                                      <p:cBhvr>
                                        <p:cTn id="75" dur="500"/>
                                        <p:tgtEl>
                                          <p:spTgt spid="337944"/>
                                        </p:tgtEl>
                                      </p:cBhvr>
                                    </p:animEffect>
                                  </p:childTnLst>
                                </p:cTn>
                              </p:par>
                            </p:childTnLst>
                          </p:cTn>
                        </p:par>
                        <p:par>
                          <p:cTn id="76" fill="hold">
                            <p:stCondLst>
                              <p:cond delay="8500"/>
                            </p:stCondLst>
                            <p:childTnLst>
                              <p:par>
                                <p:cTn id="77" presetID="4" presetClass="entr" presetSubtype="32" fill="hold" grpId="0" nodeType="afterEffect">
                                  <p:stCondLst>
                                    <p:cond delay="0"/>
                                  </p:stCondLst>
                                  <p:childTnLst>
                                    <p:set>
                                      <p:cBhvr>
                                        <p:cTn id="78" dur="1" fill="hold">
                                          <p:stCondLst>
                                            <p:cond delay="0"/>
                                          </p:stCondLst>
                                        </p:cTn>
                                        <p:tgtEl>
                                          <p:spTgt spid="337939"/>
                                        </p:tgtEl>
                                        <p:attrNameLst>
                                          <p:attrName>style.visibility</p:attrName>
                                        </p:attrNameLst>
                                      </p:cBhvr>
                                      <p:to>
                                        <p:strVal val="visible"/>
                                      </p:to>
                                    </p:set>
                                    <p:animEffect transition="in" filter="box(out)">
                                      <p:cBhvr>
                                        <p:cTn id="79" dur="500"/>
                                        <p:tgtEl>
                                          <p:spTgt spid="337939"/>
                                        </p:tgtEl>
                                      </p:cBhvr>
                                    </p:animEffect>
                                  </p:childTnLst>
                                </p:cTn>
                              </p:par>
                            </p:childTnLst>
                          </p:cTn>
                        </p:par>
                        <p:par>
                          <p:cTn id="80" fill="hold" nodeType="afterGroup">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37937"/>
                                        </p:tgtEl>
                                        <p:attrNameLst>
                                          <p:attrName>style.visibility</p:attrName>
                                        </p:attrNameLst>
                                      </p:cBhvr>
                                      <p:to>
                                        <p:strVal val="visible"/>
                                      </p:to>
                                    </p:set>
                                    <p:animEffect transition="in" filter="wipe(left)">
                                      <p:cBhvr>
                                        <p:cTn id="83" dur="500"/>
                                        <p:tgtEl>
                                          <p:spTgt spid="337937"/>
                                        </p:tgtEl>
                                      </p:cBhvr>
                                    </p:animEffect>
                                  </p:childTnLst>
                                </p:cTn>
                              </p:par>
                            </p:childTnLst>
                          </p:cTn>
                        </p:par>
                        <p:par>
                          <p:cTn id="84" fill="hold" nodeType="afterGroup">
                            <p:stCondLst>
                              <p:cond delay="9500"/>
                            </p:stCondLst>
                            <p:childTnLst>
                              <p:par>
                                <p:cTn id="85" presetID="4" presetClass="entr" presetSubtype="32" fill="hold" grpId="0" nodeType="afterEffect">
                                  <p:stCondLst>
                                    <p:cond delay="0"/>
                                  </p:stCondLst>
                                  <p:childTnLst>
                                    <p:set>
                                      <p:cBhvr>
                                        <p:cTn id="86" dur="1" fill="hold">
                                          <p:stCondLst>
                                            <p:cond delay="0"/>
                                          </p:stCondLst>
                                        </p:cTn>
                                        <p:tgtEl>
                                          <p:spTgt spid="337938"/>
                                        </p:tgtEl>
                                        <p:attrNameLst>
                                          <p:attrName>style.visibility</p:attrName>
                                        </p:attrNameLst>
                                      </p:cBhvr>
                                      <p:to>
                                        <p:strVal val="visible"/>
                                      </p:to>
                                    </p:set>
                                    <p:animEffect transition="in" filter="box(out)">
                                      <p:cBhvr>
                                        <p:cTn id="87" dur="500"/>
                                        <p:tgtEl>
                                          <p:spTgt spid="337938"/>
                                        </p:tgtEl>
                                      </p:cBhvr>
                                    </p:animEffect>
                                  </p:childTnLst>
                                </p:cTn>
                              </p:par>
                            </p:childTnLst>
                          </p:cTn>
                        </p:par>
                        <p:par>
                          <p:cTn id="88" fill="hold" nodeType="withGroup">
                            <p:stCondLst>
                              <p:cond delay="10000"/>
                            </p:stCondLst>
                            <p:childTnLst>
                              <p:par>
                                <p:cTn id="89" presetID="9" presetClass="entr" presetSubtype="0" fill="hold" grpId="0" nodeType="afterEffect">
                                  <p:stCondLst>
                                    <p:cond delay="0"/>
                                  </p:stCondLst>
                                  <p:childTnLst>
                                    <p:set>
                                      <p:cBhvr>
                                        <p:cTn id="90" dur="1" fill="hold">
                                          <p:stCondLst>
                                            <p:cond delay="0"/>
                                          </p:stCondLst>
                                        </p:cTn>
                                        <p:tgtEl>
                                          <p:spTgt spid="337923"/>
                                        </p:tgtEl>
                                        <p:attrNameLst>
                                          <p:attrName>style.visibility</p:attrName>
                                        </p:attrNameLst>
                                      </p:cBhvr>
                                      <p:to>
                                        <p:strVal val="visible"/>
                                      </p:to>
                                    </p:set>
                                    <p:animEffect transition="in" filter="dissolve">
                                      <p:cBhvr>
                                        <p:cTn id="91" dur="500"/>
                                        <p:tgtEl>
                                          <p:spTgt spid="337923"/>
                                        </p:tgtEl>
                                      </p:cBhvr>
                                    </p:animEffect>
                                  </p:childTnLst>
                                </p:cTn>
                              </p:par>
                            </p:childTnLst>
                          </p:cTn>
                        </p:par>
                        <p:par>
                          <p:cTn id="92" fill="hold" nodeType="afterGroup">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37936"/>
                                        </p:tgtEl>
                                        <p:attrNameLst>
                                          <p:attrName>style.visibility</p:attrName>
                                        </p:attrNameLst>
                                      </p:cBhvr>
                                      <p:to>
                                        <p:strVal val="visible"/>
                                      </p:to>
                                    </p:set>
                                    <p:animEffect transition="in" filter="wipe(left)">
                                      <p:cBhvr>
                                        <p:cTn id="95" dur="500"/>
                                        <p:tgtEl>
                                          <p:spTgt spid="337936"/>
                                        </p:tgtEl>
                                      </p:cBhvr>
                                    </p:animEffect>
                                  </p:childTnLst>
                                </p:cTn>
                              </p:par>
                            </p:childTnLst>
                          </p:cTn>
                        </p:par>
                        <p:par>
                          <p:cTn id="96" fill="hold" nodeType="afterGroup">
                            <p:stCondLst>
                              <p:cond delay="11000"/>
                            </p:stCondLst>
                            <p:childTnLst>
                              <p:par>
                                <p:cTn id="97" presetID="22" presetClass="entr" presetSubtype="8" fill="hold" grpId="0" nodeType="afterEffect">
                                  <p:stCondLst>
                                    <p:cond delay="0"/>
                                  </p:stCondLst>
                                  <p:childTnLst>
                                    <p:set>
                                      <p:cBhvr>
                                        <p:cTn id="98" dur="1" fill="hold">
                                          <p:stCondLst>
                                            <p:cond delay="0"/>
                                          </p:stCondLst>
                                        </p:cTn>
                                        <p:tgtEl>
                                          <p:spTgt spid="337947"/>
                                        </p:tgtEl>
                                        <p:attrNameLst>
                                          <p:attrName>style.visibility</p:attrName>
                                        </p:attrNameLst>
                                      </p:cBhvr>
                                      <p:to>
                                        <p:strVal val="visible"/>
                                      </p:to>
                                    </p:set>
                                    <p:animEffect transition="in" filter="wipe(left)">
                                      <p:cBhvr>
                                        <p:cTn id="99" dur="500"/>
                                        <p:tgtEl>
                                          <p:spTgt spid="337947"/>
                                        </p:tgtEl>
                                      </p:cBhvr>
                                    </p:animEffect>
                                  </p:childTnLst>
                                </p:cTn>
                              </p:par>
                            </p:childTnLst>
                          </p:cTn>
                        </p:par>
                        <p:par>
                          <p:cTn id="100" fill="hold" nodeType="afterGroup">
                            <p:stCondLst>
                              <p:cond delay="11500"/>
                            </p:stCondLst>
                            <p:childTnLst>
                              <p:par>
                                <p:cTn id="101" presetID="4" presetClass="entr" presetSubtype="32" fill="hold" grpId="0" nodeType="afterEffect">
                                  <p:stCondLst>
                                    <p:cond delay="0"/>
                                  </p:stCondLst>
                                  <p:childTnLst>
                                    <p:set>
                                      <p:cBhvr>
                                        <p:cTn id="102" dur="1" fill="hold">
                                          <p:stCondLst>
                                            <p:cond delay="0"/>
                                          </p:stCondLst>
                                        </p:cTn>
                                        <p:tgtEl>
                                          <p:spTgt spid="337935"/>
                                        </p:tgtEl>
                                        <p:attrNameLst>
                                          <p:attrName>style.visibility</p:attrName>
                                        </p:attrNameLst>
                                      </p:cBhvr>
                                      <p:to>
                                        <p:strVal val="visible"/>
                                      </p:to>
                                    </p:set>
                                    <p:animEffect transition="in" filter="box(out)">
                                      <p:cBhvr>
                                        <p:cTn id="103" dur="500"/>
                                        <p:tgtEl>
                                          <p:spTgt spid="337935"/>
                                        </p:tgtEl>
                                      </p:cBhvr>
                                    </p:animEffect>
                                  </p:childTnLst>
                                </p:cTn>
                              </p:par>
                            </p:childTnLst>
                          </p:cTn>
                        </p:par>
                        <p:par>
                          <p:cTn id="104" fill="hold" nodeType="afterGroup">
                            <p:stCondLst>
                              <p:cond delay="12000"/>
                            </p:stCondLst>
                            <p:childTnLst>
                              <p:par>
                                <p:cTn id="105" presetID="16" presetClass="entr" presetSubtype="42" fill="hold" nodeType="afterEffect">
                                  <p:stCondLst>
                                    <p:cond delay="0"/>
                                  </p:stCondLst>
                                  <p:childTnLst>
                                    <p:set>
                                      <p:cBhvr>
                                        <p:cTn id="106" dur="1" fill="hold">
                                          <p:stCondLst>
                                            <p:cond delay="0"/>
                                          </p:stCondLst>
                                        </p:cTn>
                                        <p:tgtEl>
                                          <p:spTgt spid="337951"/>
                                        </p:tgtEl>
                                        <p:attrNameLst>
                                          <p:attrName>style.visibility</p:attrName>
                                        </p:attrNameLst>
                                      </p:cBhvr>
                                      <p:to>
                                        <p:strVal val="visible"/>
                                      </p:to>
                                    </p:set>
                                    <p:animEffect transition="in" filter="barn(outHorizontal)">
                                      <p:cBhvr>
                                        <p:cTn id="107" dur="500"/>
                                        <p:tgtEl>
                                          <p:spTgt spid="337951"/>
                                        </p:tgtEl>
                                      </p:cBhvr>
                                    </p:animEffect>
                                  </p:childTnLst>
                                </p:cTn>
                              </p:par>
                            </p:childTnLst>
                          </p:cTn>
                        </p:par>
                        <p:par>
                          <p:cTn id="108" fill="hold" nodeType="afterGroup">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337934"/>
                                        </p:tgtEl>
                                        <p:attrNameLst>
                                          <p:attrName>style.visibility</p:attrName>
                                        </p:attrNameLst>
                                      </p:cBhvr>
                                      <p:to>
                                        <p:strVal val="visible"/>
                                      </p:to>
                                    </p:set>
                                    <p:animEffect transition="in" filter="wipe(left)">
                                      <p:cBhvr>
                                        <p:cTn id="111" dur="500"/>
                                        <p:tgtEl>
                                          <p:spTgt spid="337934"/>
                                        </p:tgtEl>
                                      </p:cBhvr>
                                    </p:animEffect>
                                  </p:childTnLst>
                                </p:cTn>
                              </p:par>
                            </p:childTnLst>
                          </p:cTn>
                        </p:par>
                        <p:par>
                          <p:cTn id="112" fill="hold" nodeType="afterGroup">
                            <p:stCondLst>
                              <p:cond delay="13000"/>
                            </p:stCondLst>
                            <p:childTnLst>
                              <p:par>
                                <p:cTn id="113" presetID="22" presetClass="entr" presetSubtype="8" fill="hold" grpId="0" nodeType="afterEffect">
                                  <p:stCondLst>
                                    <p:cond delay="0"/>
                                  </p:stCondLst>
                                  <p:childTnLst>
                                    <p:set>
                                      <p:cBhvr>
                                        <p:cTn id="114" dur="1" fill="hold">
                                          <p:stCondLst>
                                            <p:cond delay="0"/>
                                          </p:stCondLst>
                                        </p:cTn>
                                        <p:tgtEl>
                                          <p:spTgt spid="337952"/>
                                        </p:tgtEl>
                                        <p:attrNameLst>
                                          <p:attrName>style.visibility</p:attrName>
                                        </p:attrNameLst>
                                      </p:cBhvr>
                                      <p:to>
                                        <p:strVal val="visible"/>
                                      </p:to>
                                    </p:set>
                                    <p:animEffect transition="in" filter="wipe(left)">
                                      <p:cBhvr>
                                        <p:cTn id="115" dur="500"/>
                                        <p:tgtEl>
                                          <p:spTgt spid="337952"/>
                                        </p:tgtEl>
                                      </p:cBhvr>
                                    </p:animEffect>
                                  </p:childTnLst>
                                </p:cTn>
                              </p:par>
                            </p:childTnLst>
                          </p:cTn>
                        </p:par>
                        <p:par>
                          <p:cTn id="116" fill="hold" nodeType="afterGroup">
                            <p:stCondLst>
                              <p:cond delay="13500"/>
                            </p:stCondLst>
                            <p:childTnLst>
                              <p:par>
                                <p:cTn id="117" presetID="4" presetClass="entr" presetSubtype="32" fill="hold" grpId="0" nodeType="afterEffect">
                                  <p:stCondLst>
                                    <p:cond delay="0"/>
                                  </p:stCondLst>
                                  <p:childTnLst>
                                    <p:set>
                                      <p:cBhvr>
                                        <p:cTn id="118" dur="1" fill="hold">
                                          <p:stCondLst>
                                            <p:cond delay="0"/>
                                          </p:stCondLst>
                                        </p:cTn>
                                        <p:tgtEl>
                                          <p:spTgt spid="337933"/>
                                        </p:tgtEl>
                                        <p:attrNameLst>
                                          <p:attrName>style.visibility</p:attrName>
                                        </p:attrNameLst>
                                      </p:cBhvr>
                                      <p:to>
                                        <p:strVal val="visible"/>
                                      </p:to>
                                    </p:set>
                                    <p:animEffect transition="in" filter="box(out)">
                                      <p:cBhvr>
                                        <p:cTn id="119" dur="500"/>
                                        <p:tgtEl>
                                          <p:spTgt spid="337933"/>
                                        </p:tgtEl>
                                      </p:cBhvr>
                                    </p:animEffect>
                                  </p:childTnLst>
                                </p:cTn>
                              </p:par>
                            </p:childTnLst>
                          </p:cTn>
                        </p:par>
                        <p:par>
                          <p:cTn id="120" fill="hold" nodeType="afterGroup">
                            <p:stCondLst>
                              <p:cond delay="14000"/>
                            </p:stCondLst>
                            <p:childTnLst>
                              <p:par>
                                <p:cTn id="121" presetID="16" presetClass="entr" presetSubtype="42" fill="hold" nodeType="afterEffect">
                                  <p:stCondLst>
                                    <p:cond delay="0"/>
                                  </p:stCondLst>
                                  <p:childTnLst>
                                    <p:set>
                                      <p:cBhvr>
                                        <p:cTn id="122" dur="1" fill="hold">
                                          <p:stCondLst>
                                            <p:cond delay="0"/>
                                          </p:stCondLst>
                                        </p:cTn>
                                        <p:tgtEl>
                                          <p:spTgt spid="337953"/>
                                        </p:tgtEl>
                                        <p:attrNameLst>
                                          <p:attrName>style.visibility</p:attrName>
                                        </p:attrNameLst>
                                      </p:cBhvr>
                                      <p:to>
                                        <p:strVal val="visible"/>
                                      </p:to>
                                    </p:set>
                                    <p:animEffect transition="in" filter="barn(outHorizontal)">
                                      <p:cBhvr>
                                        <p:cTn id="123" dur="500"/>
                                        <p:tgtEl>
                                          <p:spTgt spid="337953"/>
                                        </p:tgtEl>
                                      </p:cBhvr>
                                    </p:animEffect>
                                  </p:childTnLst>
                                </p:cTn>
                              </p:par>
                            </p:childTnLst>
                          </p:cTn>
                        </p:par>
                        <p:par>
                          <p:cTn id="124" fill="hold" nodeType="afterGroup">
                            <p:stCondLst>
                              <p:cond delay="14500"/>
                            </p:stCondLst>
                            <p:childTnLst>
                              <p:par>
                                <p:cTn id="125" presetID="22" presetClass="entr" presetSubtype="8" fill="hold" grpId="0" nodeType="afterEffect">
                                  <p:stCondLst>
                                    <p:cond delay="0"/>
                                  </p:stCondLst>
                                  <p:childTnLst>
                                    <p:set>
                                      <p:cBhvr>
                                        <p:cTn id="126" dur="1" fill="hold">
                                          <p:stCondLst>
                                            <p:cond delay="0"/>
                                          </p:stCondLst>
                                        </p:cTn>
                                        <p:tgtEl>
                                          <p:spTgt spid="337932"/>
                                        </p:tgtEl>
                                        <p:attrNameLst>
                                          <p:attrName>style.visibility</p:attrName>
                                        </p:attrNameLst>
                                      </p:cBhvr>
                                      <p:to>
                                        <p:strVal val="visible"/>
                                      </p:to>
                                    </p:set>
                                    <p:animEffect transition="in" filter="wipe(left)">
                                      <p:cBhvr>
                                        <p:cTn id="127" dur="500"/>
                                        <p:tgtEl>
                                          <p:spTgt spid="337932"/>
                                        </p:tgtEl>
                                      </p:cBhvr>
                                    </p:animEffect>
                                  </p:childTnLst>
                                </p:cTn>
                              </p:par>
                            </p:childTnLst>
                          </p:cTn>
                        </p:par>
                        <p:par>
                          <p:cTn id="128" fill="hold" nodeType="afterGroup">
                            <p:stCondLst>
                              <p:cond delay="15000"/>
                            </p:stCondLst>
                            <p:childTnLst>
                              <p:par>
                                <p:cTn id="129" presetID="22" presetClass="entr" presetSubtype="8" fill="hold" grpId="0" nodeType="afterEffect">
                                  <p:stCondLst>
                                    <p:cond delay="0"/>
                                  </p:stCondLst>
                                  <p:childTnLst>
                                    <p:set>
                                      <p:cBhvr>
                                        <p:cTn id="130" dur="1" fill="hold">
                                          <p:stCondLst>
                                            <p:cond delay="0"/>
                                          </p:stCondLst>
                                        </p:cTn>
                                        <p:tgtEl>
                                          <p:spTgt spid="337954"/>
                                        </p:tgtEl>
                                        <p:attrNameLst>
                                          <p:attrName>style.visibility</p:attrName>
                                        </p:attrNameLst>
                                      </p:cBhvr>
                                      <p:to>
                                        <p:strVal val="visible"/>
                                      </p:to>
                                    </p:set>
                                    <p:animEffect transition="in" filter="wipe(left)">
                                      <p:cBhvr>
                                        <p:cTn id="131" dur="500"/>
                                        <p:tgtEl>
                                          <p:spTgt spid="337954"/>
                                        </p:tgtEl>
                                      </p:cBhvr>
                                    </p:animEffect>
                                  </p:childTnLst>
                                </p:cTn>
                              </p:par>
                            </p:childTnLst>
                          </p:cTn>
                        </p:par>
                        <p:par>
                          <p:cTn id="132" fill="hold" nodeType="afterGroup">
                            <p:stCondLst>
                              <p:cond delay="15500"/>
                            </p:stCondLst>
                            <p:childTnLst>
                              <p:par>
                                <p:cTn id="133" presetID="4" presetClass="entr" presetSubtype="32" fill="hold" grpId="0" nodeType="afterEffect">
                                  <p:stCondLst>
                                    <p:cond delay="0"/>
                                  </p:stCondLst>
                                  <p:childTnLst>
                                    <p:set>
                                      <p:cBhvr>
                                        <p:cTn id="134" dur="1" fill="hold">
                                          <p:stCondLst>
                                            <p:cond delay="0"/>
                                          </p:stCondLst>
                                        </p:cTn>
                                        <p:tgtEl>
                                          <p:spTgt spid="337931"/>
                                        </p:tgtEl>
                                        <p:attrNameLst>
                                          <p:attrName>style.visibility</p:attrName>
                                        </p:attrNameLst>
                                      </p:cBhvr>
                                      <p:to>
                                        <p:strVal val="visible"/>
                                      </p:to>
                                    </p:set>
                                    <p:animEffect transition="in" filter="box(out)">
                                      <p:cBhvr>
                                        <p:cTn id="135" dur="500"/>
                                        <p:tgtEl>
                                          <p:spTgt spid="337931"/>
                                        </p:tgtEl>
                                      </p:cBhvr>
                                    </p:animEffect>
                                  </p:childTnLst>
                                </p:cTn>
                              </p:par>
                            </p:childTnLst>
                          </p:cTn>
                        </p:par>
                        <p:par>
                          <p:cTn id="136" fill="hold" nodeType="afterGroup">
                            <p:stCondLst>
                              <p:cond delay="16000"/>
                            </p:stCondLst>
                            <p:childTnLst>
                              <p:par>
                                <p:cTn id="137" presetID="53" presetClass="entr" presetSubtype="0" fill="hold" grpId="0" nodeType="afterEffect">
                                  <p:stCondLst>
                                    <p:cond delay="0"/>
                                  </p:stCondLst>
                                  <p:childTnLst>
                                    <p:set>
                                      <p:cBhvr>
                                        <p:cTn id="138" dur="1" fill="hold">
                                          <p:stCondLst>
                                            <p:cond delay="0"/>
                                          </p:stCondLst>
                                        </p:cTn>
                                        <p:tgtEl>
                                          <p:spTgt spid="337948"/>
                                        </p:tgtEl>
                                        <p:attrNameLst>
                                          <p:attrName>style.visibility</p:attrName>
                                        </p:attrNameLst>
                                      </p:cBhvr>
                                      <p:to>
                                        <p:strVal val="visible"/>
                                      </p:to>
                                    </p:set>
                                    <p:anim calcmode="lin" valueType="num">
                                      <p:cBhvr>
                                        <p:cTn id="139" dur="500" fill="hold"/>
                                        <p:tgtEl>
                                          <p:spTgt spid="337948"/>
                                        </p:tgtEl>
                                        <p:attrNameLst>
                                          <p:attrName>ppt_w</p:attrName>
                                        </p:attrNameLst>
                                      </p:cBhvr>
                                      <p:tavLst>
                                        <p:tav tm="0">
                                          <p:val>
                                            <p:fltVal val="0"/>
                                          </p:val>
                                        </p:tav>
                                        <p:tav tm="100000">
                                          <p:val>
                                            <p:strVal val="#ppt_w"/>
                                          </p:val>
                                        </p:tav>
                                      </p:tavLst>
                                    </p:anim>
                                    <p:anim calcmode="lin" valueType="num">
                                      <p:cBhvr>
                                        <p:cTn id="140" dur="500" fill="hold"/>
                                        <p:tgtEl>
                                          <p:spTgt spid="337948"/>
                                        </p:tgtEl>
                                        <p:attrNameLst>
                                          <p:attrName>ppt_h</p:attrName>
                                        </p:attrNameLst>
                                      </p:cBhvr>
                                      <p:tavLst>
                                        <p:tav tm="0">
                                          <p:val>
                                            <p:fltVal val="0"/>
                                          </p:val>
                                        </p:tav>
                                        <p:tav tm="100000">
                                          <p:val>
                                            <p:strVal val="#ppt_h"/>
                                          </p:val>
                                        </p:tav>
                                      </p:tavLst>
                                    </p:anim>
                                    <p:animEffect transition="in" filter="fade">
                                      <p:cBhvr>
                                        <p:cTn id="141" dur="500"/>
                                        <p:tgtEl>
                                          <p:spTgt spid="337948"/>
                                        </p:tgtEl>
                                      </p:cBhvr>
                                    </p:animEffect>
                                  </p:childTnLst>
                                </p:cTn>
                              </p:par>
                            </p:childTnLst>
                          </p:cTn>
                        </p:par>
                        <p:par>
                          <p:cTn id="142" fill="hold" nodeType="afterGroup">
                            <p:stCondLst>
                              <p:cond delay="16500"/>
                            </p:stCondLst>
                            <p:childTnLst>
                              <p:par>
                                <p:cTn id="143" presetID="4" presetClass="entr" presetSubtype="32" fill="hold" grpId="0" nodeType="afterEffect">
                                  <p:stCondLst>
                                    <p:cond delay="0"/>
                                  </p:stCondLst>
                                  <p:childTnLst>
                                    <p:set>
                                      <p:cBhvr>
                                        <p:cTn id="144" dur="1" fill="hold">
                                          <p:stCondLst>
                                            <p:cond delay="0"/>
                                          </p:stCondLst>
                                        </p:cTn>
                                        <p:tgtEl>
                                          <p:spTgt spid="337949"/>
                                        </p:tgtEl>
                                        <p:attrNameLst>
                                          <p:attrName>style.visibility</p:attrName>
                                        </p:attrNameLst>
                                      </p:cBhvr>
                                      <p:to>
                                        <p:strVal val="visible"/>
                                      </p:to>
                                    </p:set>
                                    <p:animEffect transition="in" filter="box(out)">
                                      <p:cBhvr>
                                        <p:cTn id="145" dur="500"/>
                                        <p:tgtEl>
                                          <p:spTgt spid="33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animBg="1"/>
      <p:bldP spid="337924" grpId="0" animBg="1"/>
      <p:bldP spid="337925" grpId="0" animBg="1"/>
      <p:bldP spid="337926" grpId="0" animBg="1"/>
      <p:bldP spid="337927" grpId="0" animBg="1"/>
      <p:bldP spid="337928" grpId="0" animBg="1"/>
      <p:bldP spid="337929" grpId="0" animBg="1"/>
      <p:bldP spid="337930" grpId="0" animBg="1"/>
      <p:bldP spid="337931" grpId="0" autoUpdateAnimBg="0"/>
      <p:bldP spid="337932" grpId="0" animBg="1"/>
      <p:bldP spid="337933" grpId="0" autoUpdateAnimBg="0"/>
      <p:bldP spid="337934" grpId="0" animBg="1"/>
      <p:bldP spid="337935" grpId="0" autoUpdateAnimBg="0"/>
      <p:bldP spid="337936" grpId="0" animBg="1"/>
      <p:bldP spid="337937" grpId="0" animBg="1"/>
      <p:bldP spid="337938" grpId="0" autoUpdateAnimBg="0"/>
      <p:bldP spid="337939" grpId="0" autoUpdateAnimBg="0"/>
      <p:bldP spid="337940" grpId="0" animBg="1"/>
      <p:bldP spid="337941" grpId="0" autoUpdateAnimBg="0"/>
      <p:bldP spid="337942" grpId="0" animBg="1"/>
      <p:bldP spid="337943" grpId="0" animBg="1"/>
      <p:bldP spid="337944" grpId="0" animBg="1"/>
      <p:bldP spid="337945" grpId="0" animBg="1"/>
      <p:bldP spid="337946" grpId="0" animBg="1"/>
      <p:bldP spid="337947" grpId="0" animBg="1"/>
      <p:bldP spid="337948" grpId="0" animBg="1"/>
      <p:bldP spid="337949" grpId="0" autoUpdateAnimBg="0"/>
      <p:bldP spid="337950" grpId="0" autoUpdateAnimBg="0"/>
      <p:bldP spid="337952" grpId="0" animBg="1"/>
      <p:bldP spid="3379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74900"/>
            <a:ext cx="7772400" cy="4102100"/>
          </a:xfrm>
        </p:spPr>
        <p:txBody>
          <a:bodyPr/>
          <a:lstStyle/>
          <a:p>
            <a:r>
              <a:rPr lang="hu-HU" sz="3600" dirty="0">
                <a:solidFill>
                  <a:srgbClr val="0000CC"/>
                </a:solidFill>
                <a:effectLst>
                  <a:outerShdw blurRad="38100" dist="38100" dir="2700000" algn="tl">
                    <a:srgbClr val="000000">
                      <a:alpha val="43137"/>
                    </a:srgbClr>
                  </a:outerShdw>
                </a:effectLst>
              </a:rPr>
              <a:t>„</a:t>
            </a:r>
            <a:r>
              <a:rPr lang="hu-HU" sz="3600" dirty="0">
                <a:solidFill>
                  <a:srgbClr val="00CC66"/>
                </a:solidFill>
                <a:effectLst>
                  <a:outerShdw blurRad="38100" dist="38100" dir="2700000" algn="tl">
                    <a:srgbClr val="000000">
                      <a:alpha val="43137"/>
                    </a:srgbClr>
                  </a:outerShdw>
                </a:effectLst>
              </a:rPr>
              <a:t>Belső</a:t>
            </a:r>
            <a:r>
              <a:rPr lang="hu-HU" sz="3600" dirty="0">
                <a:solidFill>
                  <a:srgbClr val="0000CC"/>
                </a:solidFill>
                <a:effectLst>
                  <a:outerShdw blurRad="38100" dist="38100" dir="2700000" algn="tl">
                    <a:srgbClr val="000000">
                      <a:alpha val="43137"/>
                    </a:srgbClr>
                  </a:outerShdw>
                </a:effectLst>
              </a:rPr>
              <a:t>” magatartás:</a:t>
            </a:r>
          </a:p>
          <a:p>
            <a:pPr lvl="1">
              <a:spcBef>
                <a:spcPts val="0"/>
              </a:spcBef>
            </a:pPr>
            <a:r>
              <a:rPr lang="hu-HU" sz="3200" dirty="0">
                <a:solidFill>
                  <a:srgbClr val="0000CC"/>
                </a:solidFill>
                <a:effectLst>
                  <a:outerShdw blurRad="38100" dist="38100" dir="2700000" algn="tl">
                    <a:srgbClr val="000000">
                      <a:alpha val="43137"/>
                    </a:srgbClr>
                  </a:outerShdw>
                </a:effectLst>
              </a:rPr>
              <a:t> az adott élet feladatának </a:t>
            </a:r>
            <a:r>
              <a:rPr lang="hu-HU" sz="3200" dirty="0">
                <a:solidFill>
                  <a:srgbClr val="00CC66"/>
                </a:solidFill>
                <a:effectLst>
                  <a:outerShdw blurRad="38100" dist="38100" dir="2700000" algn="tl">
                    <a:srgbClr val="000000">
                      <a:alpha val="43137"/>
                    </a:srgbClr>
                  </a:outerShdw>
                </a:effectLst>
              </a:rPr>
              <a:t>elutasítása</a:t>
            </a:r>
            <a:r>
              <a:rPr lang="hu-HU" sz="3200" dirty="0">
                <a:solidFill>
                  <a:srgbClr val="0000CC"/>
                </a:solidFill>
                <a:effectLst>
                  <a:outerShdw blurRad="38100" dist="38100" dir="2700000" algn="tl">
                    <a:srgbClr val="000000">
                      <a:alpha val="43137"/>
                    </a:srgbClr>
                  </a:outerShdw>
                </a:effectLst>
              </a:rPr>
              <a:t> </a:t>
            </a:r>
          </a:p>
          <a:p>
            <a:pPr lvl="1">
              <a:spcBef>
                <a:spcPts val="0"/>
              </a:spcBef>
            </a:pPr>
            <a:r>
              <a:rPr lang="hu-HU" sz="3200" dirty="0">
                <a:solidFill>
                  <a:srgbClr val="0000CC"/>
                </a:solidFill>
                <a:effectLst>
                  <a:outerShdw blurRad="38100" dist="38100" dir="2700000" algn="tl">
                    <a:srgbClr val="000000">
                      <a:alpha val="43137"/>
                    </a:srgbClr>
                  </a:outerShdw>
                </a:effectLst>
              </a:rPr>
              <a:t> a „nem vállalom” okai:</a:t>
            </a:r>
          </a:p>
          <a:p>
            <a:pPr marL="457200" lvl="1" indent="0">
              <a:spcBef>
                <a:spcPts val="0"/>
              </a:spcBef>
              <a:buNone/>
            </a:pPr>
            <a:r>
              <a:rPr lang="hu-HU" sz="3200" dirty="0">
                <a:solidFill>
                  <a:srgbClr val="FF0000"/>
                </a:solidFill>
                <a:effectLst>
                  <a:outerShdw blurRad="38100" dist="38100" dir="2700000" algn="tl">
                    <a:srgbClr val="000000">
                      <a:alpha val="43137"/>
                    </a:srgbClr>
                  </a:outerShdw>
                </a:effectLst>
              </a:rPr>
              <a:t>	ragaszkodás </a:t>
            </a:r>
            <a:r>
              <a:rPr lang="hu-HU" sz="3200" dirty="0">
                <a:solidFill>
                  <a:srgbClr val="0000CC"/>
                </a:solidFill>
                <a:effectLst>
                  <a:outerShdw blurRad="38100" dist="38100" dir="2700000" algn="tl">
                    <a:srgbClr val="000000">
                      <a:alpha val="43137"/>
                    </a:srgbClr>
                  </a:outerShdw>
                </a:effectLst>
              </a:rPr>
              <a:t>a régi szokásokhoz</a:t>
            </a:r>
          </a:p>
          <a:p>
            <a:pPr marL="457200" lvl="1" indent="0">
              <a:spcBef>
                <a:spcPts val="0"/>
              </a:spcBef>
              <a:buNone/>
            </a:pPr>
            <a:r>
              <a:rPr lang="hu-HU" sz="3200" dirty="0">
                <a:solidFill>
                  <a:srgbClr val="FF0000"/>
                </a:solidFill>
                <a:effectLst>
                  <a:outerShdw blurRad="38100" dist="38100" dir="2700000" algn="tl">
                    <a:srgbClr val="000000">
                      <a:alpha val="43137"/>
                    </a:srgbClr>
                  </a:outerShdw>
                </a:effectLst>
              </a:rPr>
              <a:t>    félelem </a:t>
            </a:r>
            <a:r>
              <a:rPr lang="hu-HU" sz="3200" dirty="0">
                <a:solidFill>
                  <a:srgbClr val="0000CC"/>
                </a:solidFill>
                <a:effectLst>
                  <a:outerShdw blurRad="38100" dist="38100" dir="2700000" algn="tl">
                    <a:srgbClr val="000000">
                      <a:alpha val="43137"/>
                    </a:srgbClr>
                  </a:outerShdw>
                </a:effectLst>
              </a:rPr>
              <a:t>az „ismeretlen” új feladatoktól</a:t>
            </a:r>
          </a:p>
          <a:p>
            <a:pPr marL="457200" lvl="1" indent="0">
              <a:spcBef>
                <a:spcPts val="0"/>
              </a:spcBef>
              <a:buNone/>
            </a:pPr>
            <a:r>
              <a:rPr lang="hu-HU" sz="3200" dirty="0">
                <a:solidFill>
                  <a:srgbClr val="FF0000"/>
                </a:solidFill>
                <a:effectLst>
                  <a:outerShdw blurRad="38100" dist="38100" dir="2700000" algn="tl">
                    <a:srgbClr val="000000">
                      <a:alpha val="43137"/>
                    </a:srgbClr>
                  </a:outerShdw>
                </a:effectLst>
              </a:rPr>
              <a:t>    felelősség </a:t>
            </a:r>
            <a:r>
              <a:rPr lang="hu-HU" sz="3200" dirty="0">
                <a:solidFill>
                  <a:srgbClr val="0000CC"/>
                </a:solidFill>
                <a:effectLst>
                  <a:outerShdw blurRad="38100" dist="38100" dir="2700000" algn="tl">
                    <a:srgbClr val="000000">
                      <a:alpha val="43137"/>
                    </a:srgbClr>
                  </a:outerShdw>
                </a:effectLst>
              </a:rPr>
              <a:t>nem vállalása</a:t>
            </a:r>
          </a:p>
          <a:p>
            <a:pPr marL="0" indent="0">
              <a:buNone/>
            </a:pPr>
            <a:endParaRPr lang="hu-HU" sz="3200" dirty="0">
              <a:solidFill>
                <a:srgbClr val="FF3300"/>
              </a:solidFill>
              <a:effectLst>
                <a:outerShdw blurRad="38100" dist="38100" dir="2700000" algn="tl">
                  <a:srgbClr val="000000">
                    <a:alpha val="43137"/>
                  </a:srgbClr>
                </a:outerShdw>
              </a:effectLst>
            </a:endParaRPr>
          </a:p>
        </p:txBody>
      </p:sp>
      <p:sp>
        <p:nvSpPr>
          <p:cNvPr id="6" name="Rectangle 8"/>
          <p:cNvSpPr>
            <a:spLocks noChangeArrowheads="1"/>
          </p:cNvSpPr>
          <p:nvPr/>
        </p:nvSpPr>
        <p:spPr bwMode="auto">
          <a:xfrm>
            <a:off x="0" y="6111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cs typeface="Arial" charset="0"/>
              </a:defRPr>
            </a:lvl1pPr>
            <a:lvl2pPr algn="ctr">
              <a:defRPr sz="4400">
                <a:solidFill>
                  <a:schemeClr val="tx2"/>
                </a:solidFill>
                <a:latin typeface="Arial" charset="0"/>
                <a:cs typeface="Arial" charset="0"/>
              </a:defRPr>
            </a:lvl2pPr>
            <a:lvl3pPr algn="ctr">
              <a:defRPr sz="4400">
                <a:solidFill>
                  <a:schemeClr val="tx2"/>
                </a:solidFill>
                <a:latin typeface="Arial" charset="0"/>
                <a:cs typeface="Arial" charset="0"/>
              </a:defRPr>
            </a:lvl3pPr>
            <a:lvl4pPr algn="ctr">
              <a:defRPr sz="4400">
                <a:solidFill>
                  <a:schemeClr val="tx2"/>
                </a:solidFill>
                <a:latin typeface="Arial" charset="0"/>
                <a:cs typeface="Arial" charset="0"/>
              </a:defRPr>
            </a:lvl4pPr>
            <a:lvl5pPr algn="ctr">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r>
              <a:rPr lang="hu-HU" sz="4800" b="1" spc="500" dirty="0">
                <a:solidFill>
                  <a:srgbClr val="0000CC"/>
                </a:solidFill>
                <a:effectLst>
                  <a:outerShdw blurRad="38100" dist="38100" dir="2700000" algn="tl">
                    <a:srgbClr val="000000">
                      <a:alpha val="43137"/>
                    </a:srgbClr>
                  </a:outerShdw>
                </a:effectLst>
                <a:latin typeface="+mn-lt"/>
              </a:rPr>
              <a:t>MENEKÜLÉS</a:t>
            </a:r>
            <a:endParaRPr lang="en-US" altLang="hu-HU" sz="4800" b="1" spc="300" dirty="0">
              <a:solidFill>
                <a:srgbClr val="0000FF"/>
              </a:solidFill>
              <a:effectLst>
                <a:outerShdw blurRad="38100" dist="38100" dir="2700000" algn="tl">
                  <a:srgbClr val="C0C0C0"/>
                </a:outerShdw>
              </a:effectLst>
              <a:latin typeface="+mn-lt"/>
            </a:endParaRPr>
          </a:p>
        </p:txBody>
      </p:sp>
    </p:spTree>
    <p:extLst>
      <p:ext uri="{BB962C8B-B14F-4D97-AF65-F5344CB8AC3E}">
        <p14:creationId xmlns:p14="http://schemas.microsoft.com/office/powerpoint/2010/main" val="96751502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1000"/>
                                        <p:tgtEl>
                                          <p:spTgt spid="6"/>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hu-HU" sz="3600" dirty="0">
                <a:solidFill>
                  <a:srgbClr val="0000CC"/>
                </a:solidFill>
                <a:effectLst>
                  <a:outerShdw blurRad="38100" dist="38100" dir="2700000" algn="tl">
                    <a:srgbClr val="000000">
                      <a:alpha val="43137"/>
                    </a:srgbClr>
                  </a:outerShdw>
                </a:effectLst>
              </a:rPr>
              <a:t>Menekülés </a:t>
            </a:r>
            <a:r>
              <a:rPr lang="hu-HU" sz="3600" dirty="0">
                <a:solidFill>
                  <a:srgbClr val="FF0000"/>
                </a:solidFill>
                <a:effectLst>
                  <a:outerShdw blurRad="38100" dist="38100" dir="2700000" algn="tl">
                    <a:srgbClr val="000000">
                      <a:alpha val="43137"/>
                    </a:srgbClr>
                  </a:outerShdw>
                </a:effectLst>
              </a:rPr>
              <a:t>okai</a:t>
            </a:r>
            <a:r>
              <a:rPr lang="hu-HU" dirty="0">
                <a:solidFill>
                  <a:srgbClr val="0000CC"/>
                </a:solidFill>
                <a:effectLst>
                  <a:outerShdw blurRad="38100" dist="38100" dir="2700000" algn="tl">
                    <a:srgbClr val="000000">
                      <a:alpha val="43137"/>
                    </a:srgbClr>
                  </a:outerShdw>
                </a:effectLst>
              </a:rPr>
              <a:t>:</a:t>
            </a:r>
          </a:p>
          <a:p>
            <a:pPr lvl="1">
              <a:spcBef>
                <a:spcPts val="600"/>
              </a:spcBef>
            </a:pPr>
            <a:r>
              <a:rPr lang="hu-HU" sz="3200" dirty="0">
                <a:solidFill>
                  <a:srgbClr val="0000CC"/>
                </a:solidFill>
                <a:effectLst>
                  <a:outerShdw blurRad="38100" dist="38100" dir="2700000" algn="tl">
                    <a:srgbClr val="000000">
                      <a:alpha val="43137"/>
                    </a:srgbClr>
                  </a:outerShdw>
                </a:effectLst>
              </a:rPr>
              <a:t> „</a:t>
            </a:r>
            <a:r>
              <a:rPr lang="hu-HU" sz="3200" dirty="0" err="1">
                <a:solidFill>
                  <a:srgbClr val="0000CC"/>
                </a:solidFill>
                <a:effectLst>
                  <a:outerShdw blurRad="38100" dist="38100" dir="2700000" algn="tl">
                    <a:srgbClr val="000000">
                      <a:alpha val="43137"/>
                    </a:srgbClr>
                  </a:outerShdw>
                </a:effectLst>
              </a:rPr>
              <a:t>nem-szeretem</a:t>
            </a:r>
            <a:r>
              <a:rPr lang="hu-HU" sz="3200" dirty="0">
                <a:solidFill>
                  <a:srgbClr val="0000CC"/>
                </a:solidFill>
                <a:effectLst>
                  <a:outerShdw blurRad="38100" dist="38100" dir="2700000" algn="tl">
                    <a:srgbClr val="000000">
                      <a:alpha val="43137"/>
                    </a:srgbClr>
                  </a:outerShdw>
                </a:effectLst>
              </a:rPr>
              <a:t>”</a:t>
            </a:r>
          </a:p>
          <a:p>
            <a:pPr lvl="1">
              <a:spcBef>
                <a:spcPts val="600"/>
              </a:spcBef>
            </a:pPr>
            <a:r>
              <a:rPr lang="hu-HU" sz="3200" dirty="0">
                <a:solidFill>
                  <a:srgbClr val="0000CC"/>
                </a:solidFill>
                <a:effectLst>
                  <a:outerShdw blurRad="38100" dist="38100" dir="2700000" algn="tl">
                    <a:srgbClr val="000000">
                      <a:alpha val="43137"/>
                    </a:srgbClr>
                  </a:outerShdw>
                </a:effectLst>
              </a:rPr>
              <a:t> </a:t>
            </a:r>
            <a:r>
              <a:rPr lang="hu-HU" sz="3200" dirty="0">
                <a:solidFill>
                  <a:srgbClr val="00CC66"/>
                </a:solidFill>
                <a:effectLst>
                  <a:outerShdw blurRad="38100" dist="38100" dir="2700000" algn="tl">
                    <a:srgbClr val="000000">
                      <a:alpha val="43137"/>
                    </a:srgbClr>
                  </a:outerShdw>
                </a:effectLst>
              </a:rPr>
              <a:t>lustaság</a:t>
            </a:r>
            <a:r>
              <a:rPr lang="hu-HU" sz="3200" dirty="0">
                <a:solidFill>
                  <a:srgbClr val="0000CC"/>
                </a:solidFill>
                <a:effectLst>
                  <a:outerShdw blurRad="38100" dist="38100" dir="2700000" algn="tl">
                    <a:srgbClr val="000000">
                      <a:alpha val="43137"/>
                    </a:srgbClr>
                  </a:outerShdw>
                </a:effectLst>
              </a:rPr>
              <a:t> – „ráér”</a:t>
            </a:r>
          </a:p>
          <a:p>
            <a:pPr lvl="1">
              <a:spcBef>
                <a:spcPts val="600"/>
              </a:spcBef>
            </a:pPr>
            <a:r>
              <a:rPr lang="hu-HU" sz="3200" dirty="0">
                <a:solidFill>
                  <a:srgbClr val="0000CC"/>
                </a:solidFill>
                <a:effectLst>
                  <a:outerShdw blurRad="38100" dist="38100" dir="2700000" algn="tl">
                    <a:srgbClr val="000000">
                      <a:alpha val="43137"/>
                    </a:srgbClr>
                  </a:outerShdw>
                </a:effectLst>
              </a:rPr>
              <a:t> </a:t>
            </a:r>
            <a:r>
              <a:rPr lang="hu-HU" sz="3200" dirty="0">
                <a:solidFill>
                  <a:srgbClr val="00CC66"/>
                </a:solidFill>
                <a:effectLst>
                  <a:outerShdw blurRad="38100" dist="38100" dir="2700000" algn="tl">
                    <a:srgbClr val="000000">
                      <a:alpha val="43137"/>
                    </a:srgbClr>
                  </a:outerShdw>
                </a:effectLst>
              </a:rPr>
              <a:t>félelem</a:t>
            </a:r>
            <a:r>
              <a:rPr lang="hu-HU" sz="3200" dirty="0">
                <a:solidFill>
                  <a:srgbClr val="0000CC"/>
                </a:solidFill>
                <a:effectLst>
                  <a:outerShdw blurRad="38100" dist="38100" dir="2700000" algn="tl">
                    <a:srgbClr val="000000">
                      <a:alpha val="43137"/>
                    </a:srgbClr>
                  </a:outerShdw>
                </a:effectLst>
              </a:rPr>
              <a:t> a kellemetlentől</a:t>
            </a:r>
            <a:br>
              <a:rPr lang="hu-HU" sz="3200" dirty="0">
                <a:solidFill>
                  <a:srgbClr val="0000CC"/>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az ismeretlentől</a:t>
            </a:r>
            <a:br>
              <a:rPr lang="hu-HU" sz="3200" dirty="0">
                <a:solidFill>
                  <a:srgbClr val="0000CC"/>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 kötelezettségtől</a:t>
            </a:r>
            <a:br>
              <a:rPr lang="hu-HU" sz="3200" dirty="0">
                <a:solidFill>
                  <a:srgbClr val="0000CC"/>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 felelősségtől</a:t>
            </a:r>
          </a:p>
        </p:txBody>
      </p:sp>
      <p:sp>
        <p:nvSpPr>
          <p:cNvPr id="4" name="Title 1"/>
          <p:cNvSpPr>
            <a:spLocks noGrp="1"/>
          </p:cNvSpPr>
          <p:nvPr>
            <p:ph type="title"/>
          </p:nvPr>
        </p:nvSpPr>
        <p:spPr>
          <a:xfrm>
            <a:off x="457200" y="566738"/>
            <a:ext cx="8229600" cy="1143000"/>
          </a:xfrm>
        </p:spPr>
        <p:txBody>
          <a:bodyPr/>
          <a:lstStyle/>
          <a:p>
            <a:r>
              <a:rPr lang="hu-HU" sz="4800" b="1" spc="500" dirty="0">
                <a:solidFill>
                  <a:srgbClr val="0000CC"/>
                </a:solidFill>
                <a:effectLst>
                  <a:outerShdw blurRad="38100" dist="38100" dir="2700000" algn="tl">
                    <a:srgbClr val="000000">
                      <a:alpha val="43137"/>
                    </a:srgbClr>
                  </a:outerShdw>
                </a:effectLst>
              </a:rPr>
              <a:t>MENEKÜLÉS</a:t>
            </a:r>
            <a:endParaRPr lang="hu-HU" sz="4800"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912918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hu-HU" sz="3600" dirty="0">
                <a:solidFill>
                  <a:srgbClr val="0000CC"/>
                </a:solidFill>
                <a:effectLst>
                  <a:outerShdw blurRad="38100" dist="38100" dir="2700000" algn="tl">
                    <a:srgbClr val="000000">
                      <a:alpha val="43137"/>
                    </a:srgbClr>
                  </a:outerShdw>
                </a:effectLst>
              </a:rPr>
              <a:t>Menekülés </a:t>
            </a:r>
            <a:r>
              <a:rPr lang="hu-HU" sz="3600" dirty="0">
                <a:solidFill>
                  <a:srgbClr val="FF0000"/>
                </a:solidFill>
                <a:effectLst>
                  <a:outerShdw blurRad="38100" dist="38100" dir="2700000" algn="tl">
                    <a:srgbClr val="000000">
                      <a:alpha val="43137"/>
                    </a:srgbClr>
                  </a:outerShdw>
                </a:effectLst>
              </a:rPr>
              <a:t>eszközei</a:t>
            </a:r>
            <a:r>
              <a:rPr lang="hu-HU" dirty="0">
                <a:solidFill>
                  <a:srgbClr val="0000CC"/>
                </a:solidFill>
                <a:effectLst>
                  <a:outerShdw blurRad="38100" dist="38100" dir="2700000" algn="tl">
                    <a:srgbClr val="000000">
                      <a:alpha val="43137"/>
                    </a:srgbClr>
                  </a:outerShdw>
                </a:effectLst>
              </a:rPr>
              <a:t>:</a:t>
            </a:r>
          </a:p>
          <a:p>
            <a:pPr lvl="1">
              <a:spcBef>
                <a:spcPts val="600"/>
              </a:spcBef>
            </a:pPr>
            <a:r>
              <a:rPr lang="hu-HU" sz="3200" dirty="0">
                <a:solidFill>
                  <a:srgbClr val="0000CC"/>
                </a:solidFill>
                <a:effectLst>
                  <a:outerShdw blurRad="38100" dist="38100" dir="2700000" algn="tl">
                    <a:srgbClr val="000000">
                      <a:alpha val="43137"/>
                    </a:srgbClr>
                  </a:outerShdw>
                </a:effectLst>
              </a:rPr>
              <a:t>fizikai: </a:t>
            </a:r>
          </a:p>
          <a:p>
            <a:pPr lvl="2">
              <a:spcBef>
                <a:spcPts val="0"/>
              </a:spcBef>
            </a:pPr>
            <a:r>
              <a:rPr lang="hu-HU" sz="30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lustálkodás</a:t>
            </a:r>
            <a:r>
              <a:rPr lang="hu-HU" sz="2600" dirty="0">
                <a:solidFill>
                  <a:srgbClr val="00CC66"/>
                </a:solidFill>
                <a:effectLst>
                  <a:outerShdw blurRad="38100" dist="38100" dir="2700000" algn="tl">
                    <a:srgbClr val="000000">
                      <a:alpha val="43137"/>
                    </a:srgbClr>
                  </a:outerShdw>
                </a:effectLst>
              </a:rPr>
              <a:t> </a:t>
            </a:r>
            <a:br>
              <a:rPr lang="hu-HU" sz="2600" dirty="0">
                <a:solidFill>
                  <a:srgbClr val="0000CC"/>
                </a:solidFill>
                <a:effectLst>
                  <a:outerShdw blurRad="38100" dist="38100" dir="2700000" algn="tl">
                    <a:srgbClr val="000000">
                      <a:alpha val="43137"/>
                    </a:srgbClr>
                  </a:outerShdw>
                </a:effectLst>
              </a:rPr>
            </a:br>
            <a:r>
              <a:rPr lang="hu-HU" sz="2600" dirty="0">
                <a:solidFill>
                  <a:srgbClr val="0000CC"/>
                </a:solidFill>
                <a:effectLst>
                  <a:outerShdw blurRad="38100" dist="38100" dir="2700000" algn="tl">
                    <a:srgbClr val="000000">
                      <a:alpha val="43137"/>
                    </a:srgbClr>
                  </a:outerShdw>
                </a:effectLst>
              </a:rPr>
              <a:t>	</a:t>
            </a:r>
            <a:r>
              <a:rPr lang="hu-HU" sz="2800" dirty="0">
                <a:solidFill>
                  <a:srgbClr val="0000CC"/>
                </a:solidFill>
                <a:effectLst>
                  <a:outerShdw blurRad="38100" dist="38100" dir="2700000" algn="tl">
                    <a:srgbClr val="000000">
                      <a:alpha val="43137"/>
                    </a:srgbClr>
                  </a:outerShdw>
                </a:effectLst>
              </a:rPr>
              <a:t>„</a:t>
            </a:r>
            <a:r>
              <a:rPr lang="hu-HU" sz="2800" dirty="0" err="1">
                <a:solidFill>
                  <a:srgbClr val="0000CC"/>
                </a:solidFill>
                <a:effectLst>
                  <a:outerShdw blurRad="38100" dist="38100" dir="2700000" algn="tl">
                    <a:srgbClr val="000000">
                      <a:alpha val="43137"/>
                    </a:srgbClr>
                  </a:outerShdw>
                </a:effectLst>
              </a:rPr>
              <a:t>Ejh</a:t>
            </a:r>
            <a:r>
              <a:rPr lang="hu-HU" sz="2800" dirty="0">
                <a:solidFill>
                  <a:srgbClr val="0000CC"/>
                </a:solidFill>
                <a:effectLst>
                  <a:outerShdw blurRad="38100" dist="38100" dir="2700000" algn="tl">
                    <a:srgbClr val="000000">
                      <a:alpha val="43137"/>
                    </a:srgbClr>
                  </a:outerShdw>
                </a:effectLst>
              </a:rPr>
              <a:t>, ráérünk arra még…”</a:t>
            </a:r>
          </a:p>
          <a:p>
            <a:pPr lvl="2">
              <a:spcBef>
                <a:spcPts val="0"/>
              </a:spcBef>
            </a:pPr>
            <a:r>
              <a:rPr lang="hu-HU" sz="30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pótcselekvések</a:t>
            </a:r>
            <a:br>
              <a:rPr lang="hu-HU" sz="3000" dirty="0">
                <a:solidFill>
                  <a:srgbClr val="0000CC"/>
                </a:solidFill>
                <a:effectLst>
                  <a:outerShdw blurRad="38100" dist="38100" dir="2700000" algn="tl">
                    <a:srgbClr val="000000">
                      <a:alpha val="43137"/>
                    </a:srgbClr>
                  </a:outerShdw>
                </a:effectLst>
              </a:rPr>
            </a:br>
            <a:r>
              <a:rPr lang="hu-HU" sz="3000" dirty="0">
                <a:solidFill>
                  <a:srgbClr val="0000CC"/>
                </a:solidFill>
                <a:effectLst>
                  <a:outerShdw blurRad="38100" dist="38100" dir="2700000" algn="tl">
                    <a:srgbClr val="000000">
                      <a:alpha val="43137"/>
                    </a:srgbClr>
                  </a:outerShdw>
                </a:effectLst>
              </a:rPr>
              <a:t>	</a:t>
            </a:r>
            <a:r>
              <a:rPr lang="hu-HU" sz="2800" dirty="0">
                <a:solidFill>
                  <a:srgbClr val="0000CC"/>
                </a:solidFill>
                <a:effectLst>
                  <a:outerShdw blurRad="38100" dist="38100" dir="2700000" algn="tl">
                    <a:srgbClr val="000000">
                      <a:alpha val="43137"/>
                    </a:srgbClr>
                  </a:outerShdw>
                </a:effectLst>
              </a:rPr>
              <a:t>„inkább mást csinálok…”</a:t>
            </a:r>
          </a:p>
          <a:p>
            <a:pPr lvl="2">
              <a:spcBef>
                <a:spcPts val="0"/>
              </a:spcBef>
            </a:pPr>
            <a:r>
              <a:rPr lang="hu-HU" sz="3000" dirty="0">
                <a:solidFill>
                  <a:srgbClr val="0000CC"/>
                </a:solidFill>
                <a:effectLst>
                  <a:outerShdw blurRad="38100" dist="38100" dir="2700000" algn="tl">
                    <a:srgbClr val="000000">
                      <a:alpha val="43137"/>
                    </a:srgbClr>
                  </a:outerShdw>
                </a:effectLst>
              </a:rPr>
              <a:t> </a:t>
            </a:r>
            <a:r>
              <a:rPr lang="hu-HU" sz="3000" dirty="0">
                <a:solidFill>
                  <a:srgbClr val="00CC66"/>
                </a:solidFill>
                <a:effectLst>
                  <a:outerShdw blurRad="38100" dist="38100" dir="2700000" algn="tl">
                    <a:srgbClr val="000000">
                      <a:alpha val="43137"/>
                    </a:srgbClr>
                  </a:outerShdw>
                </a:effectLst>
              </a:rPr>
              <a:t>kábítószerek</a:t>
            </a:r>
          </a:p>
          <a:p>
            <a:pPr marL="914400" lvl="2" indent="0">
              <a:spcBef>
                <a:spcPts val="0"/>
              </a:spcBef>
              <a:buNone/>
            </a:pPr>
            <a:r>
              <a:rPr lang="hu-HU" sz="3000" dirty="0">
                <a:solidFill>
                  <a:srgbClr val="0000CC"/>
                </a:solidFill>
                <a:effectLst>
                  <a:outerShdw blurRad="38100" dist="38100" dir="2700000" algn="tl">
                    <a:srgbClr val="000000">
                      <a:alpha val="43137"/>
                    </a:srgbClr>
                  </a:outerShdw>
                </a:effectLst>
              </a:rPr>
              <a:t>	</a:t>
            </a:r>
            <a:r>
              <a:rPr lang="hu-HU" sz="2800" dirty="0">
                <a:solidFill>
                  <a:srgbClr val="0000CC"/>
                </a:solidFill>
                <a:effectLst>
                  <a:outerShdw blurRad="38100" dist="38100" dir="2700000" algn="tl">
                    <a:srgbClr val="000000">
                      <a:alpha val="43137"/>
                    </a:srgbClr>
                  </a:outerShdw>
                </a:effectLst>
              </a:rPr>
              <a:t>„lassú” öngyilkosság</a:t>
            </a:r>
          </a:p>
          <a:p>
            <a:pPr marL="457200" lvl="1" indent="0">
              <a:spcBef>
                <a:spcPts val="0"/>
              </a:spcBef>
              <a:buNone/>
            </a:pPr>
            <a:br>
              <a:rPr lang="hu-HU" sz="3200" dirty="0">
                <a:solidFill>
                  <a:srgbClr val="0000CC"/>
                </a:solidFill>
                <a:effectLst>
                  <a:outerShdw blurRad="38100" dist="38100" dir="2700000" algn="tl">
                    <a:srgbClr val="000000">
                      <a:alpha val="43137"/>
                    </a:srgbClr>
                  </a:outerShdw>
                </a:effectLst>
              </a:rPr>
            </a:br>
            <a:r>
              <a:rPr lang="hu-HU" sz="3200" dirty="0">
                <a:solidFill>
                  <a:srgbClr val="0000CC"/>
                </a:solidFill>
                <a:effectLst>
                  <a:outerShdw blurRad="38100" dist="38100" dir="2700000" algn="tl">
                    <a:srgbClr val="000000">
                      <a:alpha val="43137"/>
                    </a:srgbClr>
                  </a:outerShdw>
                </a:effectLst>
              </a:rPr>
              <a:t> 		</a:t>
            </a:r>
          </a:p>
        </p:txBody>
      </p:sp>
      <p:sp>
        <p:nvSpPr>
          <p:cNvPr id="4" name="Title 1"/>
          <p:cNvSpPr>
            <a:spLocks noGrp="1"/>
          </p:cNvSpPr>
          <p:nvPr>
            <p:ph type="title"/>
          </p:nvPr>
        </p:nvSpPr>
        <p:spPr>
          <a:xfrm>
            <a:off x="457200" y="566738"/>
            <a:ext cx="8229600" cy="1143000"/>
          </a:xfrm>
        </p:spPr>
        <p:txBody>
          <a:bodyPr/>
          <a:lstStyle/>
          <a:p>
            <a:r>
              <a:rPr lang="hu-HU" sz="4800" b="1" spc="500" dirty="0">
                <a:solidFill>
                  <a:srgbClr val="0000CC"/>
                </a:solidFill>
                <a:effectLst>
                  <a:outerShdw blurRad="38100" dist="38100" dir="2700000" algn="tl">
                    <a:srgbClr val="000000">
                      <a:alpha val="43137"/>
                    </a:srgbClr>
                  </a:outerShdw>
                </a:effectLst>
              </a:rPr>
              <a:t>MENEKÜLÉS</a:t>
            </a:r>
            <a:endParaRPr lang="hu-HU" sz="4800"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8075039"/>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p:bldLst>
  </p:timing>
</p:sld>
</file>

<file path=ppt/theme/theme1.xml><?xml version="1.0" encoding="utf-8"?>
<a:theme xmlns:a="http://schemas.openxmlformats.org/drawingml/2006/main" name="Üres bemutató.pot">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spDef>
    <a:ln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Office\Sablonok\Üres bemutató.pot</Template>
  <TotalTime>19797</TotalTime>
  <Words>354</Words>
  <Application>Microsoft Office PowerPoint</Application>
  <PresentationFormat>Diavetítés a képernyőre (4:3 oldalarány)</PresentationFormat>
  <Paragraphs>102</Paragraphs>
  <Slides>15</Slides>
  <Notes>5</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15</vt:i4>
      </vt:variant>
    </vt:vector>
  </HeadingPairs>
  <TitlesOfParts>
    <vt:vector size="20" baseType="lpstr">
      <vt:lpstr>Accord Heavy SF</vt:lpstr>
      <vt:lpstr>Aldine-721 HU</vt:lpstr>
      <vt:lpstr>Arial</vt:lpstr>
      <vt:lpstr>Times New Roman</vt:lpstr>
      <vt:lpstr>Üres bemutató.pot</vt:lpstr>
      <vt:lpstr>PowerPoint-bemutató</vt:lpstr>
      <vt:lpstr>MENEKÜLÉS A FELADATOK ELŐL</vt:lpstr>
      <vt:lpstr>PowerPoint-bemutató</vt:lpstr>
      <vt:lpstr>PowerPoint-bemutató</vt:lpstr>
      <vt:lpstr>A BELSŐ TUDATOSSÁG KIBONTAKOZÁSA</vt:lpstr>
      <vt:lpstr>A Z   E M B E R   F E L É P Í T É S E</vt:lpstr>
      <vt:lpstr>PowerPoint-bemutató</vt:lpstr>
      <vt:lpstr>MENEKÜLÉS</vt:lpstr>
      <vt:lpstr>MENEKÜLÉS</vt:lpstr>
      <vt:lpstr>MENEKÜLÉS</vt:lpstr>
      <vt:lpstr>MENEKÜLÉS</vt:lpstr>
      <vt:lpstr>MEGOLDÁS</vt:lpstr>
      <vt:lpstr> </vt:lpstr>
      <vt:lpstr> </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E O Z Ó F I A</dc:title>
  <dc:creator>Martinovich Tamás</dc:creator>
  <cp:lastModifiedBy>János Szabari</cp:lastModifiedBy>
  <cp:revision>459</cp:revision>
  <cp:lastPrinted>2019-01-26T10:21:27Z</cp:lastPrinted>
  <dcterms:created xsi:type="dcterms:W3CDTF">2000-09-27T18:14:27Z</dcterms:created>
  <dcterms:modified xsi:type="dcterms:W3CDTF">2019-04-11T14:59:51Z</dcterms:modified>
</cp:coreProperties>
</file>