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86" r:id="rId6"/>
    <p:sldId id="271" r:id="rId7"/>
    <p:sldId id="272" r:id="rId8"/>
    <p:sldId id="260" r:id="rId9"/>
    <p:sldId id="261" r:id="rId10"/>
    <p:sldId id="262" r:id="rId11"/>
    <p:sldId id="263" r:id="rId12"/>
    <p:sldId id="264" r:id="rId13"/>
    <p:sldId id="265" r:id="rId14"/>
    <p:sldId id="266" r:id="rId15"/>
    <p:sldId id="267" r:id="rId16"/>
    <p:sldId id="268" r:id="rId17"/>
    <p:sldId id="274" r:id="rId18"/>
    <p:sldId id="269" r:id="rId19"/>
    <p:sldId id="270" r:id="rId20"/>
    <p:sldId id="273" r:id="rId21"/>
    <p:sldId id="275" r:id="rId22"/>
    <p:sldId id="276" r:id="rId23"/>
    <p:sldId id="277" r:id="rId24"/>
    <p:sldId id="284" r:id="rId25"/>
    <p:sldId id="283" r:id="rId26"/>
    <p:sldId id="279" r:id="rId27"/>
    <p:sldId id="280" r:id="rId28"/>
    <p:sldId id="281" r:id="rId29"/>
    <p:sldId id="285" r:id="rId3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62" autoAdjust="0"/>
  </p:normalViewPr>
  <p:slideViewPr>
    <p:cSldViewPr>
      <p:cViewPr varScale="1">
        <p:scale>
          <a:sx n="60" d="100"/>
          <a:sy n="60" d="100"/>
        </p:scale>
        <p:origin x="-1384"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816F41C9-FCF1-4FED-8CBD-1A024C4EF58E}" type="datetimeFigureOut">
              <a:rPr lang="hu-HU" smtClean="0"/>
              <a:t>2015.11.16.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5DB5B6-57ED-412A-9FBC-EF0BE35CB9DF}" type="slidenum">
              <a:rPr lang="hu-HU" smtClean="0"/>
              <a:t>‹#›</a:t>
            </a:fld>
            <a:endParaRPr lang="hu-H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hu-HU" smtClean="0"/>
              <a:t>Mintacím szerkesztése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816F41C9-FCF1-4FED-8CBD-1A024C4EF58E}" type="datetimeFigureOut">
              <a:rPr lang="hu-HU" smtClean="0"/>
              <a:t>2015.11.16.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5DB5B6-57ED-412A-9FBC-EF0BE35CB9DF}" type="slidenum">
              <a:rPr lang="hu-HU" smtClean="0"/>
              <a:t>‹#›</a:t>
            </a:fld>
            <a:endParaRPr lang="hu-H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u-HU" smtClean="0"/>
              <a:t>Mintacím szerkesztése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16F41C9-FCF1-4FED-8CBD-1A024C4EF58E}" type="datetimeFigureOut">
              <a:rPr lang="hu-HU" smtClean="0"/>
              <a:t>2015.11.16.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5DB5B6-57ED-412A-9FBC-EF0BE35CB9DF}" type="slidenum">
              <a:rPr lang="hu-HU" smtClean="0"/>
              <a:t>‹#›</a:t>
            </a:fld>
            <a:endParaRPr lang="hu-H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6F41C9-FCF1-4FED-8CBD-1A024C4EF58E}" type="datetimeFigureOut">
              <a:rPr lang="hu-HU" smtClean="0"/>
              <a:t>2015.11.16.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5DB5B6-57ED-412A-9FBC-EF0BE35CB9DF}" type="slidenum">
              <a:rPr lang="hu-HU" smtClean="0"/>
              <a:t>‹#›</a:t>
            </a:fld>
            <a:endParaRPr lang="hu-HU"/>
          </a:p>
        </p:txBody>
      </p:sp>
      <p:sp>
        <p:nvSpPr>
          <p:cNvPr id="8" name="Title 7"/>
          <p:cNvSpPr>
            <a:spLocks noGrp="1"/>
          </p:cNvSpPr>
          <p:nvPr>
            <p:ph type="title"/>
          </p:nvPr>
        </p:nvSpPr>
        <p:spPr/>
        <p:txBody>
          <a:bodyPr/>
          <a:lstStyle/>
          <a:p>
            <a:r>
              <a:rPr lang="hu-HU" smtClean="0"/>
              <a:t>Mintacím szerkesztése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u-HU" smtClean="0"/>
              <a:t>Mintacím szerkesztése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816F41C9-FCF1-4FED-8CBD-1A024C4EF58E}" type="datetimeFigureOut">
              <a:rPr lang="hu-HU" smtClean="0"/>
              <a:t>2015.11.16.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95DB5B6-57ED-412A-9FBC-EF0BE35CB9DF}" type="slidenum">
              <a:rPr lang="hu-HU" smtClean="0"/>
              <a:t>‹#›</a:t>
            </a:fld>
            <a:endParaRPr lang="hu-H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6F41C9-FCF1-4FED-8CBD-1A024C4EF58E}" type="datetimeFigureOut">
              <a:rPr lang="hu-HU" smtClean="0"/>
              <a:t>2015.11.16.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95DB5B6-57ED-412A-9FBC-EF0BE35CB9DF}" type="slidenum">
              <a:rPr lang="hu-HU" smtClean="0"/>
              <a:t>‹#›</a:t>
            </a:fld>
            <a:endParaRPr lang="hu-HU"/>
          </a:p>
        </p:txBody>
      </p:sp>
      <p:sp>
        <p:nvSpPr>
          <p:cNvPr id="8" name="Title 7"/>
          <p:cNvSpPr>
            <a:spLocks noGrp="1"/>
          </p:cNvSpPr>
          <p:nvPr>
            <p:ph type="title"/>
          </p:nvPr>
        </p:nvSpPr>
        <p:spPr/>
        <p:txBody>
          <a:bodyPr/>
          <a:lstStyle/>
          <a:p>
            <a:r>
              <a:rPr lang="hu-HU" smtClean="0"/>
              <a:t>Mintacím szerkesztése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u-HU" smtClean="0"/>
              <a:t>Mintaszöveg szerkesztése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816F41C9-FCF1-4FED-8CBD-1A024C4EF58E}" type="datetimeFigureOut">
              <a:rPr lang="hu-HU" smtClean="0"/>
              <a:t>2015.11.16.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95DB5B6-57ED-412A-9FBC-EF0BE35CB9DF}" type="slidenum">
              <a:rPr lang="hu-HU" smtClean="0"/>
              <a:t>‹#›</a:t>
            </a:fld>
            <a:endParaRPr lang="hu-HU"/>
          </a:p>
        </p:txBody>
      </p:sp>
      <p:sp>
        <p:nvSpPr>
          <p:cNvPr id="10" name="Title 9"/>
          <p:cNvSpPr>
            <a:spLocks noGrp="1"/>
          </p:cNvSpPr>
          <p:nvPr>
            <p:ph type="title"/>
          </p:nvPr>
        </p:nvSpPr>
        <p:spPr/>
        <p:txBody>
          <a:bodyPr/>
          <a:lstStyle/>
          <a:p>
            <a:r>
              <a:rPr lang="hu-HU" smtClean="0"/>
              <a:t>Mintacím szerkesztése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816F41C9-FCF1-4FED-8CBD-1A024C4EF58E}" type="datetimeFigureOut">
              <a:rPr lang="hu-HU" smtClean="0"/>
              <a:t>2015.11.16.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95DB5B6-57ED-412A-9FBC-EF0BE35CB9DF}" type="slidenum">
              <a:rPr lang="hu-HU" smtClean="0"/>
              <a:t>‹#›</a:t>
            </a:fld>
            <a:endParaRPr lang="hu-H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F41C9-FCF1-4FED-8CBD-1A024C4EF58E}" type="datetimeFigureOut">
              <a:rPr lang="hu-HU" smtClean="0"/>
              <a:t>2015.11.16.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95DB5B6-57ED-412A-9FBC-EF0BE35CB9DF}" type="slidenum">
              <a:rPr lang="hu-HU" smtClean="0"/>
              <a:t>‹#›</a:t>
            </a:fld>
            <a:endParaRPr lang="hu-H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hu-HU" smtClean="0"/>
              <a:t>Mintacím szerkesztése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816F41C9-FCF1-4FED-8CBD-1A024C4EF58E}" type="datetimeFigureOut">
              <a:rPr lang="hu-HU" smtClean="0"/>
              <a:t>2015.11.16.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95DB5B6-57ED-412A-9FBC-EF0BE35CB9DF}" type="slidenum">
              <a:rPr lang="hu-HU" smtClean="0"/>
              <a:t>‹#›</a:t>
            </a:fld>
            <a:endParaRPr lang="hu-H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816F41C9-FCF1-4FED-8CBD-1A024C4EF58E}" type="datetimeFigureOut">
              <a:rPr lang="hu-HU" smtClean="0"/>
              <a:t>2015.11.16.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95DB5B6-57ED-412A-9FBC-EF0BE35CB9DF}" type="slidenum">
              <a:rPr lang="hu-HU" smtClean="0"/>
              <a:t>‹#›</a:t>
            </a:fld>
            <a:endParaRPr lang="hu-H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hu-HU" smtClean="0"/>
              <a:t>Mintacím szerkesztése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hu-HU" smtClean="0"/>
              <a:t>Mintacím szerkesztése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16F41C9-FCF1-4FED-8CBD-1A024C4EF58E}" type="datetimeFigureOut">
              <a:rPr lang="hu-HU" smtClean="0"/>
              <a:t>2015.11.16.</a:t>
            </a:fld>
            <a:endParaRPr lang="hu-H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u-H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95DB5B6-57ED-412A-9FBC-EF0BE35CB9DF}"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p:txBody>
          <a:bodyPr>
            <a:normAutofit fontScale="77500" lnSpcReduction="20000"/>
          </a:bodyPr>
          <a:lstStyle/>
          <a:p>
            <a:r>
              <a:rPr lang="hu-HU" dirty="0" smtClean="0"/>
              <a:t>A Magyar Teozófiai Társulat nyilvános előadása 2015.november 17.</a:t>
            </a:r>
          </a:p>
          <a:p>
            <a:r>
              <a:rPr lang="hu-HU" dirty="0" smtClean="0"/>
              <a:t>Előadó: </a:t>
            </a:r>
            <a:r>
              <a:rPr lang="hu-HU" dirty="0" err="1" smtClean="0"/>
              <a:t>Nagyiday</a:t>
            </a:r>
            <a:r>
              <a:rPr lang="hu-HU" dirty="0" smtClean="0"/>
              <a:t> </a:t>
            </a:r>
            <a:r>
              <a:rPr lang="hu-HU" dirty="0" err="1" smtClean="0"/>
              <a:t>Adrienne</a:t>
            </a:r>
            <a:endParaRPr lang="hu-HU" dirty="0"/>
          </a:p>
        </p:txBody>
      </p:sp>
      <p:sp>
        <p:nvSpPr>
          <p:cNvPr id="2" name="Cím 1"/>
          <p:cNvSpPr>
            <a:spLocks noGrp="1"/>
          </p:cNvSpPr>
          <p:nvPr>
            <p:ph type="ctrTitle"/>
          </p:nvPr>
        </p:nvSpPr>
        <p:spPr/>
        <p:txBody>
          <a:bodyPr/>
          <a:lstStyle/>
          <a:p>
            <a:r>
              <a:rPr lang="hu-HU" dirty="0" smtClean="0"/>
              <a:t>Mi fán terem a mágia?</a:t>
            </a:r>
            <a:endParaRPr lang="hu-HU" dirty="0"/>
          </a:p>
        </p:txBody>
      </p:sp>
    </p:spTree>
    <p:extLst>
      <p:ext uri="{BB962C8B-B14F-4D97-AF65-F5344CB8AC3E}">
        <p14:creationId xmlns:p14="http://schemas.microsoft.com/office/powerpoint/2010/main" val="352088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r>
              <a:rPr lang="hu-HU" dirty="0" smtClean="0">
                <a:effectLst/>
              </a:rPr>
              <a:t>A tobozmirigy</a:t>
            </a:r>
            <a:r>
              <a:rPr lang="hu-HU" dirty="0">
                <a:effectLst/>
              </a:rPr>
              <a:t/>
            </a:r>
            <a:br>
              <a:rPr lang="hu-HU" dirty="0">
                <a:effectLst/>
              </a:rPr>
            </a:br>
            <a:endParaRPr lang="hu-HU" dirty="0"/>
          </a:p>
        </p:txBody>
      </p:sp>
      <p:sp>
        <p:nvSpPr>
          <p:cNvPr id="3" name="Tartalom helye 2"/>
          <p:cNvSpPr>
            <a:spLocks noGrp="1"/>
          </p:cNvSpPr>
          <p:nvPr>
            <p:ph sz="quarter" idx="13"/>
          </p:nvPr>
        </p:nvSpPr>
        <p:spPr/>
        <p:txBody>
          <a:bodyPr/>
          <a:lstStyle/>
          <a:p>
            <a:r>
              <a:rPr lang="hu-HU" dirty="0" smtClean="0"/>
              <a:t>A </a:t>
            </a:r>
            <a:r>
              <a:rPr lang="hu-HU" dirty="0"/>
              <a:t>3. szem maradványának </a:t>
            </a:r>
            <a:r>
              <a:rPr lang="hu-HU" dirty="0" err="1" smtClean="0"/>
              <a:t>revitalizálása</a:t>
            </a:r>
            <a:endParaRPr lang="hu-HU" dirty="0" smtClean="0"/>
          </a:p>
          <a:p>
            <a:r>
              <a:rPr lang="hu-HU" dirty="0" smtClean="0"/>
              <a:t>Életre kelthető</a:t>
            </a:r>
          </a:p>
          <a:p>
            <a:r>
              <a:rPr lang="hu-HU" dirty="0" smtClean="0"/>
              <a:t>Nehézség</a:t>
            </a:r>
            <a:r>
              <a:rPr lang="hu-HU" dirty="0"/>
              <a:t>: kitartáshiány, </a:t>
            </a:r>
            <a:r>
              <a:rPr lang="hu-HU" dirty="0" smtClean="0"/>
              <a:t>akaratgyengeség</a:t>
            </a:r>
            <a:endParaRPr lang="hu-HU" dirty="0"/>
          </a:p>
        </p:txBody>
      </p:sp>
      <p:pic>
        <p:nvPicPr>
          <p:cNvPr id="3074" name="Picture 2" descr="E:\Teozófia\ELŐADÁSOK\MI FAN TEREM A MAGIA\tobozmirigy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348879"/>
            <a:ext cx="5040560" cy="165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lvl="0"/>
            <a:r>
              <a:rPr lang="hu-HU" dirty="0" smtClean="0">
                <a:effectLst/>
              </a:rPr>
              <a:t>Ceremoniális </a:t>
            </a:r>
            <a:r>
              <a:rPr lang="hu-HU" dirty="0">
                <a:effectLst/>
              </a:rPr>
              <a:t>mágia</a:t>
            </a:r>
            <a:br>
              <a:rPr lang="hu-HU" dirty="0">
                <a:effectLst/>
              </a:rPr>
            </a:br>
            <a:endParaRPr lang="hu-HU" dirty="0"/>
          </a:p>
        </p:txBody>
      </p:sp>
      <p:sp>
        <p:nvSpPr>
          <p:cNvPr id="3" name="Tartalom helye 2"/>
          <p:cNvSpPr>
            <a:spLocks noGrp="1"/>
          </p:cNvSpPr>
          <p:nvPr>
            <p:ph sz="quarter" idx="13"/>
          </p:nvPr>
        </p:nvSpPr>
        <p:spPr/>
        <p:txBody>
          <a:bodyPr/>
          <a:lstStyle/>
          <a:p>
            <a:r>
              <a:rPr lang="hu-HU" dirty="0" smtClean="0"/>
              <a:t>pompázatos </a:t>
            </a:r>
            <a:r>
              <a:rPr lang="hu-HU" dirty="0"/>
              <a:t>külsőségek</a:t>
            </a:r>
          </a:p>
          <a:p>
            <a:r>
              <a:rPr lang="hu-HU" dirty="0" smtClean="0"/>
              <a:t>ébrenlét </a:t>
            </a:r>
            <a:r>
              <a:rPr lang="hu-HU" dirty="0"/>
              <a:t>és álom közötti </a:t>
            </a:r>
            <a:r>
              <a:rPr lang="hu-HU" dirty="0" smtClean="0"/>
              <a:t>mámorszerű állapot (Atlantiszban közvetlen kapcsolat, az ókorban már csak a képlet és segédeszközök)</a:t>
            </a:r>
          </a:p>
          <a:p>
            <a:r>
              <a:rPr lang="hu-HU" dirty="0" smtClean="0"/>
              <a:t>asztrológia </a:t>
            </a:r>
          </a:p>
          <a:p>
            <a:r>
              <a:rPr lang="hu-HU" dirty="0" smtClean="0"/>
              <a:t>segédeszközök</a:t>
            </a:r>
            <a:endParaRPr lang="hu-HU" dirty="0"/>
          </a:p>
          <a:p>
            <a:endParaRPr lang="hu-HU" dirty="0"/>
          </a:p>
        </p:txBody>
      </p:sp>
    </p:spTree>
    <p:extLst>
      <p:ext uri="{BB962C8B-B14F-4D97-AF65-F5344CB8AC3E}">
        <p14:creationId xmlns:p14="http://schemas.microsoft.com/office/powerpoint/2010/main" val="285119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Segédeszközök</a:t>
            </a:r>
            <a:endParaRPr lang="hu-HU" dirty="0"/>
          </a:p>
        </p:txBody>
      </p:sp>
      <p:sp>
        <p:nvSpPr>
          <p:cNvPr id="3" name="Tartalom helye 2"/>
          <p:cNvSpPr>
            <a:spLocks noGrp="1"/>
          </p:cNvSpPr>
          <p:nvPr>
            <p:ph sz="quarter" idx="13"/>
          </p:nvPr>
        </p:nvSpPr>
        <p:spPr>
          <a:xfrm>
            <a:off x="467544" y="731520"/>
            <a:ext cx="8280920" cy="3474720"/>
          </a:xfrm>
        </p:spPr>
        <p:txBody>
          <a:bodyPr>
            <a:normAutofit/>
          </a:bodyPr>
          <a:lstStyle/>
          <a:p>
            <a:pPr marL="45720" indent="0">
              <a:buNone/>
            </a:pPr>
            <a:r>
              <a:rPr lang="hu-HU" dirty="0" smtClean="0"/>
              <a:t>Nemcsak fizikai </a:t>
            </a:r>
            <a:r>
              <a:rPr lang="hu-HU" dirty="0"/>
              <a:t>eszköz, hanem </a:t>
            </a:r>
            <a:r>
              <a:rPr lang="hu-HU" dirty="0" smtClean="0"/>
              <a:t>egy-egy </a:t>
            </a:r>
            <a:r>
              <a:rPr lang="hu-HU" dirty="0"/>
              <a:t>pszichikai képességet jelenít meg</a:t>
            </a:r>
            <a:r>
              <a:rPr lang="hu-HU" dirty="0" smtClean="0"/>
              <a:t>.</a:t>
            </a:r>
            <a:endParaRPr lang="hu-HU" dirty="0"/>
          </a:p>
          <a:p>
            <a:r>
              <a:rPr lang="hu-HU" dirty="0"/>
              <a:t> </a:t>
            </a:r>
            <a:r>
              <a:rPr lang="hu-HU" b="1" dirty="0" smtClean="0"/>
              <a:t>varázspálca </a:t>
            </a:r>
            <a:r>
              <a:rPr lang="hu-HU" dirty="0" smtClean="0"/>
              <a:t> </a:t>
            </a:r>
            <a:r>
              <a:rPr lang="hu-HU" dirty="0"/>
              <a:t>(akarat szimbóluma)  </a:t>
            </a:r>
            <a:r>
              <a:rPr lang="hu-HU" dirty="0" smtClean="0"/>
              <a:t>- </a:t>
            </a:r>
            <a:r>
              <a:rPr lang="hu-HU" dirty="0"/>
              <a:t>óriási akarat</a:t>
            </a:r>
          </a:p>
          <a:p>
            <a:r>
              <a:rPr lang="hu-HU" dirty="0"/>
              <a:t> </a:t>
            </a:r>
            <a:r>
              <a:rPr lang="hu-HU" b="1" dirty="0" err="1" smtClean="0"/>
              <a:t>asztrálkard</a:t>
            </a:r>
            <a:r>
              <a:rPr lang="hu-HU" dirty="0" smtClean="0"/>
              <a:t>  </a:t>
            </a:r>
            <a:r>
              <a:rPr lang="hu-HU" dirty="0"/>
              <a:t>(szenvedély)  </a:t>
            </a:r>
            <a:r>
              <a:rPr lang="hu-HU" dirty="0" smtClean="0"/>
              <a:t> - </a:t>
            </a:r>
            <a:r>
              <a:rPr lang="hu-HU" dirty="0"/>
              <a:t>kormányozható szenvedélyek</a:t>
            </a:r>
          </a:p>
          <a:p>
            <a:r>
              <a:rPr lang="hu-HU" dirty="0"/>
              <a:t> </a:t>
            </a:r>
            <a:r>
              <a:rPr lang="hu-HU" b="1" dirty="0" smtClean="0"/>
              <a:t>mágikus </a:t>
            </a:r>
            <a:r>
              <a:rPr lang="hu-HU" b="1" dirty="0"/>
              <a:t>tükör </a:t>
            </a:r>
            <a:r>
              <a:rPr lang="hu-HU" dirty="0"/>
              <a:t>(harmadik szem)  </a:t>
            </a:r>
            <a:r>
              <a:rPr lang="hu-HU" dirty="0" smtClean="0"/>
              <a:t> </a:t>
            </a:r>
            <a:r>
              <a:rPr lang="hu-HU" dirty="0"/>
              <a:t>- </a:t>
            </a:r>
            <a:r>
              <a:rPr lang="hu-HU" dirty="0" err="1"/>
              <a:t>revitalizált</a:t>
            </a:r>
            <a:r>
              <a:rPr lang="hu-HU" dirty="0"/>
              <a:t> 3. szem</a:t>
            </a:r>
          </a:p>
          <a:p>
            <a:r>
              <a:rPr lang="hu-HU" dirty="0"/>
              <a:t> </a:t>
            </a:r>
            <a:r>
              <a:rPr lang="hu-HU" b="1" dirty="0" err="1" smtClean="0"/>
              <a:t>kabalisztikus</a:t>
            </a:r>
            <a:r>
              <a:rPr lang="hu-HU" b="1" dirty="0" smtClean="0"/>
              <a:t> </a:t>
            </a:r>
            <a:r>
              <a:rPr lang="hu-HU" b="1" dirty="0"/>
              <a:t>lámpa </a:t>
            </a:r>
            <a:r>
              <a:rPr lang="hu-HU" dirty="0"/>
              <a:t>(szellem)   </a:t>
            </a:r>
            <a:r>
              <a:rPr lang="hu-HU" dirty="0" smtClean="0"/>
              <a:t>- </a:t>
            </a:r>
            <a:r>
              <a:rPr lang="hu-HU" dirty="0"/>
              <a:t>bölcsesség</a:t>
            </a:r>
          </a:p>
          <a:p>
            <a:r>
              <a:rPr lang="hu-HU" dirty="0"/>
              <a:t> </a:t>
            </a:r>
            <a:r>
              <a:rPr lang="hu-HU" b="1" dirty="0" err="1" smtClean="0"/>
              <a:t>pentagram</a:t>
            </a:r>
            <a:r>
              <a:rPr lang="hu-HU" dirty="0" smtClean="0"/>
              <a:t> </a:t>
            </a:r>
            <a:r>
              <a:rPr lang="hu-HU" dirty="0"/>
              <a:t>(örök isteni törvények</a:t>
            </a:r>
            <a:r>
              <a:rPr lang="hu-HU" dirty="0" smtClean="0"/>
              <a:t>)  </a:t>
            </a:r>
            <a:r>
              <a:rPr lang="hu-HU" dirty="0"/>
              <a:t>- </a:t>
            </a:r>
            <a:r>
              <a:rPr lang="hu-HU" dirty="0" smtClean="0"/>
              <a:t>örökérvényű törvények   ismerete</a:t>
            </a:r>
            <a:endParaRPr lang="hu-HU" dirty="0"/>
          </a:p>
          <a:p>
            <a:endParaRPr lang="hu-HU" dirty="0"/>
          </a:p>
        </p:txBody>
      </p:sp>
      <p:pic>
        <p:nvPicPr>
          <p:cNvPr id="4098" name="Picture 2" descr="E:\Teozófia\ELŐADÁSOK\MI FAN TEREM A MAGIA\varázspal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144094"/>
            <a:ext cx="1301130" cy="13011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Teozófia\ELŐADÁSOK\MI FAN TEREM A MAGIA\aszralk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733256"/>
            <a:ext cx="3096344" cy="71915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Teozófia\ELŐADÁSOK\MI FAN TEREM A MAGIA\mágikus tükö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5239042"/>
            <a:ext cx="1860822" cy="15698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Teozófia\ELŐADÁSOK\MI FAN TEREM A MAGIA\lámpá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771" y="4144094"/>
            <a:ext cx="776266" cy="136815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E:\Teozófia\ELŐADÁSOK\MI FAN TEREM A MAGIA\pentagr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239042"/>
            <a:ext cx="1492481" cy="149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2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Segédeszközök 2.</a:t>
            </a:r>
            <a:endParaRPr lang="hu-HU" dirty="0"/>
          </a:p>
        </p:txBody>
      </p:sp>
      <p:sp>
        <p:nvSpPr>
          <p:cNvPr id="3" name="Tartalom helye 2"/>
          <p:cNvSpPr>
            <a:spLocks noGrp="1"/>
          </p:cNvSpPr>
          <p:nvPr>
            <p:ph sz="quarter" idx="13"/>
          </p:nvPr>
        </p:nvSpPr>
        <p:spPr>
          <a:xfrm>
            <a:off x="1143000" y="731520"/>
            <a:ext cx="7101408" cy="3474720"/>
          </a:xfrm>
        </p:spPr>
        <p:txBody>
          <a:bodyPr>
            <a:normAutofit/>
          </a:bodyPr>
          <a:lstStyle/>
          <a:p>
            <a:r>
              <a:rPr lang="hu-HU" dirty="0" smtClean="0"/>
              <a:t> Szerszámok elkészítése és avatása</a:t>
            </a:r>
          </a:p>
          <a:p>
            <a:r>
              <a:rPr lang="hu-HU" dirty="0" smtClean="0"/>
              <a:t> Anyaguk és lényegük</a:t>
            </a:r>
          </a:p>
          <a:p>
            <a:r>
              <a:rPr lang="hu-HU" dirty="0" smtClean="0"/>
              <a:t> Titkos jelképek</a:t>
            </a:r>
          </a:p>
          <a:p>
            <a:r>
              <a:rPr lang="hu-HU" dirty="0"/>
              <a:t> </a:t>
            </a:r>
            <a:r>
              <a:rPr lang="hu-HU" dirty="0" smtClean="0"/>
              <a:t>Varázskör lényege</a:t>
            </a:r>
          </a:p>
          <a:p>
            <a:r>
              <a:rPr lang="hu-HU" dirty="0"/>
              <a:t> </a:t>
            </a:r>
            <a:r>
              <a:rPr lang="hu-HU" dirty="0" smtClean="0"/>
              <a:t>A négy elemi próbatétel (bátorságpróba, lelki magatartás: tetterő, kitartás, meg nem hátráló lendület) és a szertartás</a:t>
            </a:r>
          </a:p>
          <a:p>
            <a:r>
              <a:rPr lang="hu-HU" dirty="0"/>
              <a:t> </a:t>
            </a:r>
            <a:r>
              <a:rPr lang="hu-HU" dirty="0" smtClean="0"/>
              <a:t>Előkészületek (önbehangolás) a mágikus operációra</a:t>
            </a:r>
            <a:endParaRPr lang="hu-HU" dirty="0"/>
          </a:p>
        </p:txBody>
      </p:sp>
      <p:pic>
        <p:nvPicPr>
          <p:cNvPr id="7170" name="Picture 2" descr="E:\Teozófia\ELŐADÁSOK\MI FAN TEREM A MAGIA\k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25144"/>
            <a:ext cx="2952328" cy="196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2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3289" y="4797152"/>
            <a:ext cx="6512511" cy="1152128"/>
          </a:xfrm>
        </p:spPr>
        <p:txBody>
          <a:bodyPr/>
          <a:lstStyle/>
          <a:p>
            <a:r>
              <a:rPr lang="hu-HU" sz="4000" dirty="0" err="1" smtClean="0"/>
              <a:t>Eliphas</a:t>
            </a:r>
            <a:r>
              <a:rPr lang="hu-HU" sz="4000" dirty="0" smtClean="0"/>
              <a:t> Lévi</a:t>
            </a:r>
            <a:r>
              <a:rPr lang="hu-HU" dirty="0" smtClean="0"/>
              <a:t> </a:t>
            </a:r>
            <a:r>
              <a:rPr lang="hu-HU" sz="4000" dirty="0" smtClean="0"/>
              <a:t>komoly figyelmeztetése</a:t>
            </a:r>
            <a:endParaRPr lang="hu-HU" sz="4000" dirty="0"/>
          </a:p>
        </p:txBody>
      </p:sp>
      <p:sp>
        <p:nvSpPr>
          <p:cNvPr id="3" name="Tartalom helye 2"/>
          <p:cNvSpPr>
            <a:spLocks noGrp="1"/>
          </p:cNvSpPr>
          <p:nvPr>
            <p:ph sz="quarter" idx="13"/>
          </p:nvPr>
        </p:nvSpPr>
        <p:spPr>
          <a:xfrm>
            <a:off x="395536" y="548680"/>
            <a:ext cx="8280920" cy="4392488"/>
          </a:xfrm>
        </p:spPr>
        <p:txBody>
          <a:bodyPr>
            <a:normAutofit fontScale="77500" lnSpcReduction="20000"/>
          </a:bodyPr>
          <a:lstStyle/>
          <a:p>
            <a:pPr algn="just"/>
            <a:r>
              <a:rPr lang="hu-HU" dirty="0"/>
              <a:t>„Az okkult tudomány operációi nem veszélytelenek. Aki nem áll az abszolút értelem alapján, szilárd talajon, azt őrületbe vihetik. Túlfeszíthetik az idegrendszert és rettenetes, gyógyíthatatlan betegségeket okozhatnak. Az operáció közben hirtelen ijedelem agyvérzést és rögtöni halált is eredményezhet.</a:t>
            </a:r>
          </a:p>
          <a:p>
            <a:pPr algn="just"/>
            <a:r>
              <a:rPr lang="hu-HU" dirty="0"/>
              <a:t>Ezért nem figyelmeztethetünk eléggé ideges természetű egyéneket, nőket, fiatalembereket és olyanokat, akik nincsenek szokva ahhoz, hogy önmagukon tökéletesen uralkodjanak, hogy tartózkodjanak ilyen műveletekben való részvételtől.</a:t>
            </a:r>
          </a:p>
          <a:p>
            <a:pPr algn="just"/>
            <a:r>
              <a:rPr lang="hu-HU" dirty="0"/>
              <a:t>Sohase engedjetek a kíváncsi kérésnek a produkcióval való meggyőzés érdekében. Az embereket a legcsodálatosabb produkció sem fogja meggyőzni, s mindent a még le nem leplezett apparátusra magyaráznak ki…</a:t>
            </a:r>
          </a:p>
          <a:p>
            <a:pPr algn="just"/>
            <a:r>
              <a:rPr lang="hu-HU" dirty="0"/>
              <a:t>Sohase dicsekedjetek tetteitekkel, még ha halottakat támasztottatok is életre.</a:t>
            </a:r>
          </a:p>
          <a:p>
            <a:r>
              <a:rPr lang="hu-HU" dirty="0"/>
              <a:t>Féljetek az üldöztetéstől!</a:t>
            </a:r>
          </a:p>
          <a:p>
            <a:pPr algn="just"/>
            <a:r>
              <a:rPr lang="hu-HU" dirty="0"/>
              <a:t>Mindazok a mágusok, akik műveiket a nép szájára bízták, erőszakos halált haltak és többen … öngyilkosságra lettek kényszerítve.</a:t>
            </a:r>
          </a:p>
          <a:p>
            <a:r>
              <a:rPr lang="hu-HU" dirty="0"/>
              <a:t>A mágusnak visszavonultan, majdnem megközelíthetetlenségben kell élnie.”</a:t>
            </a:r>
          </a:p>
          <a:p>
            <a:pPr marL="45720" indent="0">
              <a:buNone/>
            </a:pPr>
            <a:endParaRPr lang="hu-HU" dirty="0"/>
          </a:p>
        </p:txBody>
      </p:sp>
    </p:spTree>
    <p:extLst>
      <p:ext uri="{BB962C8B-B14F-4D97-AF65-F5344CB8AC3E}">
        <p14:creationId xmlns:p14="http://schemas.microsoft.com/office/powerpoint/2010/main" val="318817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További segédeszközök</a:t>
            </a:r>
            <a:endParaRPr lang="hu-HU" dirty="0"/>
          </a:p>
        </p:txBody>
      </p:sp>
      <p:sp>
        <p:nvSpPr>
          <p:cNvPr id="3" name="Tartalom helye 2"/>
          <p:cNvSpPr>
            <a:spLocks noGrp="1"/>
          </p:cNvSpPr>
          <p:nvPr>
            <p:ph sz="quarter" idx="13"/>
          </p:nvPr>
        </p:nvSpPr>
        <p:spPr>
          <a:xfrm>
            <a:off x="539552" y="731520"/>
            <a:ext cx="7560840" cy="4137640"/>
          </a:xfrm>
        </p:spPr>
        <p:txBody>
          <a:bodyPr>
            <a:normAutofit lnSpcReduction="10000"/>
          </a:bodyPr>
          <a:lstStyle/>
          <a:p>
            <a:r>
              <a:rPr lang="hu-HU" dirty="0" smtClean="0"/>
              <a:t> Amulettek és talizmánok</a:t>
            </a:r>
          </a:p>
          <a:p>
            <a:r>
              <a:rPr lang="hu-HU" dirty="0" smtClean="0"/>
              <a:t> Talizmánok </a:t>
            </a:r>
            <a:r>
              <a:rPr lang="hu-HU" dirty="0"/>
              <a:t>fajtái:  </a:t>
            </a:r>
            <a:endParaRPr lang="hu-HU" dirty="0" smtClean="0"/>
          </a:p>
          <a:p>
            <a:pPr marL="45720" indent="0">
              <a:buNone/>
            </a:pPr>
            <a:r>
              <a:rPr lang="hu-HU" dirty="0" smtClean="0"/>
              <a:t>		- Bolygótalizmánok</a:t>
            </a:r>
          </a:p>
          <a:p>
            <a:pPr marL="45720" indent="0">
              <a:buNone/>
            </a:pPr>
            <a:r>
              <a:rPr lang="hu-HU" dirty="0" smtClean="0"/>
              <a:t>		- </a:t>
            </a:r>
            <a:r>
              <a:rPr lang="hu-HU" dirty="0"/>
              <a:t>Pszichikai akkumulátorok </a:t>
            </a:r>
            <a:endParaRPr lang="hu-HU" dirty="0" smtClean="0"/>
          </a:p>
          <a:p>
            <a:pPr marL="45720" indent="0">
              <a:buNone/>
            </a:pPr>
            <a:r>
              <a:rPr lang="hu-HU" dirty="0" smtClean="0"/>
              <a:t>		- </a:t>
            </a:r>
            <a:r>
              <a:rPr lang="hu-HU" dirty="0"/>
              <a:t>Szimbolikus talizmánok </a:t>
            </a:r>
            <a:endParaRPr lang="hu-HU" dirty="0" smtClean="0"/>
          </a:p>
          <a:p>
            <a:r>
              <a:rPr lang="hu-HU" dirty="0"/>
              <a:t> </a:t>
            </a:r>
            <a:r>
              <a:rPr lang="hu-HU" dirty="0" smtClean="0"/>
              <a:t>A talizmánok kifejtett hatásának lényege: élő mágnes</a:t>
            </a:r>
          </a:p>
          <a:p>
            <a:r>
              <a:rPr lang="hu-HU" dirty="0"/>
              <a:t> </a:t>
            </a:r>
            <a:r>
              <a:rPr lang="hu-HU" dirty="0" err="1" smtClean="0"/>
              <a:t>Pantagram</a:t>
            </a:r>
            <a:endParaRPr lang="hu-HU" dirty="0" smtClean="0"/>
          </a:p>
          <a:p>
            <a:r>
              <a:rPr lang="hu-HU" dirty="0"/>
              <a:t> </a:t>
            </a:r>
            <a:r>
              <a:rPr lang="hu-HU" dirty="0" smtClean="0"/>
              <a:t>A mágikus italok</a:t>
            </a:r>
          </a:p>
          <a:p>
            <a:r>
              <a:rPr lang="hu-HU" dirty="0"/>
              <a:t> </a:t>
            </a:r>
            <a:r>
              <a:rPr lang="hu-HU" dirty="0" smtClean="0"/>
              <a:t>A ceremóniák szerepe: extázis, egy dimenzióval magasabbra</a:t>
            </a:r>
          </a:p>
          <a:p>
            <a:endParaRPr lang="hu-HU" dirty="0"/>
          </a:p>
        </p:txBody>
      </p:sp>
      <p:pic>
        <p:nvPicPr>
          <p:cNvPr id="5122" name="Picture 2" descr="E:\Teozófia\ELŐADÁSOK\MI FAN TEREM A MAGIA\naptalizmá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60648"/>
            <a:ext cx="2357274" cy="232584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Teozófia\ELŐADÁSOK\MI FAN TEREM A MAGIA\misztikus mandragó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9984" y="4653135"/>
            <a:ext cx="1711733" cy="21658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Teozófia\ELŐADÁSOK\MI FAN TEREM A MAGIA\mágikus ital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50" y="5301208"/>
            <a:ext cx="1944217"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Teozófia\ELŐADÁSOK\MI FAN TEREM A MAGIA\obsidi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4813" y="3212976"/>
            <a:ext cx="1184920" cy="11849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Teozófia\ELŐADÁSOK\MI FAN TEREM A MAGIA\talizmá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260648"/>
            <a:ext cx="1197864" cy="130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6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Mágikus műveletek</a:t>
            </a:r>
            <a:endParaRPr lang="hu-HU" dirty="0"/>
          </a:p>
        </p:txBody>
      </p:sp>
      <p:sp>
        <p:nvSpPr>
          <p:cNvPr id="3" name="Tartalom helye 2"/>
          <p:cNvSpPr>
            <a:spLocks noGrp="1"/>
          </p:cNvSpPr>
          <p:nvPr>
            <p:ph sz="quarter" idx="13"/>
          </p:nvPr>
        </p:nvSpPr>
        <p:spPr>
          <a:xfrm>
            <a:off x="1143000" y="731520"/>
            <a:ext cx="7029400" cy="3474720"/>
          </a:xfrm>
        </p:spPr>
        <p:txBody>
          <a:bodyPr/>
          <a:lstStyle/>
          <a:p>
            <a:r>
              <a:rPr lang="hu-HU" dirty="0" smtClean="0"/>
              <a:t>Távolba </a:t>
            </a:r>
            <a:r>
              <a:rPr lang="hu-HU" dirty="0"/>
              <a:t>hatás, hullámhossz </a:t>
            </a:r>
            <a:r>
              <a:rPr lang="hu-HU" dirty="0" smtClean="0"/>
              <a:t>beállítás (képzelőerő, személyes tárgyak </a:t>
            </a:r>
            <a:r>
              <a:rPr lang="hu-HU" dirty="0" err="1" smtClean="0"/>
              <a:t>stb</a:t>
            </a:r>
            <a:r>
              <a:rPr lang="hu-HU" dirty="0" smtClean="0"/>
              <a:t>…)</a:t>
            </a:r>
          </a:p>
          <a:p>
            <a:r>
              <a:rPr lang="hu-HU" dirty="0"/>
              <a:t> </a:t>
            </a:r>
            <a:r>
              <a:rPr lang="hu-HU" dirty="0" err="1" smtClean="0"/>
              <a:t>Nekromantia</a:t>
            </a:r>
            <a:r>
              <a:rPr lang="hu-HU" dirty="0" smtClean="0"/>
              <a:t> személyi </a:t>
            </a:r>
            <a:r>
              <a:rPr lang="hu-HU" dirty="0" err="1" smtClean="0"/>
              <a:t>magnetizmuson</a:t>
            </a:r>
            <a:r>
              <a:rPr lang="hu-HU" dirty="0" smtClean="0"/>
              <a:t> keresztül</a:t>
            </a:r>
            <a:endParaRPr lang="hu-HU" dirty="0"/>
          </a:p>
        </p:txBody>
      </p:sp>
      <p:pic>
        <p:nvPicPr>
          <p:cNvPr id="6147" name="Picture 3" descr="E:\Teozófia\ELŐADÁSOK\MI FAN TEREM A MAGIA\bar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65493"/>
            <a:ext cx="2808312" cy="17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1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3"/>
          </p:nvPr>
        </p:nvSpPr>
        <p:spPr>
          <a:xfrm>
            <a:off x="611560" y="332656"/>
            <a:ext cx="7920880" cy="2736304"/>
          </a:xfrm>
        </p:spPr>
        <p:txBody>
          <a:bodyPr>
            <a:normAutofit/>
          </a:bodyPr>
          <a:lstStyle/>
          <a:p>
            <a:r>
              <a:rPr lang="hu-HU" dirty="0" smtClean="0"/>
              <a:t> dr. Faust története</a:t>
            </a:r>
          </a:p>
          <a:p>
            <a:r>
              <a:rPr lang="hu-HU" dirty="0"/>
              <a:t>A természetszellemeket (</a:t>
            </a:r>
            <a:r>
              <a:rPr lang="hu-HU" dirty="0" err="1"/>
              <a:t>elementálokat</a:t>
            </a:r>
            <a:r>
              <a:rPr lang="hu-HU" dirty="0"/>
              <a:t>) megidéző mágus </a:t>
            </a:r>
          </a:p>
          <a:p>
            <a:pPr marL="45720" indent="0" algn="r">
              <a:buNone/>
            </a:pPr>
            <a:r>
              <a:rPr lang="hu-HU" dirty="0" smtClean="0"/>
              <a:t>Földből </a:t>
            </a:r>
            <a:r>
              <a:rPr lang="hu-HU" dirty="0"/>
              <a:t>a gnómok (szatír, pán, </a:t>
            </a:r>
            <a:r>
              <a:rPr lang="hu-HU" dirty="0" err="1"/>
              <a:t>driádok</a:t>
            </a:r>
            <a:r>
              <a:rPr lang="hu-HU" dirty="0"/>
              <a:t>, erdei </a:t>
            </a:r>
            <a:r>
              <a:rPr lang="hu-HU" dirty="0" smtClean="0"/>
              <a:t>öregapók) Vízből </a:t>
            </a:r>
            <a:r>
              <a:rPr lang="hu-HU" dirty="0"/>
              <a:t>az </a:t>
            </a:r>
            <a:r>
              <a:rPr lang="hu-HU" dirty="0" err="1"/>
              <a:t>undinék</a:t>
            </a:r>
            <a:r>
              <a:rPr lang="hu-HU" dirty="0"/>
              <a:t> (</a:t>
            </a:r>
            <a:r>
              <a:rPr lang="hu-HU" dirty="0" err="1"/>
              <a:t>nerejdák</a:t>
            </a:r>
            <a:r>
              <a:rPr lang="hu-HU" dirty="0"/>
              <a:t>, sellők, tengeri </a:t>
            </a:r>
            <a:r>
              <a:rPr lang="hu-HU" dirty="0" err="1" smtClean="0"/>
              <a:t>szűzek</a:t>
            </a:r>
            <a:r>
              <a:rPr lang="hu-HU" dirty="0" smtClean="0"/>
              <a:t>) </a:t>
            </a:r>
            <a:endParaRPr lang="hu-HU" dirty="0"/>
          </a:p>
          <a:p>
            <a:pPr marL="45720" indent="0" algn="r">
              <a:buNone/>
            </a:pPr>
            <a:r>
              <a:rPr lang="hu-HU" dirty="0" smtClean="0"/>
              <a:t>Tűzből </a:t>
            </a:r>
            <a:r>
              <a:rPr lang="hu-HU" dirty="0"/>
              <a:t>a szalamandrák (gyík, páncélos </a:t>
            </a:r>
            <a:r>
              <a:rPr lang="hu-HU" dirty="0" smtClean="0"/>
              <a:t>tűzalakok)</a:t>
            </a:r>
            <a:endParaRPr lang="hu-HU" dirty="0"/>
          </a:p>
          <a:p>
            <a:pPr marL="45720" indent="0" algn="r">
              <a:buNone/>
            </a:pPr>
            <a:r>
              <a:rPr lang="hu-HU" dirty="0" smtClean="0"/>
              <a:t>Levegőből </a:t>
            </a:r>
            <a:r>
              <a:rPr lang="hu-HU" dirty="0"/>
              <a:t>a </a:t>
            </a:r>
            <a:r>
              <a:rPr lang="hu-HU" dirty="0" err="1"/>
              <a:t>szilfek</a:t>
            </a:r>
            <a:r>
              <a:rPr lang="hu-HU" dirty="0"/>
              <a:t> (tündérek, könnyed, változékony </a:t>
            </a:r>
            <a:r>
              <a:rPr lang="hu-HU" dirty="0" smtClean="0"/>
              <a:t>lények)</a:t>
            </a:r>
            <a:endParaRPr lang="hu-HU" dirty="0"/>
          </a:p>
          <a:p>
            <a:pPr marL="45720" indent="0" algn="r">
              <a:buNone/>
            </a:pPr>
            <a:endParaRPr lang="hu-HU" dirty="0" smtClean="0"/>
          </a:p>
          <a:p>
            <a:pPr marL="45720" indent="0">
              <a:buNone/>
            </a:pPr>
            <a:endParaRPr lang="hu-HU" dirty="0"/>
          </a:p>
          <a:p>
            <a:pPr marL="45720" indent="0">
              <a:buNone/>
            </a:pPr>
            <a:endParaRPr lang="hu-HU" dirty="0"/>
          </a:p>
        </p:txBody>
      </p:sp>
      <p:pic>
        <p:nvPicPr>
          <p:cNvPr id="8194" name="Picture 2" descr="E:\Teozófia\ELŐADÁSOK\MI FAN TEREM A MAGIA\m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396205"/>
            <a:ext cx="1440160" cy="210899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Teozófia\ELŐADÁSOK\MI FAN TEREM A MAGIA\tun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437761"/>
            <a:ext cx="1937211" cy="20405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Teozófia\ELŐADÁSOK\MI FAN TEREM A MAGIA\Mágus a korb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073151"/>
            <a:ext cx="2088232" cy="34426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051720" y="5301208"/>
            <a:ext cx="6254080" cy="1008112"/>
          </a:xfrm>
        </p:spPr>
        <p:txBody>
          <a:bodyPr/>
          <a:lstStyle/>
          <a:p>
            <a:r>
              <a:rPr lang="hu-HU" dirty="0" err="1" smtClean="0"/>
              <a:t>Demono</a:t>
            </a:r>
            <a:r>
              <a:rPr lang="hu-HU" dirty="0" err="1" smtClean="0">
                <a:solidFill>
                  <a:schemeClr val="bg1"/>
                </a:solidFill>
              </a:rPr>
              <a:t>mágia</a:t>
            </a:r>
            <a:endParaRPr lang="hu-HU" dirty="0">
              <a:solidFill>
                <a:schemeClr val="bg1"/>
              </a:solidFill>
            </a:endParaRPr>
          </a:p>
        </p:txBody>
      </p:sp>
    </p:spTree>
    <p:extLst>
      <p:ext uri="{BB962C8B-B14F-4D97-AF65-F5344CB8AC3E}">
        <p14:creationId xmlns:p14="http://schemas.microsoft.com/office/powerpoint/2010/main" val="291606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35696" y="5013176"/>
            <a:ext cx="6470104" cy="1008112"/>
          </a:xfrm>
        </p:spPr>
        <p:txBody>
          <a:bodyPr/>
          <a:lstStyle/>
          <a:p>
            <a:r>
              <a:rPr lang="hu-HU" dirty="0" smtClean="0"/>
              <a:t>Akaratmágia</a:t>
            </a:r>
            <a:endParaRPr lang="hu-HU" dirty="0"/>
          </a:p>
        </p:txBody>
      </p:sp>
      <p:sp>
        <p:nvSpPr>
          <p:cNvPr id="3" name="Tartalom helye 2"/>
          <p:cNvSpPr>
            <a:spLocks noGrp="1"/>
          </p:cNvSpPr>
          <p:nvPr>
            <p:ph sz="quarter" idx="13"/>
          </p:nvPr>
        </p:nvSpPr>
        <p:spPr>
          <a:xfrm>
            <a:off x="467544" y="731520"/>
            <a:ext cx="8208912" cy="4281656"/>
          </a:xfrm>
        </p:spPr>
        <p:txBody>
          <a:bodyPr>
            <a:normAutofit fontScale="92500" lnSpcReduction="10000"/>
          </a:bodyPr>
          <a:lstStyle/>
          <a:p>
            <a:r>
              <a:rPr lang="hu-HU" dirty="0" smtClean="0"/>
              <a:t>   Akaraterő </a:t>
            </a:r>
          </a:p>
          <a:p>
            <a:r>
              <a:rPr lang="hu-HU" dirty="0" smtClean="0"/>
              <a:t>   Idegerő</a:t>
            </a:r>
          </a:p>
          <a:p>
            <a:r>
              <a:rPr lang="hu-HU" dirty="0"/>
              <a:t>  </a:t>
            </a:r>
            <a:r>
              <a:rPr lang="hu-HU" dirty="0" smtClean="0"/>
              <a:t> </a:t>
            </a:r>
            <a:r>
              <a:rPr lang="hu-HU" dirty="0" err="1" smtClean="0"/>
              <a:t>Klauzura</a:t>
            </a:r>
            <a:endParaRPr lang="hu-HU" dirty="0" smtClean="0"/>
          </a:p>
          <a:p>
            <a:r>
              <a:rPr lang="hu-HU" dirty="0"/>
              <a:t> </a:t>
            </a:r>
            <a:r>
              <a:rPr lang="hu-HU" dirty="0" smtClean="0"/>
              <a:t>  Gondolaterő</a:t>
            </a:r>
          </a:p>
          <a:p>
            <a:r>
              <a:rPr lang="hu-HU" dirty="0"/>
              <a:t> </a:t>
            </a:r>
            <a:r>
              <a:rPr lang="hu-HU" dirty="0" smtClean="0"/>
              <a:t>  Imagináció (az akarat iránytűje)</a:t>
            </a:r>
          </a:p>
          <a:p>
            <a:r>
              <a:rPr lang="hu-HU" dirty="0"/>
              <a:t> </a:t>
            </a:r>
            <a:r>
              <a:rPr lang="hu-HU" dirty="0" smtClean="0"/>
              <a:t>  Akaratátvitel (sem szóval sem tettel nem működik közre)</a:t>
            </a:r>
          </a:p>
          <a:p>
            <a:r>
              <a:rPr lang="hu-HU" dirty="0"/>
              <a:t> </a:t>
            </a:r>
            <a:r>
              <a:rPr lang="hu-HU" dirty="0" smtClean="0"/>
              <a:t>  Érzelem átvitel (</a:t>
            </a:r>
            <a:r>
              <a:rPr lang="hu-HU" dirty="0"/>
              <a:t>Aki tüzet akar gyújtani, annak tüzet kell </a:t>
            </a:r>
            <a:r>
              <a:rPr lang="hu-HU" dirty="0" smtClean="0"/>
              <a:t>gyújtania… Mantrák, varázsdal szövegek, ismétlés)</a:t>
            </a:r>
          </a:p>
          <a:p>
            <a:pPr marL="45720" indent="0" algn="just">
              <a:buNone/>
            </a:pPr>
            <a:r>
              <a:rPr lang="hu-HU" b="1" dirty="0"/>
              <a:t>A mágikus akarat egyenletes, erőlködésmentes kívánság koncentráció, amelybe a lélek vitális energiái ömlenek</a:t>
            </a:r>
            <a:r>
              <a:rPr lang="hu-HU" b="1" dirty="0" smtClean="0"/>
              <a:t>.</a:t>
            </a:r>
            <a:endParaRPr lang="hu-HU" b="1" dirty="0"/>
          </a:p>
          <a:p>
            <a:pPr marL="45720" indent="0" algn="just">
              <a:buNone/>
            </a:pPr>
            <a:r>
              <a:rPr lang="hu-HU" b="1" dirty="0" smtClean="0"/>
              <a:t>Akarj </a:t>
            </a:r>
            <a:r>
              <a:rPr lang="hu-HU" b="1" dirty="0"/>
              <a:t>szívósan, erősen, minden energiáddal és irányíts akaratod sugarát egy kiválasztott pontra!</a:t>
            </a:r>
          </a:p>
          <a:p>
            <a:endParaRPr lang="hu-HU" dirty="0"/>
          </a:p>
        </p:txBody>
      </p:sp>
    </p:spTree>
    <p:extLst>
      <p:ext uri="{BB962C8B-B14F-4D97-AF65-F5344CB8AC3E}">
        <p14:creationId xmlns:p14="http://schemas.microsoft.com/office/powerpoint/2010/main" val="301940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3289" y="5230040"/>
            <a:ext cx="6512511" cy="1151287"/>
          </a:xfrm>
        </p:spPr>
        <p:txBody>
          <a:bodyPr/>
          <a:lstStyle/>
          <a:p>
            <a:r>
              <a:rPr lang="hu-HU" dirty="0" smtClean="0"/>
              <a:t>Akaratmágia</a:t>
            </a:r>
            <a:endParaRPr lang="hu-HU" dirty="0"/>
          </a:p>
        </p:txBody>
      </p:sp>
      <p:sp>
        <p:nvSpPr>
          <p:cNvPr id="3" name="Tartalom helye 2"/>
          <p:cNvSpPr>
            <a:spLocks noGrp="1"/>
          </p:cNvSpPr>
          <p:nvPr>
            <p:ph sz="quarter" idx="13"/>
          </p:nvPr>
        </p:nvSpPr>
        <p:spPr>
          <a:xfrm>
            <a:off x="395536" y="332656"/>
            <a:ext cx="8352928" cy="3873584"/>
          </a:xfrm>
        </p:spPr>
        <p:txBody>
          <a:bodyPr/>
          <a:lstStyle/>
          <a:p>
            <a:r>
              <a:rPr lang="hu-HU" dirty="0" smtClean="0"/>
              <a:t> </a:t>
            </a:r>
            <a:r>
              <a:rPr lang="hu-HU" dirty="0" err="1"/>
              <a:t>Ideogenezis</a:t>
            </a:r>
            <a:endParaRPr lang="hu-HU" dirty="0"/>
          </a:p>
          <a:p>
            <a:r>
              <a:rPr lang="hu-HU" dirty="0" smtClean="0"/>
              <a:t> </a:t>
            </a:r>
            <a:r>
              <a:rPr lang="hu-HU" dirty="0"/>
              <a:t>Figurák </a:t>
            </a:r>
            <a:r>
              <a:rPr lang="hu-HU" dirty="0" smtClean="0"/>
              <a:t>avatása </a:t>
            </a:r>
            <a:r>
              <a:rPr lang="hu-HU" sz="1200" dirty="0" smtClean="0"/>
              <a:t>(mag, érzelem, zárás)</a:t>
            </a:r>
          </a:p>
          <a:p>
            <a:pPr marL="45720" indent="0">
              <a:buNone/>
            </a:pPr>
            <a:r>
              <a:rPr lang="hu-HU" sz="1200" dirty="0"/>
              <a:t> </a:t>
            </a:r>
            <a:r>
              <a:rPr lang="hu-HU" sz="1200" dirty="0" smtClean="0"/>
              <a:t>                                                 Élőlény létrehozása</a:t>
            </a:r>
          </a:p>
          <a:p>
            <a:r>
              <a:rPr lang="hu-HU" dirty="0"/>
              <a:t> </a:t>
            </a:r>
            <a:r>
              <a:rPr lang="hu-HU" b="1" dirty="0"/>
              <a:t>Mandalák és </a:t>
            </a:r>
            <a:r>
              <a:rPr lang="hu-HU" b="1" dirty="0" err="1" smtClean="0"/>
              <a:t>kylkhórok</a:t>
            </a:r>
            <a:r>
              <a:rPr lang="hu-HU" b="1" dirty="0" smtClean="0"/>
              <a:t> </a:t>
            </a:r>
          </a:p>
          <a:p>
            <a:pPr marL="45720" indent="0">
              <a:buNone/>
            </a:pPr>
            <a:r>
              <a:rPr lang="hu-HU" sz="2000" dirty="0" smtClean="0"/>
              <a:t>(Tibet, India - hétköznapi célokon túlmutatnak. A teremtés mágikus voltát szemléltetik.)</a:t>
            </a:r>
            <a:endParaRPr lang="hu-HU" sz="2000" dirty="0"/>
          </a:p>
          <a:p>
            <a:r>
              <a:rPr lang="hu-HU" sz="2000" b="1" dirty="0" smtClean="0"/>
              <a:t> Gólem </a:t>
            </a:r>
            <a:r>
              <a:rPr lang="hu-HU" sz="2000" b="1" dirty="0"/>
              <a:t>és </a:t>
            </a:r>
            <a:r>
              <a:rPr lang="hu-HU" sz="2000" b="1" dirty="0" err="1" smtClean="0"/>
              <a:t>Homunkulus</a:t>
            </a:r>
            <a:r>
              <a:rPr lang="hu-HU" sz="2000" b="1" dirty="0" smtClean="0"/>
              <a:t> </a:t>
            </a:r>
            <a:r>
              <a:rPr lang="hu-HU" sz="2000" dirty="0" smtClean="0"/>
              <a:t>(európai alkímiában, </a:t>
            </a:r>
            <a:r>
              <a:rPr lang="hu-HU" sz="2000" dirty="0" err="1" smtClean="0"/>
              <a:t>Löw</a:t>
            </a:r>
            <a:r>
              <a:rPr lang="hu-HU" sz="2000" dirty="0" smtClean="0"/>
              <a:t> rabbi és Paracelsus)</a:t>
            </a:r>
          </a:p>
          <a:p>
            <a:r>
              <a:rPr lang="hu-HU" sz="2000" b="1" dirty="0" smtClean="0"/>
              <a:t> </a:t>
            </a:r>
            <a:r>
              <a:rPr lang="hu-HU" sz="2000" dirty="0" smtClean="0"/>
              <a:t>Mágikus </a:t>
            </a:r>
            <a:r>
              <a:rPr lang="hu-HU" sz="2000" dirty="0"/>
              <a:t>támadás és védelem </a:t>
            </a:r>
          </a:p>
          <a:p>
            <a:endParaRPr lang="hu-HU" dirty="0"/>
          </a:p>
        </p:txBody>
      </p:sp>
      <p:pic>
        <p:nvPicPr>
          <p:cNvPr id="9218" name="Picture 2" descr="E:\Teozófia\ELŐADÁSOK\MI FAN TEREM A MAGIA\Manda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961" y="3084275"/>
            <a:ext cx="1975929" cy="195386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Teozófia\ELŐADÁSOK\MI FAN TEREM A MAGIA\Golem 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10094"/>
            <a:ext cx="1512168" cy="16495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Teozófia\ELŐADÁSOK\MI FAN TEREM A MAGIA\golem_h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 y="5003267"/>
            <a:ext cx="2207736" cy="1832421"/>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E:\Teozófia\ELŐADÁSOK\MI FAN TEREM A MAGIA\Homuncul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20" y="3717032"/>
            <a:ext cx="2008731" cy="200873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Teozófia\ELŐADÁSOK\MI FAN TEREM A MAGIA\alkimist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3130105"/>
            <a:ext cx="1656184" cy="1856893"/>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E:\Teozófia\ELŐADÁSOK\MI FAN TEREM A MAGIA\mandala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6947" y="193675"/>
            <a:ext cx="1794776" cy="180158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E:\Teozófia\ELŐADÁSOK\MI FAN TEREM A MAGIA\mandala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9992" y="196515"/>
            <a:ext cx="1728192" cy="18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033195" y="2172648"/>
            <a:ext cx="2970853" cy="896312"/>
          </a:xfrm>
        </p:spPr>
        <p:txBody>
          <a:bodyPr/>
          <a:lstStyle/>
          <a:p>
            <a:pPr marL="0" indent="0" algn="ctr">
              <a:buNone/>
            </a:pPr>
            <a:r>
              <a:rPr lang="hu-HU" dirty="0" smtClean="0"/>
              <a:t>Bevezetés</a:t>
            </a:r>
            <a:endParaRPr lang="hu-HU" dirty="0"/>
          </a:p>
        </p:txBody>
      </p:sp>
      <p:sp>
        <p:nvSpPr>
          <p:cNvPr id="10" name="Szöveg helye 9"/>
          <p:cNvSpPr>
            <a:spLocks noGrp="1"/>
          </p:cNvSpPr>
          <p:nvPr>
            <p:ph type="body" idx="1"/>
          </p:nvPr>
        </p:nvSpPr>
        <p:spPr/>
        <p:txBody>
          <a:bodyPr/>
          <a:lstStyle/>
          <a:p>
            <a:r>
              <a:rPr lang="hu-HU" dirty="0" smtClean="0"/>
              <a:t> </a:t>
            </a:r>
            <a:endParaRPr lang="hu-HU" dirty="0"/>
          </a:p>
        </p:txBody>
      </p:sp>
      <p:pic>
        <p:nvPicPr>
          <p:cNvPr id="1029" name="Picture 5" descr="E:\Teozófia\ELŐADÁSOK\MI FAN TEREM A MAGIA\mi fán ter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01008"/>
            <a:ext cx="8235280" cy="314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26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err="1" smtClean="0"/>
              <a:t>Asztrálmágia</a:t>
            </a:r>
            <a:endParaRPr lang="hu-HU" dirty="0"/>
          </a:p>
        </p:txBody>
      </p:sp>
      <p:sp>
        <p:nvSpPr>
          <p:cNvPr id="7" name="Tartalom helye 6"/>
          <p:cNvSpPr>
            <a:spLocks noGrp="1"/>
          </p:cNvSpPr>
          <p:nvPr>
            <p:ph sz="quarter" idx="13"/>
          </p:nvPr>
        </p:nvSpPr>
        <p:spPr>
          <a:xfrm>
            <a:off x="467544" y="332656"/>
            <a:ext cx="8064896" cy="4176464"/>
          </a:xfrm>
        </p:spPr>
        <p:txBody>
          <a:bodyPr>
            <a:normAutofit/>
          </a:bodyPr>
          <a:lstStyle/>
          <a:p>
            <a:r>
              <a:rPr lang="hu-HU" dirty="0" smtClean="0"/>
              <a:t> Extázis </a:t>
            </a:r>
          </a:p>
          <a:p>
            <a:r>
              <a:rPr lang="hu-HU" dirty="0"/>
              <a:t> </a:t>
            </a:r>
            <a:r>
              <a:rPr lang="hu-HU" dirty="0" smtClean="0"/>
              <a:t>Érzéshullámok </a:t>
            </a:r>
            <a:r>
              <a:rPr lang="hu-HU" dirty="0" err="1" smtClean="0"/>
              <a:t>intenziválása</a:t>
            </a:r>
            <a:endParaRPr lang="hu-HU" dirty="0"/>
          </a:p>
          <a:p>
            <a:r>
              <a:rPr lang="hu-HU" dirty="0" smtClean="0"/>
              <a:t> Asztráltest kiküldése</a:t>
            </a:r>
          </a:p>
          <a:p>
            <a:r>
              <a:rPr lang="hu-HU" dirty="0"/>
              <a:t> </a:t>
            </a:r>
            <a:r>
              <a:rPr lang="hu-HU" dirty="0" smtClean="0"/>
              <a:t>Viasz-szobor, képvarázs (hasonmás készítés, preparáció tárggyal, majd rituális cselekedetek)</a:t>
            </a:r>
          </a:p>
          <a:p>
            <a:r>
              <a:rPr lang="hu-HU" dirty="0"/>
              <a:t> </a:t>
            </a:r>
            <a:r>
              <a:rPr lang="hu-HU" dirty="0" err="1" smtClean="0"/>
              <a:t>Táv-vámpirizmus</a:t>
            </a:r>
            <a:endParaRPr lang="hu-HU" dirty="0" smtClean="0"/>
          </a:p>
          <a:p>
            <a:r>
              <a:rPr lang="hu-HU" dirty="0"/>
              <a:t> </a:t>
            </a:r>
            <a:r>
              <a:rPr lang="hu-HU" dirty="0" smtClean="0"/>
              <a:t>Szerelmi varázslat</a:t>
            </a:r>
          </a:p>
          <a:p>
            <a:r>
              <a:rPr lang="hu-HU" dirty="0" smtClean="0"/>
              <a:t>Vérfarkas</a:t>
            </a:r>
            <a:endParaRPr lang="hu-HU" dirty="0"/>
          </a:p>
        </p:txBody>
      </p:sp>
      <p:pic>
        <p:nvPicPr>
          <p:cNvPr id="10242" name="Picture 2" descr="E:\Teozófia\ELŐADÁSOK\MI FAN TEREM A MAGIA\vámp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377881"/>
            <a:ext cx="189665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Teozófia\ELŐADÁSOK\MI FAN TEREM A MAGIA\energia vámpí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80928"/>
            <a:ext cx="2448272" cy="15072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Teozófia\ELŐADÁSOK\MI FAN TEREM A MAGIA\farkasemb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046" y="4149080"/>
            <a:ext cx="2304256" cy="221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7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Kabbalisztikus</a:t>
            </a:r>
            <a:r>
              <a:rPr lang="hu-HU" dirty="0" smtClean="0"/>
              <a:t> mágia</a:t>
            </a:r>
            <a:endParaRPr lang="hu-HU" dirty="0"/>
          </a:p>
        </p:txBody>
      </p:sp>
      <p:sp>
        <p:nvSpPr>
          <p:cNvPr id="3" name="Tartalom helye 2"/>
          <p:cNvSpPr>
            <a:spLocks noGrp="1"/>
          </p:cNvSpPr>
          <p:nvPr>
            <p:ph sz="quarter" idx="13"/>
          </p:nvPr>
        </p:nvSpPr>
        <p:spPr/>
        <p:txBody>
          <a:bodyPr/>
          <a:lstStyle/>
          <a:p>
            <a:r>
              <a:rPr lang="hu-HU" dirty="0" smtClean="0"/>
              <a:t>Tarot mágia, a 22 héber betű elmélete és a tarot kártya szimbólumai, a </a:t>
            </a:r>
            <a:r>
              <a:rPr lang="hu-HU" b="1" dirty="0" smtClean="0"/>
              <a:t>22 </a:t>
            </a:r>
            <a:r>
              <a:rPr lang="hu-HU" b="1" dirty="0" err="1" smtClean="0"/>
              <a:t>pozitura</a:t>
            </a:r>
            <a:endParaRPr lang="hu-HU" b="1" dirty="0" smtClean="0"/>
          </a:p>
          <a:p>
            <a:r>
              <a:rPr lang="hu-HU" dirty="0"/>
              <a:t> </a:t>
            </a:r>
            <a:r>
              <a:rPr lang="hu-HU" dirty="0" smtClean="0"/>
              <a:t>Mágikus erőközpontok hullámhosszai (ugyanúgy életre keltették, mint a tibetiek a </a:t>
            </a:r>
            <a:r>
              <a:rPr lang="hu-HU" dirty="0" err="1" smtClean="0"/>
              <a:t>khylkorokat</a:t>
            </a:r>
            <a:r>
              <a:rPr lang="hu-HU" dirty="0" smtClean="0"/>
              <a:t>) </a:t>
            </a:r>
          </a:p>
          <a:p>
            <a:r>
              <a:rPr lang="hu-HU" dirty="0"/>
              <a:t> </a:t>
            </a:r>
            <a:r>
              <a:rPr lang="hu-HU" dirty="0" smtClean="0"/>
              <a:t>Meditáció a szimbólumokon</a:t>
            </a:r>
          </a:p>
          <a:p>
            <a:r>
              <a:rPr lang="hu-HU" dirty="0"/>
              <a:t> </a:t>
            </a:r>
            <a:r>
              <a:rPr lang="hu-HU" b="1" dirty="0" err="1" smtClean="0"/>
              <a:t>Kabbalisztikus</a:t>
            </a:r>
            <a:r>
              <a:rPr lang="hu-HU" b="1" dirty="0" smtClean="0"/>
              <a:t> jóga </a:t>
            </a:r>
            <a:r>
              <a:rPr lang="hu-HU" dirty="0" smtClean="0"/>
              <a:t>embrió-póza</a:t>
            </a:r>
            <a:endParaRPr lang="hu-HU" dirty="0"/>
          </a:p>
        </p:txBody>
      </p:sp>
      <p:pic>
        <p:nvPicPr>
          <p:cNvPr id="1026" name="Picture 2" descr="E:\Teozófia\ELŐADÁSOK\MI FAN TEREM A MAGIA\tarot akasztott em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45024"/>
            <a:ext cx="1763933" cy="293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0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Teozófia\ELŐADÁSOK\MI FAN TEREM A MAGIA\élő tű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4005064"/>
            <a:ext cx="5472608" cy="2428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293096"/>
            <a:ext cx="2664296" cy="230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2699792" y="4372168"/>
            <a:ext cx="5904656" cy="1143000"/>
          </a:xfrm>
        </p:spPr>
        <p:txBody>
          <a:bodyPr/>
          <a:lstStyle/>
          <a:p>
            <a:r>
              <a:rPr lang="hu-HU" sz="4000" dirty="0" err="1" smtClean="0">
                <a:solidFill>
                  <a:schemeClr val="bg1"/>
                </a:solidFill>
              </a:rPr>
              <a:t>Kabbalisz</a:t>
            </a:r>
            <a:r>
              <a:rPr lang="hu-HU" sz="4000" b="0" dirty="0" err="1" smtClean="0">
                <a:solidFill>
                  <a:schemeClr val="bg1"/>
                </a:solidFill>
              </a:rPr>
              <a:t>tik</a:t>
            </a:r>
            <a:r>
              <a:rPr lang="hu-HU" sz="4000" dirty="0" err="1" smtClean="0">
                <a:solidFill>
                  <a:schemeClr val="bg1"/>
                </a:solidFill>
              </a:rPr>
              <a:t>us</a:t>
            </a:r>
            <a:r>
              <a:rPr lang="hu-HU" sz="4000" dirty="0" smtClean="0">
                <a:solidFill>
                  <a:schemeClr val="bg1"/>
                </a:solidFill>
              </a:rPr>
              <a:t> mágia - Az élő tűz szerepe </a:t>
            </a:r>
            <a:endParaRPr lang="hu-HU" sz="4000" dirty="0">
              <a:solidFill>
                <a:schemeClr val="bg1"/>
              </a:solidFill>
            </a:endParaRPr>
          </a:p>
        </p:txBody>
      </p:sp>
      <p:sp>
        <p:nvSpPr>
          <p:cNvPr id="3" name="Tartalom helye 2"/>
          <p:cNvSpPr>
            <a:spLocks noGrp="1"/>
          </p:cNvSpPr>
          <p:nvPr>
            <p:ph sz="quarter" idx="13"/>
          </p:nvPr>
        </p:nvSpPr>
        <p:spPr>
          <a:xfrm>
            <a:off x="683568" y="731520"/>
            <a:ext cx="7344816" cy="3474720"/>
          </a:xfrm>
        </p:spPr>
        <p:txBody>
          <a:bodyPr/>
          <a:lstStyle/>
          <a:p>
            <a:pPr algn="just"/>
            <a:r>
              <a:rPr lang="hu-HU" dirty="0"/>
              <a:t>A tűz </a:t>
            </a:r>
            <a:r>
              <a:rPr lang="hu-HU" dirty="0" smtClean="0"/>
              <a:t>elriasztja </a:t>
            </a:r>
            <a:r>
              <a:rPr lang="hu-HU" dirty="0"/>
              <a:t>a sötétség démonait, és a fáklyatűz, mint szimbólum is hordozója a mennyi </a:t>
            </a:r>
            <a:r>
              <a:rPr lang="hu-HU" dirty="0" smtClean="0"/>
              <a:t>fénynek…</a:t>
            </a:r>
          </a:p>
          <a:p>
            <a:pPr algn="just"/>
            <a:r>
              <a:rPr lang="hu-HU" dirty="0" smtClean="0"/>
              <a:t>„A </a:t>
            </a:r>
            <a:r>
              <a:rPr lang="hu-HU" dirty="0"/>
              <a:t>tűz nyílt lángjában, mint valami kohóban, világ erői ömlenek egymásba, melyen keresztül transzcendens szférák lakói tudnak erőhatások útján manifesztálódni. Az áldozati tűz lángja kémiai anyagok atomjait szórja széjjel, s a túlsó part lakói ezeket a szabad atomkötegeket </a:t>
            </a:r>
            <a:r>
              <a:rPr lang="hu-HU" dirty="0" smtClean="0"/>
              <a:t>transzformálódásuk pillanatában </a:t>
            </a:r>
            <a:r>
              <a:rPr lang="hu-HU" dirty="0"/>
              <a:t>felhasználhatják</a:t>
            </a:r>
            <a:r>
              <a:rPr lang="hu-HU" dirty="0" smtClean="0"/>
              <a:t>.” </a:t>
            </a:r>
            <a:endParaRPr lang="hu-HU" dirty="0"/>
          </a:p>
        </p:txBody>
      </p:sp>
    </p:spTree>
    <p:extLst>
      <p:ext uri="{BB962C8B-B14F-4D97-AF65-F5344CB8AC3E}">
        <p14:creationId xmlns:p14="http://schemas.microsoft.com/office/powerpoint/2010/main" val="253135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Atlanti mágia</a:t>
            </a:r>
            <a:endParaRPr lang="hu-HU" dirty="0"/>
          </a:p>
        </p:txBody>
      </p:sp>
      <p:sp>
        <p:nvSpPr>
          <p:cNvPr id="3" name="Tartalom helye 2"/>
          <p:cNvSpPr>
            <a:spLocks noGrp="1"/>
          </p:cNvSpPr>
          <p:nvPr>
            <p:ph sz="quarter" idx="13"/>
          </p:nvPr>
        </p:nvSpPr>
        <p:spPr>
          <a:xfrm>
            <a:off x="611560" y="404664"/>
            <a:ext cx="8064896" cy="2592288"/>
          </a:xfrm>
        </p:spPr>
        <p:txBody>
          <a:bodyPr>
            <a:normAutofit fontScale="92500" lnSpcReduction="10000"/>
          </a:bodyPr>
          <a:lstStyle/>
          <a:p>
            <a:r>
              <a:rPr lang="hu-HU" dirty="0" smtClean="0"/>
              <a:t> </a:t>
            </a:r>
            <a:r>
              <a:rPr lang="hu-HU" b="1" dirty="0" smtClean="0"/>
              <a:t>3. szem, </a:t>
            </a:r>
            <a:r>
              <a:rPr lang="hu-HU" b="1" dirty="0" err="1" smtClean="0"/>
              <a:t>Akasha</a:t>
            </a:r>
            <a:endParaRPr lang="hu-HU" b="1" dirty="0" smtClean="0"/>
          </a:p>
          <a:p>
            <a:r>
              <a:rPr lang="hu-HU" dirty="0" smtClean="0"/>
              <a:t> </a:t>
            </a:r>
            <a:r>
              <a:rPr lang="hu-HU" b="1" dirty="0" smtClean="0"/>
              <a:t>Az elemek fölötti uralom mágiája </a:t>
            </a:r>
            <a:r>
              <a:rPr lang="hu-HU" sz="1800" dirty="0" smtClean="0"/>
              <a:t>(régi </a:t>
            </a:r>
            <a:r>
              <a:rPr lang="hu-HU" sz="1800" dirty="0" err="1" smtClean="0"/>
              <a:t>mitoszok</a:t>
            </a:r>
            <a:r>
              <a:rPr lang="hu-HU" sz="1800" dirty="0" smtClean="0"/>
              <a:t> titánjai)</a:t>
            </a:r>
          </a:p>
          <a:p>
            <a:pPr marL="45720" indent="0" algn="ctr">
              <a:buNone/>
            </a:pPr>
            <a:r>
              <a:rPr lang="hu-HU" sz="2000" dirty="0" smtClean="0"/>
              <a:t>(Ram </a:t>
            </a:r>
            <a:r>
              <a:rPr lang="hu-HU" sz="2000" dirty="0"/>
              <a:t>– tűz, </a:t>
            </a:r>
            <a:r>
              <a:rPr lang="hu-HU" sz="2000" dirty="0" err="1"/>
              <a:t>Vam</a:t>
            </a:r>
            <a:r>
              <a:rPr lang="hu-HU" sz="2000" dirty="0"/>
              <a:t> – víz, </a:t>
            </a:r>
            <a:r>
              <a:rPr lang="hu-HU" sz="2000" dirty="0" err="1"/>
              <a:t>Lam</a:t>
            </a:r>
            <a:r>
              <a:rPr lang="hu-HU" sz="2000" dirty="0"/>
              <a:t> – föld, </a:t>
            </a:r>
            <a:r>
              <a:rPr lang="hu-HU" sz="2000" dirty="0" err="1"/>
              <a:t>Pam</a:t>
            </a:r>
            <a:r>
              <a:rPr lang="hu-HU" sz="2000" dirty="0"/>
              <a:t> – levegő – Ham – </a:t>
            </a:r>
            <a:r>
              <a:rPr lang="hu-HU" sz="2000" dirty="0" smtClean="0"/>
              <a:t>világéter)</a:t>
            </a:r>
          </a:p>
          <a:p>
            <a:pPr marL="45720" indent="0" algn="ctr">
              <a:buNone/>
            </a:pPr>
            <a:r>
              <a:rPr lang="hu-HU" sz="2000" dirty="0" smtClean="0"/>
              <a:t>Energialavina </a:t>
            </a:r>
          </a:p>
          <a:p>
            <a:r>
              <a:rPr lang="hu-HU" dirty="0" smtClean="0"/>
              <a:t> </a:t>
            </a:r>
            <a:r>
              <a:rPr lang="hu-HU" b="1" dirty="0" smtClean="0"/>
              <a:t>Materiális </a:t>
            </a:r>
            <a:r>
              <a:rPr lang="hu-HU" b="1" dirty="0"/>
              <a:t>formák uralma a mágikus hangon </a:t>
            </a:r>
            <a:r>
              <a:rPr lang="hu-HU" b="1" dirty="0" smtClean="0"/>
              <a:t>keresztül</a:t>
            </a:r>
          </a:p>
          <a:p>
            <a:pPr marL="45720" indent="0" algn="ctr">
              <a:buNone/>
            </a:pPr>
            <a:r>
              <a:rPr lang="hu-HU" dirty="0" smtClean="0"/>
              <a:t>Világ teremtése mágikus hanggal – rendszerré alkotás – irányítás,fenntartás, pusztulás</a:t>
            </a:r>
          </a:p>
          <a:p>
            <a:pPr marL="45720" indent="0">
              <a:buNone/>
            </a:pPr>
            <a:endParaRPr lang="hu-HU" dirty="0" smtClean="0"/>
          </a:p>
          <a:p>
            <a:pPr marL="45720" indent="0">
              <a:buNone/>
            </a:pPr>
            <a:endParaRPr lang="hu-HU" dirty="0" smtClean="0"/>
          </a:p>
        </p:txBody>
      </p:sp>
      <p:pic>
        <p:nvPicPr>
          <p:cNvPr id="6" name="Picture 3" descr="E:\Teozófia\ELŐADÁSOK\MI FAN TEREM A MAGIA\magikus h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40968"/>
            <a:ext cx="7632848"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3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33194" y="5403666"/>
            <a:ext cx="6211213" cy="977661"/>
          </a:xfrm>
        </p:spPr>
        <p:txBody>
          <a:bodyPr/>
          <a:lstStyle/>
          <a:p>
            <a:r>
              <a:rPr lang="hu-HU" dirty="0" smtClean="0"/>
              <a:t>Az atlanti mágia</a:t>
            </a:r>
            <a:endParaRPr lang="hu-HU" dirty="0"/>
          </a:p>
        </p:txBody>
      </p:sp>
      <p:sp>
        <p:nvSpPr>
          <p:cNvPr id="3" name="Szöveg helye 2"/>
          <p:cNvSpPr>
            <a:spLocks noGrp="1"/>
          </p:cNvSpPr>
          <p:nvPr>
            <p:ph type="body" idx="1"/>
          </p:nvPr>
        </p:nvSpPr>
        <p:spPr>
          <a:xfrm flipV="1">
            <a:off x="3275856" y="5442971"/>
            <a:ext cx="4717076" cy="290285"/>
          </a:xfrm>
        </p:spPr>
        <p:txBody>
          <a:bodyPr>
            <a:normAutofit fontScale="77500" lnSpcReduction="20000"/>
          </a:bodyPr>
          <a:lstStyle/>
          <a:p>
            <a:r>
              <a:rPr lang="hu-HU" dirty="0" smtClean="0"/>
              <a:t> </a:t>
            </a:r>
            <a:endParaRPr lang="hu-HU" dirty="0"/>
          </a:p>
        </p:txBody>
      </p:sp>
      <p:sp>
        <p:nvSpPr>
          <p:cNvPr id="4" name="Téglalap 3"/>
          <p:cNvSpPr/>
          <p:nvPr/>
        </p:nvSpPr>
        <p:spPr>
          <a:xfrm>
            <a:off x="395536" y="332656"/>
            <a:ext cx="8424936" cy="3693319"/>
          </a:xfrm>
          <a:prstGeom prst="rect">
            <a:avLst/>
          </a:prstGeom>
        </p:spPr>
        <p:txBody>
          <a:bodyPr wrap="square">
            <a:spAutoFit/>
          </a:bodyPr>
          <a:lstStyle/>
          <a:p>
            <a:pPr algn="just"/>
            <a:r>
              <a:rPr lang="hu-HU" b="1" dirty="0"/>
              <a:t>Alkímiája</a:t>
            </a:r>
            <a:r>
              <a:rPr lang="hu-HU" dirty="0"/>
              <a:t>: a </a:t>
            </a:r>
            <a:r>
              <a:rPr lang="hu-HU" b="1" dirty="0"/>
              <a:t>teremtés </a:t>
            </a:r>
            <a:r>
              <a:rPr lang="hu-HU" b="1" dirty="0" err="1"/>
              <a:t>makrokozmikus</a:t>
            </a:r>
            <a:r>
              <a:rPr lang="hu-HU" b="1" dirty="0"/>
              <a:t> utánzása</a:t>
            </a:r>
            <a:r>
              <a:rPr lang="hu-HU" dirty="0"/>
              <a:t>, a szellem anyaggá </a:t>
            </a:r>
            <a:r>
              <a:rPr lang="hu-HU" dirty="0" err="1"/>
              <a:t>változásánák</a:t>
            </a:r>
            <a:r>
              <a:rPr lang="hu-HU" dirty="0"/>
              <a:t>, és az anyag szellemmé szublimálásának misztériuma</a:t>
            </a:r>
          </a:p>
          <a:p>
            <a:pPr marL="45720" indent="0">
              <a:buNone/>
            </a:pPr>
            <a:r>
              <a:rPr lang="hu-HU" dirty="0"/>
              <a:t>„Tégelyed mellett elmélkedve, jusson eszedbe az a másik teremtés, mikor a Föld sötétségbe burkolódzott, s csak az Úr lelke lebegett a vizek felett</a:t>
            </a:r>
            <a:r>
              <a:rPr lang="hu-HU" dirty="0" smtClean="0"/>
              <a:t>.”</a:t>
            </a:r>
          </a:p>
          <a:p>
            <a:pPr marL="45720" indent="0">
              <a:buNone/>
            </a:pPr>
            <a:r>
              <a:rPr lang="hu-HU" dirty="0" smtClean="0"/>
              <a:t>(Megérteni a látható teremtést és a saját lelkéből kivetett szikrával rekonstruálni.)</a:t>
            </a:r>
          </a:p>
          <a:p>
            <a:pPr marL="45720" indent="0" algn="ctr">
              <a:buNone/>
            </a:pPr>
            <a:r>
              <a:rPr lang="hu-HU" dirty="0" smtClean="0"/>
              <a:t>Az alkimista a teremtés misztikus leutánzását végzi.</a:t>
            </a:r>
          </a:p>
          <a:p>
            <a:pPr marL="45720" indent="0" algn="ctr">
              <a:buNone/>
            </a:pPr>
            <a:r>
              <a:rPr lang="hu-HU" dirty="0" smtClean="0"/>
              <a:t>Atlantiszban: mágikus kísérletek az élő anyaggal…</a:t>
            </a:r>
          </a:p>
          <a:p>
            <a:pPr marL="45720" indent="0" algn="ctr">
              <a:buNone/>
            </a:pPr>
            <a:endParaRPr lang="hu-HU" dirty="0"/>
          </a:p>
          <a:p>
            <a:pPr algn="just"/>
            <a:r>
              <a:rPr lang="hu-HU" b="1" dirty="0" smtClean="0"/>
              <a:t>Csillagászat</a:t>
            </a:r>
            <a:r>
              <a:rPr lang="hu-HU" dirty="0" smtClean="0"/>
              <a:t> </a:t>
            </a:r>
            <a:r>
              <a:rPr lang="hu-HU" dirty="0"/>
              <a:t>– </a:t>
            </a:r>
            <a:r>
              <a:rPr lang="hu-HU" dirty="0" err="1" smtClean="0"/>
              <a:t>asztrozófia</a:t>
            </a:r>
            <a:r>
              <a:rPr lang="hu-HU" dirty="0" smtClean="0"/>
              <a:t>. Kozmikus testek egymásra hatásának tudománya.  Minden </a:t>
            </a:r>
            <a:r>
              <a:rPr lang="hu-HU" dirty="0"/>
              <a:t>bolygónak lelke van, hatásaik a különféle síkokon. A kozmikus ember </a:t>
            </a:r>
            <a:r>
              <a:rPr lang="hu-HU" dirty="0" smtClean="0"/>
              <a:t>ideája</a:t>
            </a:r>
            <a:r>
              <a:rPr lang="hu-HU" dirty="0"/>
              <a:t>. </a:t>
            </a:r>
            <a:r>
              <a:rPr lang="hu-HU" dirty="0" smtClean="0"/>
              <a:t>Az egész látható Univerzum egy hatalmas élőlény. Mágikus </a:t>
            </a:r>
            <a:r>
              <a:rPr lang="hu-HU" dirty="0"/>
              <a:t>építmények: piramis, szfinx, kozmikus templomok</a:t>
            </a:r>
          </a:p>
        </p:txBody>
      </p:sp>
      <p:pic>
        <p:nvPicPr>
          <p:cNvPr id="17410" name="Picture 2" descr="E:\Teozófia\ELŐADÁSOK\MI FAN TEREM A MAGIA\transmutata vit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25974"/>
            <a:ext cx="5184576" cy="1491258"/>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E:\Teozófia\ELŐADÁSOK\MI FAN TEREM A MAGIA\csillagterkep allatovi jegyekk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269011"/>
            <a:ext cx="3319682" cy="226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2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atlanti mágia </a:t>
            </a:r>
            <a:endParaRPr lang="hu-HU" dirty="0"/>
          </a:p>
        </p:txBody>
      </p:sp>
      <p:sp>
        <p:nvSpPr>
          <p:cNvPr id="3" name="Tartalom helye 2"/>
          <p:cNvSpPr>
            <a:spLocks noGrp="1"/>
          </p:cNvSpPr>
          <p:nvPr>
            <p:ph sz="quarter" idx="13"/>
          </p:nvPr>
        </p:nvSpPr>
        <p:spPr>
          <a:xfrm>
            <a:off x="179512" y="260648"/>
            <a:ext cx="8784976" cy="3168352"/>
          </a:xfrm>
        </p:spPr>
        <p:txBody>
          <a:bodyPr/>
          <a:lstStyle/>
          <a:p>
            <a:r>
              <a:rPr lang="hu-HU" dirty="0" smtClean="0"/>
              <a:t> </a:t>
            </a:r>
            <a:r>
              <a:rPr lang="hu-HU" b="1" dirty="0" smtClean="0"/>
              <a:t>Analógia-tan</a:t>
            </a:r>
            <a:r>
              <a:rPr lang="hu-HU" dirty="0" smtClean="0"/>
              <a:t>, befelé a mikrokozmoszba, leszállás az „Alvilágba”</a:t>
            </a:r>
          </a:p>
          <a:p>
            <a:pPr marL="45720" indent="0" algn="ctr">
              <a:buNone/>
            </a:pPr>
            <a:r>
              <a:rPr lang="hu-HU" sz="2000" dirty="0" smtClean="0"/>
              <a:t>Csak a legmagasabb szándékú valóság-megismerés vezethet…</a:t>
            </a:r>
          </a:p>
          <a:p>
            <a:pPr marL="45720" indent="0" algn="ctr">
              <a:buNone/>
            </a:pPr>
            <a:r>
              <a:rPr lang="hu-HU" sz="2000" dirty="0" smtClean="0"/>
              <a:t>Sejtemlékezéssel a legősibb rétegekig</a:t>
            </a:r>
          </a:p>
          <a:p>
            <a:r>
              <a:rPr lang="hu-HU" dirty="0"/>
              <a:t> </a:t>
            </a:r>
            <a:r>
              <a:rPr lang="hu-HU" dirty="0" smtClean="0"/>
              <a:t>Elemekkel való azonosulás – </a:t>
            </a:r>
            <a:r>
              <a:rPr lang="hu-HU" b="1" dirty="0" smtClean="0"/>
              <a:t>elemek feletti uralom</a:t>
            </a:r>
            <a:r>
              <a:rPr lang="hu-HU" dirty="0" smtClean="0"/>
              <a:t> kulcsa</a:t>
            </a:r>
          </a:p>
          <a:p>
            <a:pPr marL="45720" indent="0">
              <a:buNone/>
            </a:pPr>
            <a:r>
              <a:rPr lang="hu-HU" sz="1800" dirty="0" smtClean="0"/>
              <a:t>    Én </a:t>
            </a:r>
            <a:r>
              <a:rPr lang="hu-HU" sz="1800" dirty="0"/>
              <a:t>vagyok a Föld!, </a:t>
            </a:r>
            <a:r>
              <a:rPr lang="hu-HU" sz="1800" dirty="0" smtClean="0"/>
              <a:t>…a </a:t>
            </a:r>
            <a:r>
              <a:rPr lang="hu-HU" sz="1800" dirty="0"/>
              <a:t>Tenger!, 3.) </a:t>
            </a:r>
            <a:r>
              <a:rPr lang="hu-HU" sz="1800" dirty="0" smtClean="0"/>
              <a:t>a Villámlás</a:t>
            </a:r>
            <a:r>
              <a:rPr lang="hu-HU" sz="1800" dirty="0"/>
              <a:t>! 4.) Én vagyok a Tér</a:t>
            </a:r>
            <a:r>
              <a:rPr lang="hu-HU" sz="1800" dirty="0" smtClean="0"/>
              <a:t>! </a:t>
            </a:r>
            <a:endParaRPr lang="hu-HU" sz="1800" dirty="0"/>
          </a:p>
          <a:p>
            <a:r>
              <a:rPr lang="hu-HU" dirty="0" smtClean="0"/>
              <a:t>A kozmikus öntudat megszerzése</a:t>
            </a:r>
          </a:p>
        </p:txBody>
      </p:sp>
      <p:pic>
        <p:nvPicPr>
          <p:cNvPr id="13314" name="Picture 2" descr="E:\Teozófia\ELŐADÁSOK\MI FAN TEREM A MAGIA\Unive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99" y="3276338"/>
            <a:ext cx="2725326" cy="335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13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Erőforrások</a:t>
            </a:r>
            <a:endParaRPr lang="hu-HU" dirty="0"/>
          </a:p>
        </p:txBody>
      </p:sp>
      <p:sp>
        <p:nvSpPr>
          <p:cNvPr id="3" name="Tartalom helye 2"/>
          <p:cNvSpPr>
            <a:spLocks noGrp="1"/>
          </p:cNvSpPr>
          <p:nvPr>
            <p:ph sz="quarter" idx="13"/>
          </p:nvPr>
        </p:nvSpPr>
        <p:spPr>
          <a:xfrm>
            <a:off x="395536" y="731520"/>
            <a:ext cx="8064896" cy="3474720"/>
          </a:xfrm>
        </p:spPr>
        <p:txBody>
          <a:bodyPr/>
          <a:lstStyle/>
          <a:p>
            <a:r>
              <a:rPr lang="hu-HU" dirty="0" smtClean="0"/>
              <a:t> Elektromosság. Naturális áramforrások, fémkombinációk – istenszobrok, öltözet, tökéletes miliő</a:t>
            </a:r>
          </a:p>
          <a:p>
            <a:r>
              <a:rPr lang="hu-HU" dirty="0"/>
              <a:t> </a:t>
            </a:r>
            <a:r>
              <a:rPr lang="hu-HU" dirty="0" err="1" smtClean="0"/>
              <a:t>Periodikusan</a:t>
            </a:r>
            <a:r>
              <a:rPr lang="hu-HU" dirty="0" smtClean="0"/>
              <a:t> ismétlődő rituálék, lényeg az ismétlés, után-mondás, az idea fenntartása, a körfolyamatok építő ereje</a:t>
            </a:r>
          </a:p>
          <a:p>
            <a:r>
              <a:rPr lang="hu-HU" dirty="0" smtClean="0"/>
              <a:t> Erősítő berendezések (arany kígyó, régi fejdíszek, kargyűrűk, spiráltekercsek)</a:t>
            </a:r>
            <a:endParaRPr lang="hu-HU" dirty="0"/>
          </a:p>
        </p:txBody>
      </p:sp>
      <p:pic>
        <p:nvPicPr>
          <p:cNvPr id="14338" name="Picture 2" descr="E:\Teozófia\ELŐADÁSOK\MI FAN TEREM A MAGIA\Tutenkhamon fejdís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843" y="2780928"/>
            <a:ext cx="4148315" cy="14100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Teozófia\ELŐADÁSOK\MI FAN TEREM A MAGIA\szkitakarkot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29" y="4237288"/>
            <a:ext cx="2124840" cy="223274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E:\Teozófia\ELŐADÁSOK\MI FAN TEREM A MAGIA\szkíta kargyűr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0" y="3209528"/>
            <a:ext cx="22479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000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íratlan törvény</a:t>
            </a:r>
            <a:endParaRPr lang="hu-HU" dirty="0"/>
          </a:p>
        </p:txBody>
      </p:sp>
      <p:sp>
        <p:nvSpPr>
          <p:cNvPr id="3" name="Tartalom helye 2"/>
          <p:cNvSpPr>
            <a:spLocks noGrp="1"/>
          </p:cNvSpPr>
          <p:nvPr>
            <p:ph sz="quarter" idx="13"/>
          </p:nvPr>
        </p:nvSpPr>
        <p:spPr>
          <a:xfrm>
            <a:off x="755576" y="731520"/>
            <a:ext cx="7488832" cy="3474720"/>
          </a:xfrm>
        </p:spPr>
        <p:txBody>
          <a:bodyPr/>
          <a:lstStyle/>
          <a:p>
            <a:pPr algn="just"/>
            <a:r>
              <a:rPr lang="hu-HU" dirty="0"/>
              <a:t>A mágia íratlan törvénye, hogy mindent újra fel kell fedezni, különben használhatatlan lesz a számunkra. A mágia minden tégláját darabonként kell összehordani, s a nagy szintézis évtizedekig tartó, fáradhatatlan munka eredménye.</a:t>
            </a:r>
          </a:p>
          <a:p>
            <a:endParaRPr lang="hu-HU" dirty="0"/>
          </a:p>
        </p:txBody>
      </p:sp>
    </p:spTree>
    <p:extLst>
      <p:ext uri="{BB962C8B-B14F-4D97-AF65-F5344CB8AC3E}">
        <p14:creationId xmlns:p14="http://schemas.microsoft.com/office/powerpoint/2010/main" val="299862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Mágus</a:t>
            </a:r>
            <a:endParaRPr lang="hu-HU" dirty="0"/>
          </a:p>
        </p:txBody>
      </p:sp>
      <p:sp>
        <p:nvSpPr>
          <p:cNvPr id="3" name="Tartalom helye 2"/>
          <p:cNvSpPr>
            <a:spLocks noGrp="1"/>
          </p:cNvSpPr>
          <p:nvPr>
            <p:ph sz="quarter" idx="13"/>
          </p:nvPr>
        </p:nvSpPr>
        <p:spPr/>
        <p:txBody>
          <a:bodyPr/>
          <a:lstStyle/>
          <a:p>
            <a:r>
              <a:rPr lang="hu-HU" dirty="0" smtClean="0"/>
              <a:t>Tarot 1. lapja</a:t>
            </a:r>
            <a:endParaRPr lang="hu-HU" dirty="0"/>
          </a:p>
        </p:txBody>
      </p:sp>
      <p:pic>
        <p:nvPicPr>
          <p:cNvPr id="15362" name="Picture 2" descr="E:\Teozófia\ELŐADÁSOK\MI FAN TEREM A MAGIA\Jean_Dodal_Tarot_trump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2447925" cy="45148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E:\Teozófia\ELŐADÁSOK\MI FAN TEREM A MAGIA\Tarot_01_Magic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196752"/>
            <a:ext cx="2376264" cy="418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2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5576" y="4581128"/>
            <a:ext cx="7550225" cy="934040"/>
          </a:xfrm>
        </p:spPr>
        <p:txBody>
          <a:bodyPr/>
          <a:lstStyle/>
          <a:p>
            <a:pPr algn="ctr"/>
            <a:r>
              <a:rPr lang="hu-HU" dirty="0" smtClean="0"/>
              <a:t>Köszönet!</a:t>
            </a:r>
            <a:endParaRPr lang="hu-HU" dirty="0"/>
          </a:p>
        </p:txBody>
      </p:sp>
      <p:pic>
        <p:nvPicPr>
          <p:cNvPr id="19458" name="Picture 2" descr="E:\Teozófia\ELŐADÁSOK\MI FAN TEREM A MAGIA\Scherbák Viktor V.Charon.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31840" y="857982"/>
            <a:ext cx="2517964" cy="33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1"/>
          <p:cNvSpPr>
            <a:spLocks noGrp="1"/>
          </p:cNvSpPr>
          <p:nvPr>
            <p:ph type="subTitle" idx="1"/>
          </p:nvPr>
        </p:nvSpPr>
        <p:spPr>
          <a:xfrm>
            <a:off x="683568" y="1556792"/>
            <a:ext cx="7416824" cy="4464495"/>
          </a:xfrm>
        </p:spPr>
        <p:txBody>
          <a:bodyPr>
            <a:normAutofit fontScale="92500" lnSpcReduction="20000"/>
          </a:bodyPr>
          <a:lstStyle/>
          <a:p>
            <a:pPr algn="just"/>
            <a:r>
              <a:rPr lang="hu-HU" dirty="0"/>
              <a:t>„A mágia erőt jelent, az ember lelkében rejlő határtalan energiát, amely iránya szerint fehér vagy fekete, erkölcsi megismerés vagy sötét tudás befolyásolja. A mágia az </a:t>
            </a:r>
            <a:r>
              <a:rPr lang="hu-HU" dirty="0" err="1"/>
              <a:t>ember-Isten</a:t>
            </a:r>
            <a:r>
              <a:rPr lang="hu-HU" dirty="0"/>
              <a:t> képmás legrejtélyesebb és legistenibb tulajdonsága… A világot a mágia teremtette meg. A mágia  a Kozmikus Elméből kirobbanó nemző idea, ellenállhatatlan hatalommal telített képzeletvarázs, amely elgondolása tárgyát puszta tartalmával megeleveníti. </a:t>
            </a:r>
          </a:p>
          <a:p>
            <a:pPr algn="just"/>
            <a:r>
              <a:rPr lang="hu-HU" dirty="0"/>
              <a:t>… A mágus harcos. Bármely irányba indul, a </a:t>
            </a:r>
            <a:r>
              <a:rPr lang="hu-HU" dirty="0" smtClean="0"/>
              <a:t>másik </a:t>
            </a:r>
            <a:r>
              <a:rPr lang="hu-HU" dirty="0"/>
              <a:t>irány aktív ellenhatását idézi magára. A fekete mágia az önös irány, a hatalomnak, a szenvedélyek beteljesítésének erőszakos és időlegesen sikeres útja. Az egyéni érdek győzelme mások rovására. A fehér mágia (</a:t>
            </a:r>
            <a:r>
              <a:rPr lang="hu-HU" dirty="0" err="1"/>
              <a:t>teomágia</a:t>
            </a:r>
            <a:r>
              <a:rPr lang="hu-HU" dirty="0"/>
              <a:t>) az erőszak nélküli személytelenség ösvénye, küzdelem tökéletlen, mulandó, önös önmagunk ellen örök önvalónkért, amely egy a </a:t>
            </a:r>
            <a:r>
              <a:rPr lang="hu-HU" dirty="0" err="1"/>
              <a:t>Tao-val</a:t>
            </a:r>
            <a:r>
              <a:rPr lang="hu-HU" dirty="0"/>
              <a:t>.”  (Szepes Mária: Szómágia)</a:t>
            </a:r>
          </a:p>
          <a:p>
            <a:pPr algn="just"/>
            <a:endParaRPr lang="hu-HU" dirty="0"/>
          </a:p>
        </p:txBody>
      </p:sp>
      <p:sp>
        <p:nvSpPr>
          <p:cNvPr id="3" name="Cím 2"/>
          <p:cNvSpPr>
            <a:spLocks noGrp="1"/>
          </p:cNvSpPr>
          <p:nvPr>
            <p:ph type="ctrTitle"/>
          </p:nvPr>
        </p:nvSpPr>
        <p:spPr>
          <a:xfrm>
            <a:off x="683569" y="404665"/>
            <a:ext cx="7309364" cy="864096"/>
          </a:xfrm>
        </p:spPr>
        <p:txBody>
          <a:bodyPr/>
          <a:lstStyle/>
          <a:p>
            <a:r>
              <a:rPr lang="hu-HU" dirty="0" smtClean="0"/>
              <a:t>A mágia fogalma</a:t>
            </a:r>
            <a:endParaRPr lang="hu-HU" dirty="0"/>
          </a:p>
        </p:txBody>
      </p:sp>
    </p:spTree>
    <p:extLst>
      <p:ext uri="{BB962C8B-B14F-4D97-AF65-F5344CB8AC3E}">
        <p14:creationId xmlns:p14="http://schemas.microsoft.com/office/powerpoint/2010/main" val="32687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mágia fogalma</a:t>
            </a:r>
            <a:endParaRPr lang="hu-HU" dirty="0"/>
          </a:p>
        </p:txBody>
      </p:sp>
      <p:sp>
        <p:nvSpPr>
          <p:cNvPr id="3" name="Tartalom helye 2"/>
          <p:cNvSpPr>
            <a:spLocks noGrp="1"/>
          </p:cNvSpPr>
          <p:nvPr>
            <p:ph sz="quarter" idx="13"/>
          </p:nvPr>
        </p:nvSpPr>
        <p:spPr>
          <a:xfrm>
            <a:off x="755576" y="731520"/>
            <a:ext cx="7488832" cy="3777600"/>
          </a:xfrm>
        </p:spPr>
        <p:txBody>
          <a:bodyPr>
            <a:normAutofit fontScale="92500" lnSpcReduction="10000"/>
          </a:bodyPr>
          <a:lstStyle/>
          <a:p>
            <a:pPr algn="just"/>
            <a:r>
              <a:rPr lang="hu-HU" dirty="0" smtClean="0"/>
              <a:t>„</a:t>
            </a:r>
            <a:r>
              <a:rPr lang="hu-HU" dirty="0"/>
              <a:t>Minden előre elhatározott cselekvés - mágia. Mindegy, hogy határozzuk meg a fogalmát, az eredmény attól még ugyanaz, működik… Lényegében bármely teremtmény bármely cselekedete mágia, olyan értelemben, ahogy a karma törvénye kimondja: változtat a világon. A mágia a világ megváltoztatására irányuló módszerek komplexuma.” (Mágiáról szóló jegyzet)</a:t>
            </a:r>
          </a:p>
          <a:p>
            <a:pPr marL="45720" indent="0" algn="just">
              <a:buNone/>
            </a:pPr>
            <a:endParaRPr lang="hu-HU" dirty="0" smtClean="0"/>
          </a:p>
          <a:p>
            <a:pPr algn="just"/>
            <a:r>
              <a:rPr lang="hu-HU" dirty="0"/>
              <a:t> </a:t>
            </a:r>
            <a:r>
              <a:rPr lang="hu-HU" dirty="0" smtClean="0"/>
              <a:t>„Az egész Világmindenség nem más, mint Nagy Mágia.” (Tibeti </a:t>
            </a:r>
            <a:r>
              <a:rPr lang="hu-HU" dirty="0" err="1" smtClean="0"/>
              <a:t>Halottaskönyv</a:t>
            </a:r>
            <a:r>
              <a:rPr lang="hu-HU" dirty="0" smtClean="0"/>
              <a:t>)</a:t>
            </a:r>
          </a:p>
          <a:p>
            <a:pPr marL="45720" indent="0" algn="just">
              <a:buNone/>
            </a:pPr>
            <a:r>
              <a:rPr lang="hu-HU" dirty="0"/>
              <a:t> </a:t>
            </a:r>
            <a:r>
              <a:rPr lang="hu-HU" dirty="0" smtClean="0"/>
              <a:t> </a:t>
            </a:r>
          </a:p>
          <a:p>
            <a:pPr marL="45720" indent="0" algn="just">
              <a:buNone/>
            </a:pPr>
            <a:endParaRPr lang="hu-HU" dirty="0"/>
          </a:p>
          <a:p>
            <a:endParaRPr lang="hu-HU" dirty="0"/>
          </a:p>
        </p:txBody>
      </p:sp>
    </p:spTree>
    <p:extLst>
      <p:ext uri="{BB962C8B-B14F-4D97-AF65-F5344CB8AC3E}">
        <p14:creationId xmlns:p14="http://schemas.microsoft.com/office/powerpoint/2010/main" val="104613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mágia fogalma</a:t>
            </a:r>
            <a:endParaRPr lang="hu-HU" dirty="0"/>
          </a:p>
        </p:txBody>
      </p:sp>
      <p:sp>
        <p:nvSpPr>
          <p:cNvPr id="3" name="Tartalom helye 2"/>
          <p:cNvSpPr>
            <a:spLocks noGrp="1"/>
          </p:cNvSpPr>
          <p:nvPr>
            <p:ph sz="quarter" idx="13"/>
          </p:nvPr>
        </p:nvSpPr>
        <p:spPr>
          <a:xfrm>
            <a:off x="395536" y="404664"/>
            <a:ext cx="8208912" cy="3801576"/>
          </a:xfrm>
        </p:spPr>
        <p:txBody>
          <a:bodyPr>
            <a:normAutofit fontScale="92500" lnSpcReduction="10000"/>
          </a:bodyPr>
          <a:lstStyle/>
          <a:p>
            <a:pPr algn="just"/>
            <a:r>
              <a:rPr lang="hu-HU" dirty="0" smtClean="0"/>
              <a:t>„A mágikus erő gyakorlása a természeti erők gyakorlása, de magasabb rendű a természet mindennapi funkcióinál… A mágia igenis egy tudomány, a természetben levő okkult erők és a látható és láthatatlan világot kormányzó törvények mélységes ismerete.” (</a:t>
            </a:r>
            <a:r>
              <a:rPr lang="hu-HU" dirty="0" err="1" smtClean="0"/>
              <a:t>H.P.Blavatsky</a:t>
            </a:r>
            <a:r>
              <a:rPr lang="hu-HU" dirty="0" smtClean="0"/>
              <a:t>) </a:t>
            </a:r>
          </a:p>
          <a:p>
            <a:pPr algn="just"/>
            <a:r>
              <a:rPr lang="hu-HU" dirty="0" smtClean="0"/>
              <a:t>„</a:t>
            </a:r>
            <a:r>
              <a:rPr lang="hu-HU" dirty="0" err="1" smtClean="0"/>
              <a:t>A.Bailey</a:t>
            </a:r>
            <a:r>
              <a:rPr lang="hu-HU" dirty="0" smtClean="0"/>
              <a:t> a fehér és fekete mágia közti különbséget úgy definiálja, mint a szándék kérdését. A személyiség fejlesztésére való koncentrálás és bármilyen erőnek a gyakorlása önző célok elérése érdekében fekete mágiát hoz létre, és még mélyebb belemerülésbe vezet a sűrű fizikai világba, és belekötődést az újraszületések kerekébe. A fehér mágus a szellemi és a közjó felé törekszik.” (</a:t>
            </a:r>
            <a:r>
              <a:rPr lang="hu-HU" dirty="0" err="1" smtClean="0"/>
              <a:t>T.Enciklopédia</a:t>
            </a:r>
            <a:r>
              <a:rPr lang="hu-HU" dirty="0" smtClean="0"/>
              <a:t>)</a:t>
            </a:r>
            <a:endParaRPr lang="hu-HU" dirty="0"/>
          </a:p>
        </p:txBody>
      </p:sp>
    </p:spTree>
    <p:extLst>
      <p:ext uri="{BB962C8B-B14F-4D97-AF65-F5344CB8AC3E}">
        <p14:creationId xmlns:p14="http://schemas.microsoft.com/office/powerpoint/2010/main" val="264922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63688" y="4437112"/>
            <a:ext cx="6512511" cy="1143000"/>
          </a:xfrm>
        </p:spPr>
        <p:txBody>
          <a:bodyPr/>
          <a:lstStyle/>
          <a:p>
            <a:r>
              <a:rPr lang="hu-HU" sz="4400" dirty="0" smtClean="0"/>
              <a:t>Vers a mágussá válás útjáról</a:t>
            </a:r>
            <a:endParaRPr lang="hu-HU" sz="4400" dirty="0"/>
          </a:p>
        </p:txBody>
      </p:sp>
      <p:sp>
        <p:nvSpPr>
          <p:cNvPr id="3" name="Tartalom helye 2"/>
          <p:cNvSpPr>
            <a:spLocks noGrp="1"/>
          </p:cNvSpPr>
          <p:nvPr>
            <p:ph sz="quarter" idx="13"/>
          </p:nvPr>
        </p:nvSpPr>
        <p:spPr>
          <a:xfrm>
            <a:off x="755576" y="731520"/>
            <a:ext cx="7488832" cy="2697480"/>
          </a:xfrm>
        </p:spPr>
        <p:txBody>
          <a:bodyPr>
            <a:normAutofit fontScale="92500" lnSpcReduction="10000"/>
          </a:bodyPr>
          <a:lstStyle/>
          <a:p>
            <a:r>
              <a:rPr lang="hu-HU" dirty="0" smtClean="0"/>
              <a:t>„Bárki legyél is, aki a természet legtitkosabb bugyraiba kívánsz bemerészkedni, fogadd meg tanácsom:</a:t>
            </a:r>
          </a:p>
          <a:p>
            <a:pPr marL="45720" indent="0">
              <a:buNone/>
            </a:pPr>
            <a:r>
              <a:rPr lang="hu-HU" dirty="0" smtClean="0"/>
              <a:t>Ha azt, amit keresel, nem találod meg magadban, akkor azt soha meg nem találod magad körül sem.</a:t>
            </a:r>
          </a:p>
          <a:p>
            <a:pPr marL="45720" indent="0" algn="just">
              <a:buNone/>
            </a:pPr>
            <a:r>
              <a:rPr lang="hu-HU" dirty="0" smtClean="0"/>
              <a:t>Ha nem ismered meg saját lakhelyed fölényét, felsőbbségét, miért keresel felsőbbrendűséget más dolgokban?</a:t>
            </a:r>
          </a:p>
          <a:p>
            <a:pPr marL="45720" indent="0" algn="just">
              <a:buNone/>
            </a:pPr>
            <a:r>
              <a:rPr lang="hu-HU" dirty="0" smtClean="0"/>
              <a:t>Ó, Ember, ismerd meg önmagad! Benned, magadban van elrejtve a Kincsek Kincse.”</a:t>
            </a:r>
          </a:p>
          <a:p>
            <a:pPr marL="45720" indent="0" algn="just">
              <a:buNone/>
            </a:pPr>
            <a:endParaRPr lang="hu-HU" dirty="0" smtClean="0"/>
          </a:p>
        </p:txBody>
      </p:sp>
    </p:spTree>
    <p:extLst>
      <p:ext uri="{BB962C8B-B14F-4D97-AF65-F5344CB8AC3E}">
        <p14:creationId xmlns:p14="http://schemas.microsoft.com/office/powerpoint/2010/main" val="396884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91681" y="4797152"/>
            <a:ext cx="6614120" cy="718016"/>
          </a:xfrm>
        </p:spPr>
        <p:txBody>
          <a:bodyPr/>
          <a:lstStyle/>
          <a:p>
            <a:r>
              <a:rPr lang="hu-HU" dirty="0" smtClean="0"/>
              <a:t>A tudás hatalom</a:t>
            </a:r>
            <a:endParaRPr lang="hu-HU" dirty="0"/>
          </a:p>
        </p:txBody>
      </p:sp>
      <p:sp>
        <p:nvSpPr>
          <p:cNvPr id="3" name="Tartalom helye 2"/>
          <p:cNvSpPr>
            <a:spLocks noGrp="1"/>
          </p:cNvSpPr>
          <p:nvPr>
            <p:ph sz="quarter" idx="13"/>
          </p:nvPr>
        </p:nvSpPr>
        <p:spPr>
          <a:xfrm>
            <a:off x="395536" y="476672"/>
            <a:ext cx="8208912" cy="4248472"/>
          </a:xfrm>
        </p:spPr>
        <p:txBody>
          <a:bodyPr>
            <a:normAutofit fontScale="85000" lnSpcReduction="20000"/>
          </a:bodyPr>
          <a:lstStyle/>
          <a:p>
            <a:pPr algn="just"/>
            <a:r>
              <a:rPr lang="hu-HU" dirty="0" smtClean="0"/>
              <a:t>„Több komoly oka van annak, hogy a mágia tanulmányozása, kivéve általános filozófiáját, nem valósul meg sem Európában, sem Amerikában. A mágia gyakorlatát az összes tudományok között a legnehezebb elsajátítani. Egy az egymillióhoz az aránya annak, hogy fizikailag, erkölcsileg és lelkileg valaki gyakorló mágussá válhasson, és talán egy a tízmillióból rendelkezik csak mindhárom tulajdonsággal, amely szükséges munkája befejezéséhez.</a:t>
            </a:r>
          </a:p>
          <a:p>
            <a:pPr algn="just"/>
            <a:r>
              <a:rPr lang="hu-HU" dirty="0" smtClean="0"/>
              <a:t>A mágia a leginkább hatalomféltő háziasszony – nem tűr ellenfelet. Más tudományokkal ellentétben a formulák elméleti ismerete mentális képességek és lelki erők nélkül teljesen használhatatlan a mágiában. Ha valaki tanulmányozni szeretné, teljes lélekkel és testtel át kell adnia magát a misztikus tudományoknak.”</a:t>
            </a:r>
          </a:p>
          <a:p>
            <a:pPr algn="just"/>
            <a:r>
              <a:rPr lang="hu-HU" dirty="0" smtClean="0"/>
              <a:t>„Azt embert, akit rabságban tartanak a szenvedélyei vagy a világias előítéletei, semmiképpen sem lehet beavatni, tökéletesednie kell, vagy soha nem fogja elérni, és nem lehet </a:t>
            </a:r>
            <a:r>
              <a:rPr lang="hu-HU" dirty="0" err="1" smtClean="0"/>
              <a:t>Adeptus</a:t>
            </a:r>
            <a:r>
              <a:rPr lang="hu-HU" dirty="0" smtClean="0"/>
              <a:t>, mert ez a szó olyan személyt jelöl, aki az akarattal és munkával érte el, amit elért.” (</a:t>
            </a:r>
            <a:r>
              <a:rPr lang="hu-HU" dirty="0" err="1" smtClean="0"/>
              <a:t>Eliphas</a:t>
            </a:r>
            <a:r>
              <a:rPr lang="hu-HU" dirty="0" smtClean="0"/>
              <a:t> Lévi)</a:t>
            </a:r>
            <a:endParaRPr lang="hu-HU" dirty="0"/>
          </a:p>
        </p:txBody>
      </p:sp>
    </p:spTree>
    <p:extLst>
      <p:ext uri="{BB962C8B-B14F-4D97-AF65-F5344CB8AC3E}">
        <p14:creationId xmlns:p14="http://schemas.microsoft.com/office/powerpoint/2010/main" val="276191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9" y="5877272"/>
            <a:ext cx="7560839" cy="740566"/>
          </a:xfrm>
        </p:spPr>
        <p:txBody>
          <a:bodyPr/>
          <a:lstStyle/>
          <a:p>
            <a:r>
              <a:rPr lang="hu-HU" dirty="0" smtClean="0"/>
              <a:t>Történeti rész</a:t>
            </a:r>
            <a:endParaRPr lang="hu-HU" dirty="0"/>
          </a:p>
        </p:txBody>
      </p:sp>
      <p:pic>
        <p:nvPicPr>
          <p:cNvPr id="2050" name="Picture 2" descr="E:\Teozófia\ELŐADÁSOK\MI FAN TEREM A MAGIA\Atlantisz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88" y="404664"/>
            <a:ext cx="8206060"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Tartalom helye 2"/>
          <p:cNvSpPr>
            <a:spLocks noGrp="1"/>
          </p:cNvSpPr>
          <p:nvPr>
            <p:ph sz="quarter" idx="13"/>
          </p:nvPr>
        </p:nvSpPr>
        <p:spPr>
          <a:xfrm>
            <a:off x="611560" y="746368"/>
            <a:ext cx="7776864" cy="3474720"/>
          </a:xfrm>
        </p:spPr>
        <p:txBody>
          <a:bodyPr/>
          <a:lstStyle/>
          <a:p>
            <a:r>
              <a:rPr lang="hu-HU" dirty="0" smtClean="0">
                <a:solidFill>
                  <a:schemeClr val="bg1"/>
                </a:solidFill>
              </a:rPr>
              <a:t>Atlantisz titokzatos leánya</a:t>
            </a:r>
          </a:p>
          <a:p>
            <a:r>
              <a:rPr lang="hu-HU" dirty="0" smtClean="0">
                <a:solidFill>
                  <a:schemeClr val="bg1"/>
                </a:solidFill>
              </a:rPr>
              <a:t>Elveszett kulcsok</a:t>
            </a:r>
          </a:p>
          <a:p>
            <a:r>
              <a:rPr lang="hu-HU" dirty="0" smtClean="0">
                <a:solidFill>
                  <a:schemeClr val="bg1"/>
                </a:solidFill>
              </a:rPr>
              <a:t>A hallgatás pecsétje</a:t>
            </a:r>
          </a:p>
          <a:p>
            <a:r>
              <a:rPr lang="hu-HU" dirty="0" err="1" smtClean="0">
                <a:solidFill>
                  <a:schemeClr val="bg1"/>
                </a:solidFill>
              </a:rPr>
              <a:t>Agrippa</a:t>
            </a:r>
            <a:r>
              <a:rPr lang="hu-HU" dirty="0" smtClean="0">
                <a:solidFill>
                  <a:schemeClr val="bg1"/>
                </a:solidFill>
              </a:rPr>
              <a:t>, Paracelsus, </a:t>
            </a:r>
            <a:r>
              <a:rPr lang="hu-HU" dirty="0" err="1" smtClean="0">
                <a:solidFill>
                  <a:schemeClr val="bg1"/>
                </a:solidFill>
              </a:rPr>
              <a:t>Eliphas</a:t>
            </a:r>
            <a:r>
              <a:rPr lang="hu-HU" dirty="0" smtClean="0">
                <a:solidFill>
                  <a:schemeClr val="bg1"/>
                </a:solidFill>
              </a:rPr>
              <a:t> Levi</a:t>
            </a:r>
          </a:p>
          <a:p>
            <a:r>
              <a:rPr lang="hu-HU" dirty="0" err="1" smtClean="0">
                <a:solidFill>
                  <a:schemeClr val="bg1"/>
                </a:solidFill>
              </a:rPr>
              <a:t>Philosophia</a:t>
            </a:r>
            <a:r>
              <a:rPr lang="hu-HU" dirty="0" smtClean="0">
                <a:solidFill>
                  <a:schemeClr val="bg1"/>
                </a:solidFill>
              </a:rPr>
              <a:t> </a:t>
            </a:r>
            <a:r>
              <a:rPr lang="hu-HU" dirty="0" err="1" smtClean="0">
                <a:solidFill>
                  <a:schemeClr val="bg1"/>
                </a:solidFill>
              </a:rPr>
              <a:t>occulta</a:t>
            </a:r>
            <a:r>
              <a:rPr lang="hu-HU" dirty="0" smtClean="0">
                <a:solidFill>
                  <a:schemeClr val="bg1"/>
                </a:solidFill>
              </a:rPr>
              <a:t>, A </a:t>
            </a:r>
            <a:r>
              <a:rPr lang="hu-HU" dirty="0">
                <a:solidFill>
                  <a:schemeClr val="bg1"/>
                </a:solidFill>
              </a:rPr>
              <a:t>magas mágia </a:t>
            </a:r>
            <a:r>
              <a:rPr lang="hu-HU" dirty="0" smtClean="0">
                <a:solidFill>
                  <a:schemeClr val="bg1"/>
                </a:solidFill>
              </a:rPr>
              <a:t>dogmája </a:t>
            </a:r>
            <a:r>
              <a:rPr lang="hu-HU" dirty="0">
                <a:solidFill>
                  <a:schemeClr val="bg1"/>
                </a:solidFill>
              </a:rPr>
              <a:t>és </a:t>
            </a:r>
            <a:r>
              <a:rPr lang="hu-HU" dirty="0" smtClean="0">
                <a:solidFill>
                  <a:schemeClr val="bg1"/>
                </a:solidFill>
              </a:rPr>
              <a:t>rituáléja </a:t>
            </a:r>
            <a:endParaRPr lang="hu-HU" dirty="0">
              <a:solidFill>
                <a:schemeClr val="bg1"/>
              </a:solidFill>
            </a:endParaRPr>
          </a:p>
        </p:txBody>
      </p:sp>
      <p:pic>
        <p:nvPicPr>
          <p:cNvPr id="2051" name="Picture 3" descr="E:\Teozófia\ELŐADÁSOK\MI FAN TEREM A MAGIA\paracelsus-1493-1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255" y="4331839"/>
            <a:ext cx="166116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Teozófia\ELŐADÁSOK\MI FAN TEREM A MAGIA\Agripp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122" y="3356992"/>
            <a:ext cx="1678091" cy="248974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Teozófia\ELŐADÁSOK\MI FAN TEREM A MAGIA\alphonse-louis-constant-known-as-eliphas-levi-french-occulti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934" y="3789040"/>
            <a:ext cx="1797081" cy="239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mágia válfajai</a:t>
            </a:r>
            <a:endParaRPr lang="hu-HU" dirty="0"/>
          </a:p>
        </p:txBody>
      </p:sp>
      <p:sp>
        <p:nvSpPr>
          <p:cNvPr id="3" name="Tartalom helye 2"/>
          <p:cNvSpPr>
            <a:spLocks noGrp="1"/>
          </p:cNvSpPr>
          <p:nvPr>
            <p:ph sz="quarter" idx="13"/>
          </p:nvPr>
        </p:nvSpPr>
        <p:spPr>
          <a:xfrm>
            <a:off x="755576" y="620688"/>
            <a:ext cx="7560840" cy="3744416"/>
          </a:xfrm>
        </p:spPr>
        <p:txBody>
          <a:bodyPr>
            <a:normAutofit/>
          </a:bodyPr>
          <a:lstStyle/>
          <a:p>
            <a:r>
              <a:rPr lang="hu-HU" b="1" dirty="0" smtClean="0"/>
              <a:t>Ceremoniális </a:t>
            </a:r>
            <a:r>
              <a:rPr lang="hu-HU" dirty="0" smtClean="0"/>
              <a:t> (költészet, zene, hang, szellem kiváltotta extázison keresztül hat)</a:t>
            </a:r>
          </a:p>
          <a:p>
            <a:r>
              <a:rPr lang="hu-HU" b="1" dirty="0" err="1" smtClean="0"/>
              <a:t>Demonomágia</a:t>
            </a:r>
            <a:r>
              <a:rPr lang="hu-HU" dirty="0" smtClean="0"/>
              <a:t> </a:t>
            </a:r>
            <a:r>
              <a:rPr lang="hu-HU" dirty="0"/>
              <a:t>(a láthatatlan világ megszemélyesített energiáit állítja munkába)</a:t>
            </a:r>
          </a:p>
          <a:p>
            <a:pPr algn="just"/>
            <a:r>
              <a:rPr lang="hu-HU" b="1" dirty="0" smtClean="0"/>
              <a:t>Akarat</a:t>
            </a:r>
            <a:r>
              <a:rPr lang="hu-HU" dirty="0" smtClean="0"/>
              <a:t> </a:t>
            </a:r>
            <a:r>
              <a:rPr lang="hu-HU" dirty="0"/>
              <a:t>(az akarat okkult </a:t>
            </a:r>
            <a:r>
              <a:rPr lang="hu-HU" dirty="0" smtClean="0"/>
              <a:t>hatalommá </a:t>
            </a:r>
            <a:r>
              <a:rPr lang="hu-HU" dirty="0"/>
              <a:t>sűrített erejét használja)</a:t>
            </a:r>
          </a:p>
          <a:p>
            <a:r>
              <a:rPr lang="hu-HU" b="1" dirty="0" err="1" smtClean="0"/>
              <a:t>Asztrál</a:t>
            </a:r>
            <a:r>
              <a:rPr lang="hu-HU" dirty="0" smtClean="0"/>
              <a:t> </a:t>
            </a:r>
            <a:r>
              <a:rPr lang="hu-HU" dirty="0"/>
              <a:t>(indulatok, vágyképek pokoli tüzével vonz)</a:t>
            </a:r>
          </a:p>
          <a:p>
            <a:r>
              <a:rPr lang="hu-HU" b="1" dirty="0" smtClean="0"/>
              <a:t>Atlantiszi</a:t>
            </a:r>
            <a:r>
              <a:rPr lang="hu-HU" dirty="0" smtClean="0"/>
              <a:t> </a:t>
            </a:r>
            <a:r>
              <a:rPr lang="hu-HU" dirty="0"/>
              <a:t>(makrokozmosz csillagászati erőforrásait hívja a mágus </a:t>
            </a:r>
            <a:r>
              <a:rPr lang="hu-HU" dirty="0" smtClean="0"/>
              <a:t>szolgálatába</a:t>
            </a:r>
            <a:r>
              <a:rPr lang="hu-HU" dirty="0"/>
              <a:t>)</a:t>
            </a:r>
          </a:p>
          <a:p>
            <a:endParaRPr lang="hu-HU" dirty="0"/>
          </a:p>
        </p:txBody>
      </p:sp>
    </p:spTree>
    <p:extLst>
      <p:ext uri="{BB962C8B-B14F-4D97-AF65-F5344CB8AC3E}">
        <p14:creationId xmlns:p14="http://schemas.microsoft.com/office/powerpoint/2010/main" val="175294769"/>
      </p:ext>
    </p:extLst>
  </p:cSld>
  <p:clrMapOvr>
    <a:masterClrMapping/>
  </p:clrMapOvr>
</p:sld>
</file>

<file path=ppt/theme/theme1.xml><?xml version="1.0" encoding="utf-8"?>
<a:theme xmlns:a="http://schemas.openxmlformats.org/drawingml/2006/main" name="Turbulencia">
  <a:themeElements>
    <a:clrScheme name="Turbulenci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urbulenci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urbulenci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1159</TotalTime>
  <Words>1695</Words>
  <Application>Microsoft Office PowerPoint</Application>
  <PresentationFormat>Diavetítés a képernyőre (4:3 oldalarány)</PresentationFormat>
  <Paragraphs>154</Paragraphs>
  <Slides>29</Slides>
  <Notes>0</Notes>
  <HiddenSlides>0</HiddenSlides>
  <MMClips>0</MMClips>
  <ScaleCrop>false</ScaleCrop>
  <HeadingPairs>
    <vt:vector size="4" baseType="variant">
      <vt:variant>
        <vt:lpstr>Téma</vt:lpstr>
      </vt:variant>
      <vt:variant>
        <vt:i4>1</vt:i4>
      </vt:variant>
      <vt:variant>
        <vt:lpstr>Diacímek</vt:lpstr>
      </vt:variant>
      <vt:variant>
        <vt:i4>29</vt:i4>
      </vt:variant>
    </vt:vector>
  </HeadingPairs>
  <TitlesOfParts>
    <vt:vector size="30" baseType="lpstr">
      <vt:lpstr>Turbulencia</vt:lpstr>
      <vt:lpstr>Mi fán terem a mágia?</vt:lpstr>
      <vt:lpstr>Bevezetés</vt:lpstr>
      <vt:lpstr>A mágia fogalma</vt:lpstr>
      <vt:lpstr>A mágia fogalma</vt:lpstr>
      <vt:lpstr>A mágia fogalma</vt:lpstr>
      <vt:lpstr>Vers a mágussá válás útjáról</vt:lpstr>
      <vt:lpstr>A tudás hatalom</vt:lpstr>
      <vt:lpstr>Történeti rész</vt:lpstr>
      <vt:lpstr>A mágia válfajai</vt:lpstr>
      <vt:lpstr>A tobozmirigy </vt:lpstr>
      <vt:lpstr>Ceremoniális mágia </vt:lpstr>
      <vt:lpstr>Segédeszközök</vt:lpstr>
      <vt:lpstr>Segédeszközök 2.</vt:lpstr>
      <vt:lpstr>Eliphas Lévi komoly figyelmeztetése</vt:lpstr>
      <vt:lpstr>További segédeszközök</vt:lpstr>
      <vt:lpstr>Mágikus műveletek</vt:lpstr>
      <vt:lpstr>Demonomágia</vt:lpstr>
      <vt:lpstr>Akaratmágia</vt:lpstr>
      <vt:lpstr>Akaratmágia</vt:lpstr>
      <vt:lpstr>Asztrálmágia</vt:lpstr>
      <vt:lpstr>Kabbalisztikus mágia</vt:lpstr>
      <vt:lpstr>Kabbalisztikus mágia - Az élő tűz szerepe </vt:lpstr>
      <vt:lpstr>Atlanti mágia</vt:lpstr>
      <vt:lpstr>Az atlanti mágia</vt:lpstr>
      <vt:lpstr>Az atlanti mágia </vt:lpstr>
      <vt:lpstr>Erőforrások</vt:lpstr>
      <vt:lpstr>Az íratlan törvény</vt:lpstr>
      <vt:lpstr>A Mágus</vt:lpstr>
      <vt:lpstr>Köszönet!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fán terem a mágia?</dc:title>
  <dc:creator>user</dc:creator>
  <cp:lastModifiedBy>Szabari János</cp:lastModifiedBy>
  <cp:revision>140</cp:revision>
  <dcterms:created xsi:type="dcterms:W3CDTF">2015-11-01T10:31:54Z</dcterms:created>
  <dcterms:modified xsi:type="dcterms:W3CDTF">2015-11-16T19:08:38Z</dcterms:modified>
</cp:coreProperties>
</file>