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8" r:id="rId2"/>
    <p:sldMasterId id="2147483762" r:id="rId3"/>
    <p:sldMasterId id="2147483764" r:id="rId4"/>
    <p:sldMasterId id="2147483766" r:id="rId5"/>
    <p:sldMasterId id="2147483830" r:id="rId6"/>
  </p:sldMasterIdLst>
  <p:notesMasterIdLst>
    <p:notesMasterId r:id="rId43"/>
  </p:notesMasterIdLst>
  <p:handoutMasterIdLst>
    <p:handoutMasterId r:id="rId44"/>
  </p:handoutMasterIdLst>
  <p:sldIdLst>
    <p:sldId id="262" r:id="rId7"/>
    <p:sldId id="271" r:id="rId8"/>
    <p:sldId id="304" r:id="rId9"/>
    <p:sldId id="305" r:id="rId10"/>
    <p:sldId id="306" r:id="rId11"/>
    <p:sldId id="307" r:id="rId12"/>
    <p:sldId id="280" r:id="rId13"/>
    <p:sldId id="308" r:id="rId14"/>
    <p:sldId id="309" r:id="rId15"/>
    <p:sldId id="310" r:id="rId16"/>
    <p:sldId id="311" r:id="rId17"/>
    <p:sldId id="284" r:id="rId18"/>
    <p:sldId id="312" r:id="rId19"/>
    <p:sldId id="313" r:id="rId20"/>
    <p:sldId id="314" r:id="rId21"/>
    <p:sldId id="291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03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279" r:id="rId41"/>
    <p:sldId id="261" r:id="rId42"/>
  </p:sldIdLst>
  <p:sldSz cx="9144000" cy="6858000" type="screen4x3"/>
  <p:notesSz cx="6797675" cy="9926638"/>
  <p:defaultTextStyle>
    <a:defPPr>
      <a:defRPr lang="hu-HU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0000CC"/>
    <a:srgbClr val="00FF00"/>
    <a:srgbClr val="FFCCFF"/>
    <a:srgbClr val="FFCC66"/>
    <a:srgbClr val="99FF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6398" autoAdjust="0"/>
  </p:normalViewPr>
  <p:slideViewPr>
    <p:cSldViewPr>
      <p:cViewPr varScale="1">
        <p:scale>
          <a:sx n="75" d="100"/>
          <a:sy n="75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C032F5B6-2E8F-45C4-AF39-37DB7F82122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CF147187-4F23-43DC-A7D7-62019D30D52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7187-4F23-43DC-A7D7-62019D30D52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7187-4F23-43DC-A7D7-62019D30D52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17DE-1FD9-4645-8A3D-2844095D3400}" type="slidenum">
              <a:rPr lang="hu-HU"/>
              <a:pPr/>
              <a:t>36</a:t>
            </a:fld>
            <a:endParaRPr lang="hu-H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40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40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40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40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440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3440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440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440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347266-1E77-4D40-96F0-6801BEB2AF7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EE578-2898-46D8-9E08-71B1DD1C21E0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316A91-6C64-49EE-AA8E-D12C41AD2CE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13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2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2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2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2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321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2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2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321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321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3217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21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21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28731D-8CED-4280-805D-4294DC326A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F83C-2663-4466-8E49-74A81EBDA2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E5D19-9A80-4505-9065-66BE4D06FD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F85-466B-4762-9394-B9B428516D1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E6BB1-EF4D-4199-BF9A-BC6E067F00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DF7A-4C18-4F8E-A683-3E9B903C75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BDA0-8434-44B8-AA63-5FF2DF7150D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F295-E778-472D-8771-B843A27D904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295CFB-0B4C-40D4-AA6B-4F2DD6C71A3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DCE6B-4ADC-4D27-80F6-3B175AFD5F7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A7BF-432B-44B5-B8A1-26261374D8B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AED06-CCAC-48CF-A56C-4B8BD247201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A73809-89A2-43F3-9A59-9ABF394B57B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70D8-FE78-4B63-A868-6D867316DDE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E1006-F4C8-41A4-9DF1-8564F2E1B9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37C22-6ECB-49C6-AEB6-5665755B9F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73866-B8EC-4E8C-A9C4-9E7135E051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3339-59C9-4B4A-966D-AEFC101B8B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4D7D-18DE-4534-9B24-39FE8744745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3676A3-A234-45F6-8B3C-11B7AAD1F18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E1F-66F5-48C9-AD77-97CB5D5CA3B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7C5A-5140-4307-BDD0-A16541B44BF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5B34-2238-415A-8670-1A45A5E01D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B2D13-D93E-48B3-96E9-39AA554AFA6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12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2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13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13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813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8130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8130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813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6D5DD2-606F-4BF0-8A95-126B06F9C0A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630B0-459D-4009-A513-2C82C3EC1D3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DF1D-3758-439F-BFAF-E327CEA064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9C0D-97D0-4477-8131-23E8FDB6BCB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60D0-5142-4C55-9607-4629ACE925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1387-9C04-4E5A-8AA0-4202AC3C45C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E61D8-0E25-4E1F-914E-326B07FA52A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8B2C-CDBA-44C3-A4F1-ECE809CAFBE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3245-E7B5-4B6D-9997-9CAF953FB2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48B1-5BE5-4EE2-9E03-7E9763C3A6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F560-4DCA-43B6-9C37-14FB0FE6DA8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37D6-26F2-4700-AACD-A017BA80EE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59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945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5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latin typeface="Arial" charset="0"/>
              </a:endParaRPr>
            </a:p>
          </p:txBody>
        </p:sp>
        <p:sp>
          <p:nvSpPr>
            <p:cNvPr id="4946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6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7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48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48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948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9481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9481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9481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B8018F-CE8A-47C2-9819-9AE437A74A7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F32500-21F2-49E1-8B27-73F7ACCBFE16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D70E6-5F74-4B1C-B436-F25202D81C7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2C78E-BB88-44FA-82C1-5DF8A9CEE8C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61490-04B6-40C2-9E72-B2BE161F142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F1F0A-8392-46BE-84BD-1AB983BEEE7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276AE-8754-4ED3-9C72-A524A1B5922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B75D5-1039-409C-BB0C-49EE1DD1E51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7F0DA-CB9C-40D8-AE83-C3F9F6078E0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B3D85E-D3C7-47E7-A8E7-FFD699E9AF0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F0F6A-57F2-4B38-8A9A-8ACF2373169A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AD18F3-98BF-453E-9F55-172BAC1816D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018F-CE8A-47C2-9819-9AE437A74A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2500-21F2-49E1-8B27-73F7ACCBFE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70E6-5F74-4B1C-B436-F25202D81C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C78E-BB88-44FA-82C1-5DF8A9CEE8C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7BD06F-7D50-4243-9880-72872C3B42D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490-04B6-40C2-9E72-B2BE161F1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6AE-8754-4ED3-9C72-A524A1B592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5D5-1039-409C-BB0C-49EE1DD1E51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F0DA-CB9C-40D8-AE83-C3F9F6078E0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B3D85E-D3C7-47E7-A8E7-FFD699E9AF0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0F6A-57F2-4B38-8A9A-8ACF237316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18F3-98BF-453E-9F55-172BAC18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647E8-2229-46FD-A2CA-A5AC5F1CEB2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CAAA55-5E49-4F41-A8D8-A5F1388F378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7F0E0-C3E5-4698-A571-AEC2BAF6182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30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30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30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430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430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43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343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D5E4402-F193-4472-BD5E-C6115C55EFA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3430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0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11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11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311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11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3114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11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11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311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31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311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311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311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475B81D-2DBE-4D5D-AD33-83C17922F0C0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730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BBDF3B0-1F33-4674-9BFC-4D3B34AC1EE1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2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802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02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02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802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802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802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4802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C4F149-7CC3-471E-94EE-726382B22202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57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935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5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36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6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937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937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E4AE98-6F2A-4B1C-A548-4EB6A8D1829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937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937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937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37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E4402-F193-4472-BD5E-C6115C55EFA7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5.jpeg"/><Relationship Id="rId5" Type="http://schemas.openxmlformats.org/officeDocument/2006/relationships/hyperlink" Target="http://www.teozofia.hu/" TargetMode="External"/><Relationship Id="rId4" Type="http://schemas.openxmlformats.org/officeDocument/2006/relationships/hyperlink" Target="mailto:jszabari@mol.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93175" cy="1857364"/>
          </a:xfrm>
        </p:spPr>
        <p:txBody>
          <a:bodyPr/>
          <a:lstStyle/>
          <a:p>
            <a:r>
              <a:rPr lang="hu-HU" sz="4400" b="1" dirty="0" smtClean="0">
                <a:solidFill>
                  <a:srgbClr val="FFFF00"/>
                </a:solidFill>
              </a:rPr>
              <a:t>„A természet minden </a:t>
            </a:r>
            <a:r>
              <a:rPr lang="hu-HU" sz="4400" b="1" dirty="0" err="1" smtClean="0">
                <a:solidFill>
                  <a:srgbClr val="FFFF00"/>
                </a:solidFill>
              </a:rPr>
              <a:t>megnyil-vánulásában</a:t>
            </a:r>
            <a:r>
              <a:rPr lang="hu-HU" sz="4400" b="1" dirty="0" smtClean="0">
                <a:solidFill>
                  <a:srgbClr val="FFFF00"/>
                </a:solidFill>
              </a:rPr>
              <a:t> </a:t>
            </a:r>
            <a:r>
              <a:rPr lang="hu-HU" sz="4400" b="1" dirty="0" err="1" smtClean="0">
                <a:solidFill>
                  <a:srgbClr val="FFFF00"/>
                </a:solidFill>
              </a:rPr>
              <a:t>geometrizál</a:t>
            </a:r>
            <a:r>
              <a:rPr lang="hu-HU" sz="4400" b="1" dirty="0" smtClean="0">
                <a:solidFill>
                  <a:srgbClr val="FFFF00"/>
                </a:solidFill>
              </a:rPr>
              <a:t>” – H.P.B.</a:t>
            </a:r>
            <a:endParaRPr lang="hu-HU" sz="4400" b="1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72066" y="200024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err="1" smtClean="0">
                <a:latin typeface="Tahoma" pitchFamily="34" charset="0"/>
                <a:cs typeface="Tahoma" pitchFamily="34" charset="0"/>
              </a:rPr>
              <a:t>Mintáza-tok</a:t>
            </a:r>
            <a:r>
              <a:rPr lang="hu-HU" sz="6000" b="1" dirty="0" smtClean="0">
                <a:latin typeface="Tahoma" pitchFamily="34" charset="0"/>
                <a:cs typeface="Tahoma" pitchFamily="34" charset="0"/>
              </a:rPr>
              <a:t> a </a:t>
            </a:r>
            <a:r>
              <a:rPr lang="hu-HU" sz="6000" b="1" dirty="0" err="1" smtClean="0">
                <a:latin typeface="Tahoma" pitchFamily="34" charset="0"/>
                <a:cs typeface="Tahoma" pitchFamily="34" charset="0"/>
              </a:rPr>
              <a:t>termé-szetben</a:t>
            </a:r>
            <a:endParaRPr lang="hu-HU" sz="6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http://sofiaserve.typepad.com/.a/6a0111685becb0970c011570b3cda5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62918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 természet számai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8964613" cy="3786214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A Fibonacci-számok gyakran megtalálhatók az ágak, levelek és magvak elrendezéseiben is. Ha egy növényt felülről nézzünk, a levelek nem közvetlenül egymás felett helyezkednek el, hanem olyan módon, ami optimalizálja a napnak és az esőnek való kitettségüket. A Fibonacci-számok megjelennek, egyrészt amikor megszámoljuk, hogy hányszor járjuk körbe a törzset, amíg eljutunk az egyik levéltől a másikig, másrészt, amikor megszámoljuk a leveleket, amíg a kiindulástól a közvetlenül felette levőt megtaláljuk. A körbejárások száma minden irányban, valamint a levelek száma általában három, egymást követő Fibonacci-szám.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 természet számai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4282" y="642918"/>
            <a:ext cx="864399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Ilyen elrendezéseket találhatunk egy fenyőtoboz pikkelyeiben vagy egy napraforgó magjaiban. A napraforgó fejében levő virágocskák két, egymást átszelő spirálsorozatot formáznak, az egyikük az óramutatónak megfelelően kanyarog, a másik az óramutatónak ellentétes irányban. Egyes fajokban az óramutatónak megfelelő spirálok száma 34, az ellentétes spirálok száma pedig 55. Más lehetőségek az 55 és 89, vagy a 89 és 144. Az ananásznak 8 balra és 13 jobbra hajló pikkelysora van. Mindezek ismét csak egymást követő Fibonacci-számok. 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phi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714752"/>
            <a:ext cx="41918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hi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2714644" cy="31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7429520" y="3643314"/>
            <a:ext cx="142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Ennek a </a:t>
            </a:r>
            <a:r>
              <a:rPr lang="hu-HU" sz="2000" dirty="0" err="1" smtClean="0"/>
              <a:t>fenyőtoboz-nak</a:t>
            </a:r>
            <a:r>
              <a:rPr lang="hu-HU" sz="2000" dirty="0" smtClean="0"/>
              <a:t> 13 jobbra hajló és 8 balra hajló spirálja van.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r>
              <a:rPr lang="hu-HU" sz="4000" b="1" dirty="0" smtClean="0"/>
              <a:t>Ötszögek és hatszögek</a:t>
            </a:r>
            <a:endParaRPr lang="hu-HU" sz="4000" b="1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7554" y="785794"/>
            <a:ext cx="5786446" cy="2857520"/>
          </a:xfrm>
        </p:spPr>
        <p:txBody>
          <a:bodyPr/>
          <a:lstStyle/>
          <a:p>
            <a:pPr>
              <a:buNone/>
            </a:pPr>
            <a:r>
              <a:rPr lang="hu-HU" sz="2200" dirty="0" smtClean="0"/>
              <a:t>Az ötszögletű szimmetria nagyon gyakori az élő szervezetekben, különösen növényekben és tengeri állatokban (pl. tengeri csillag, medúza, tengeri sün). Az 5 szirmú (vagy az 5 többszörösei) virágok közé tartozik minden gyümölcsvirág, vízi liliom, rózsa, lonc, szegfű, muskátli, kankalin, orchidea és golgotavirág</a:t>
            </a:r>
            <a:r>
              <a:rPr lang="hu-HU" sz="2400" dirty="0" smtClean="0"/>
              <a:t>. </a:t>
            </a:r>
          </a:p>
          <a:p>
            <a:pPr>
              <a:buNone/>
            </a:pPr>
            <a:endParaRPr lang="hu-HU" sz="2400" dirty="0"/>
          </a:p>
        </p:txBody>
      </p:sp>
      <p:pic>
        <p:nvPicPr>
          <p:cNvPr id="6146" name="Picture 2" descr="phi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786082" cy="27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atter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60035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6429388" y="4286256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Balra: Tengeri uborka (keresztmetszet). Jobbra: Tengeri sün.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r>
              <a:rPr lang="hu-HU" sz="4000" b="1" dirty="0" smtClean="0"/>
              <a:t>Ötszögek és hatszögek</a:t>
            </a:r>
            <a:endParaRPr lang="hu-HU" sz="4000" b="1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00438"/>
            <a:ext cx="3143272" cy="500066"/>
          </a:xfrm>
        </p:spPr>
        <p:txBody>
          <a:bodyPr/>
          <a:lstStyle/>
          <a:p>
            <a:pPr>
              <a:buNone/>
            </a:pPr>
            <a:r>
              <a:rPr lang="hu-HU" sz="2200" dirty="0" smtClean="0"/>
              <a:t>Ötszögletű kovamoszat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357950" y="1000108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alma virágjának öt szirma van, az ötszögű bemélyedés látszik is a gyümölcs alján, félbe vágva az almát pedig feltárulnak a csillag alakban elhelyezkedő magvak.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patter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303450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atter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85794"/>
            <a:ext cx="27891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attern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929066"/>
            <a:ext cx="308622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3571868" y="4643446"/>
            <a:ext cx="55721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emberi test egyértelműen kifejezi az ötszörös szimmetriát az öt érzékszervben, a testből kiinduló öt nyúlványban, ahol minden végtag öt ujjban végződik.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r>
              <a:rPr lang="hu-HU" sz="4000" b="1" dirty="0" smtClean="0"/>
              <a:t>Ötszögek és hatszögek</a:t>
            </a:r>
            <a:endParaRPr lang="hu-HU" sz="40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5720" y="785794"/>
            <a:ext cx="8643998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Míg az ötszögletű mintázatok az élő formákban fordulnak elő bőségesen, az ásványi világ jobban szereti a kétszeres, háromszoros, négyszeres és hatszoros szimmetriát. A hatszög egy „tömör kitöltésű” alakzat, ami lehetővé teszi a maximális szerkezeti hatékonyságot. Nagyon megszokott a molekulák és kristályok birodalmában, ahol ötszögletű formák szinte soha nem fordulnak elő. A szteroidok, a koleszterin, a benzol, a TNT, a C és D vitaminok, az aszpirin, a cukor, a grafit – valamennyien hatszoros szimmetriát mutatnak. A leghíresebb hatszögletű építményt a méhek, darazsak és lódarazsak építik.</a:t>
            </a:r>
            <a:endParaRPr lang="hu-HU" sz="2200" dirty="0"/>
          </a:p>
        </p:txBody>
      </p:sp>
      <p:pic>
        <p:nvPicPr>
          <p:cNvPr id="8194" name="Picture 2" descr="sno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sno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16160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snow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643314"/>
            <a:ext cx="2006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now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643314"/>
            <a:ext cx="1714512" cy="18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6613"/>
          </a:xfrm>
        </p:spPr>
        <p:txBody>
          <a:bodyPr/>
          <a:lstStyle/>
          <a:p>
            <a:r>
              <a:rPr lang="hu-HU" sz="4000" b="1" dirty="0" smtClean="0"/>
              <a:t>Ötszögek és hatszögek</a:t>
            </a:r>
            <a:endParaRPr lang="hu-HU" sz="40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4282" y="2928934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Szaturnusznak, a négy gázóriás egyikének a légköre a tengelye körül forog sávos övekben. A sarkokról nézve az övek általában körkörösként jelennek meg. Viszont az északi sarokhoz legközelebb levő öv hatszög alakú, aminek az oldalai 13,800 km hosszúak. Ellentétben a légkörben levő többi felhővel, ez a bolygóhoz képest lassan forog, ha egyáltalán forog. Ez a Szaturnusz egyik legrejtélyesebb tulajdonsága. </a:t>
            </a:r>
            <a:endParaRPr lang="hu-HU" sz="2400" dirty="0"/>
          </a:p>
        </p:txBody>
      </p:sp>
      <p:pic>
        <p:nvPicPr>
          <p:cNvPr id="9218" name="Picture 2" descr="pattern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2891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pattern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20256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attern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857232"/>
            <a:ext cx="436470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pattern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6866" y="3214686"/>
            <a:ext cx="33371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Platóni testek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928670"/>
            <a:ext cx="5000628" cy="47149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szabályos poliéder egy háromdimenziós alakzat, amelynek valamennyi éle azonos hosszúságú, lapjai azonosak és egyenlő oldalúak, és amelynek csúcsai mind érintik egy körbefogó gömb felszínét. Csak öt ilyen szabályos poliéder létezik, a tetraéder (4 háromszögű lap, 4 csúcs, 6 él), a kocka vagy hexaéder (6 négyzetes lap, 8 csúcs és 12 él), az oktaéder (8 háromszögű lap, 6 csúcs, 12 él), a dodekaéder (12 ötszögű lap, 20 csúcs, 30 él) és az ikozaéder (20 háromszögű lap, 12 csúcs és 30 él). Minden esetben a lapok számát és a csúcsok számát összeadva az élek száma plusz 2-t kapunk.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patte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1318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0" y="4143380"/>
            <a:ext cx="442912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platóni testek (különösen a tetraéder, az oktaéder és a kocka) az atomok kristályokban való szabályos elhelyezkedésének alapját képezik, bár </a:t>
            </a: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szabályos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dodekaédert és ikozaédert még soha nem találtak.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Platóni testek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1643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hu-HU" sz="2000" dirty="0" smtClean="0"/>
              <a:t>A vírusok nagy része ikozaéder alakú, beleértve a </a:t>
            </a:r>
            <a:r>
              <a:rPr lang="hu-HU" sz="2000" dirty="0" err="1" smtClean="0"/>
              <a:t>polio-vírust</a:t>
            </a:r>
            <a:r>
              <a:rPr lang="hu-HU" sz="2000" dirty="0" smtClean="0"/>
              <a:t> és azt a 200 fajta vírust, amelyek a sima nátháért felelősek. Az ikozaéderes szimmetriáról úgy gondolják, hogy egy gömb felszínén kölcsönhatásba lépő részecskék lehető legalacsonyabb energiaszintű szerkezetét teszi lehetővé. Az öt platóni test megtalálható a sugárállatkákban is.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5286388"/>
            <a:ext cx="9144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tetraéder, némileg lekerekítve a belső nyomás eredményeként, a </a:t>
            </a:r>
            <a:r>
              <a:rPr lang="hu-HU" sz="2200" i="1" dirty="0" err="1" smtClean="0"/>
              <a:t>Callimitra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agnesae</a:t>
            </a:r>
            <a:r>
              <a:rPr lang="hu-HU" sz="2200" dirty="0" smtClean="0"/>
              <a:t> nevű protozoában ölt testet, a kocka a </a:t>
            </a:r>
            <a:r>
              <a:rPr lang="hu-HU" sz="2200" i="1" dirty="0" err="1" smtClean="0"/>
              <a:t>Lithocubus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geometricus</a:t>
            </a:r>
            <a:r>
              <a:rPr lang="hu-HU" sz="2200" dirty="0" err="1" smtClean="0"/>
              <a:t>-ban</a:t>
            </a:r>
            <a:r>
              <a:rPr lang="hu-HU" sz="2200" dirty="0" smtClean="0"/>
              <a:t>, az oktaéder a </a:t>
            </a:r>
            <a:r>
              <a:rPr lang="hu-HU" sz="2200" i="1" dirty="0" err="1" smtClean="0"/>
              <a:t>Circoporus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octahedrus</a:t>
            </a:r>
            <a:r>
              <a:rPr lang="hu-HU" sz="2200" dirty="0" err="1" smtClean="0"/>
              <a:t>-ban</a:t>
            </a:r>
            <a:r>
              <a:rPr lang="hu-HU" sz="2200" dirty="0" smtClean="0"/>
              <a:t>, </a:t>
            </a:r>
            <a:r>
              <a:rPr lang="hu-HU" sz="2200" dirty="0" err="1" smtClean="0"/>
              <a:t>a</a:t>
            </a:r>
            <a:r>
              <a:rPr lang="hu-HU" sz="2200" dirty="0" smtClean="0"/>
              <a:t> dodekaéder a </a:t>
            </a:r>
            <a:r>
              <a:rPr lang="hu-HU" sz="2200" i="1" dirty="0" err="1" smtClean="0"/>
              <a:t>Circorrhegma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dodecahedrus</a:t>
            </a:r>
            <a:r>
              <a:rPr lang="hu-HU" sz="2200" dirty="0" err="1" smtClean="0"/>
              <a:t>-ban</a:t>
            </a:r>
            <a:r>
              <a:rPr lang="hu-HU" sz="2200" dirty="0" smtClean="0"/>
              <a:t>, az ikozaéder pedig a </a:t>
            </a:r>
            <a:r>
              <a:rPr lang="hu-HU" sz="2200" i="1" dirty="0" err="1" smtClean="0"/>
              <a:t>Circognia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icosahedrus</a:t>
            </a:r>
            <a:r>
              <a:rPr lang="hu-HU" sz="2200" dirty="0" err="1" smtClean="0"/>
              <a:t>-ban</a:t>
            </a:r>
            <a:r>
              <a:rPr lang="hu-HU" sz="2200" dirty="0" smtClean="0"/>
              <a:t>.</a:t>
            </a:r>
            <a:endParaRPr lang="hu-HU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patter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4"/>
            <a:ext cx="5643602" cy="26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571480"/>
            <a:ext cx="9144000" cy="6072206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bg1"/>
                </a:solidFill>
              </a:rPr>
              <a:t>A Föld tengelyének lassú körforgásának következtében a tavaszi napéjegyenlőség minden évben kb. 20 perccel korábban következik be, amikor a föld még kb. 1/72 foknyira van a pályáján attól a ponttól, ahol az előző tavaszi napéjegyenlőség megtörtént. Ezért a tavaszi napéjegyenlőség pontja lassan mozog a zodiákus csillagképein keresztül. Ezt a kulcsfontosságú csillagászati ciklust a napéjegyenlőségek precessziójaként ismerjük. 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Az átlagos 1/72 fok/éves sebesség mellett </a:t>
            </a:r>
            <a:r>
              <a:rPr lang="hu-HU" sz="2200" dirty="0" smtClean="0"/>
              <a:t>a Föld új csillagképbe lép minden 2160 évben</a:t>
            </a:r>
            <a:r>
              <a:rPr lang="hu-HU" sz="2200" dirty="0" smtClean="0">
                <a:solidFill>
                  <a:schemeClr val="bg1"/>
                </a:solidFill>
              </a:rPr>
              <a:t>, és így </a:t>
            </a:r>
            <a:r>
              <a:rPr lang="hu-HU" sz="2200" dirty="0" smtClean="0"/>
              <a:t>25,920</a:t>
            </a:r>
            <a:r>
              <a:rPr lang="hu-HU" sz="2200" dirty="0" smtClean="0">
                <a:solidFill>
                  <a:schemeClr val="bg1"/>
                </a:solidFill>
              </a:rPr>
              <a:t> évbe tart megtennie egy teljes </a:t>
            </a:r>
            <a:r>
              <a:rPr lang="hu-HU" sz="2200" dirty="0" err="1" smtClean="0">
                <a:solidFill>
                  <a:schemeClr val="bg1"/>
                </a:solidFill>
              </a:rPr>
              <a:t>zodiákusi</a:t>
            </a:r>
            <a:r>
              <a:rPr lang="hu-HU" sz="2200" dirty="0" smtClean="0">
                <a:solidFill>
                  <a:schemeClr val="bg1"/>
                </a:solidFill>
              </a:rPr>
              <a:t> kört. Minden új csillagképbe való belépés annak a kezdetét jelzi, amit a teozófiai messianisztikus ciklusnak hív, amiről azt mondják, hogy egy szellemi tanító vagy avatár (szó szerint egy isteni „leszállás”) földi megjelenésével kapcsolódik össze, például a Halak korszakának kezdetét Krisztus megjelenése jelezte. </a:t>
            </a:r>
            <a:r>
              <a:rPr lang="hu-HU" sz="2200" dirty="0" smtClean="0"/>
              <a:t>Érdekes módon 2160 a kocka szögeinek összege is</a:t>
            </a:r>
            <a:r>
              <a:rPr lang="hu-HU" sz="2200" dirty="0" smtClean="0">
                <a:solidFill>
                  <a:schemeClr val="bg1"/>
                </a:solidFill>
              </a:rPr>
              <a:t>, és ha egy kockát kiterítünk, akkor egy kereszt formát kapunk, egy egyetemes szimbólumot, ami a szellemnek az anyagba való leszállását jelképezi, vagy a szellem „keresztre feszítését” az anyag „börtönében”. 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9144000" cy="5286388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 smtClean="0">
                <a:solidFill>
                  <a:schemeClr val="bg1"/>
                </a:solidFill>
              </a:rPr>
              <a:t>brahminok</a:t>
            </a:r>
            <a:r>
              <a:rPr lang="hu-HU" sz="2400" dirty="0" smtClean="0">
                <a:solidFill>
                  <a:schemeClr val="bg1"/>
                </a:solidFill>
              </a:rPr>
              <a:t> ősi kronológiai táblázatai négy nagy ciklusra vagy </a:t>
            </a:r>
            <a:r>
              <a:rPr lang="hu-HU" sz="2400" dirty="0" err="1" smtClean="0">
                <a:solidFill>
                  <a:schemeClr val="bg1"/>
                </a:solidFill>
              </a:rPr>
              <a:t>yugára</a:t>
            </a:r>
            <a:r>
              <a:rPr lang="hu-HU" sz="2400" dirty="0" smtClean="0">
                <a:solidFill>
                  <a:schemeClr val="bg1"/>
                </a:solidFill>
              </a:rPr>
              <a:t> hivatkoznak. A </a:t>
            </a:r>
            <a:r>
              <a:rPr lang="hu-HU" sz="2400" dirty="0" err="1" smtClean="0"/>
              <a:t>krita-</a:t>
            </a:r>
            <a:r>
              <a:rPr lang="hu-HU" sz="2400" dirty="0" smtClean="0"/>
              <a:t> vagy </a:t>
            </a:r>
            <a:r>
              <a:rPr lang="hu-HU" sz="2400" dirty="0" err="1" smtClean="0"/>
              <a:t>satya</a:t>
            </a:r>
            <a:r>
              <a:rPr lang="hu-HU" sz="2400" dirty="0" smtClean="0"/>
              <a:t> </a:t>
            </a:r>
            <a:r>
              <a:rPr lang="hu-HU" sz="2400" dirty="0" err="1" smtClean="0"/>
              <a:t>yuga</a:t>
            </a:r>
            <a:r>
              <a:rPr lang="hu-HU" sz="2400" dirty="0" smtClean="0"/>
              <a:t> 400, a </a:t>
            </a:r>
            <a:r>
              <a:rPr lang="hu-HU" sz="2400" dirty="0" err="1" smtClean="0"/>
              <a:t>treta</a:t>
            </a:r>
            <a:r>
              <a:rPr lang="hu-HU" sz="2400" dirty="0" smtClean="0"/>
              <a:t> </a:t>
            </a:r>
            <a:r>
              <a:rPr lang="hu-HU" sz="2400" dirty="0" err="1" smtClean="0"/>
              <a:t>yuga</a:t>
            </a:r>
            <a:r>
              <a:rPr lang="hu-HU" sz="2400" dirty="0" smtClean="0"/>
              <a:t> 300, a </a:t>
            </a:r>
            <a:r>
              <a:rPr lang="hu-HU" sz="2400" dirty="0" err="1" smtClean="0"/>
              <a:t>dvarapa</a:t>
            </a:r>
            <a:r>
              <a:rPr lang="hu-HU" sz="2400" dirty="0" smtClean="0"/>
              <a:t> </a:t>
            </a:r>
            <a:r>
              <a:rPr lang="hu-HU" sz="2400" dirty="0" err="1" smtClean="0"/>
              <a:t>yuga</a:t>
            </a:r>
            <a:r>
              <a:rPr lang="hu-HU" sz="2400" dirty="0" smtClean="0"/>
              <a:t> 200, a </a:t>
            </a:r>
            <a:r>
              <a:rPr lang="hu-HU" sz="2400" dirty="0" err="1" smtClean="0"/>
              <a:t>kali</a:t>
            </a:r>
            <a:r>
              <a:rPr lang="hu-HU" sz="2400" dirty="0" smtClean="0"/>
              <a:t> </a:t>
            </a:r>
            <a:r>
              <a:rPr lang="hu-HU" sz="2400" dirty="0" err="1" smtClean="0"/>
              <a:t>yuga</a:t>
            </a:r>
            <a:r>
              <a:rPr lang="hu-HU" sz="2400" dirty="0" smtClean="0"/>
              <a:t> pedig 100 isteni évig tart</a:t>
            </a:r>
            <a:r>
              <a:rPr lang="hu-HU" sz="2400" dirty="0" smtClean="0">
                <a:solidFill>
                  <a:schemeClr val="bg1"/>
                </a:solidFill>
              </a:rPr>
              <a:t>, és egy „isteni év” 360 földi évvel egyenlő. Minden </a:t>
            </a:r>
            <a:r>
              <a:rPr lang="hu-HU" sz="2400" dirty="0" err="1" smtClean="0">
                <a:solidFill>
                  <a:schemeClr val="bg1"/>
                </a:solidFill>
              </a:rPr>
              <a:t>yugát</a:t>
            </a:r>
            <a:r>
              <a:rPr lang="hu-HU" sz="2400" dirty="0" smtClean="0">
                <a:solidFill>
                  <a:schemeClr val="bg1"/>
                </a:solidFill>
              </a:rPr>
              <a:t> egy „pirkadat” vezet be, és egy „alkonyat” fejez be, mindegyik az adott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hosszának 1/10-ével egyenlő. A négy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összes hossza földi években ezért 1,728,000 a </a:t>
            </a:r>
            <a:r>
              <a:rPr lang="hu-HU" sz="2400" dirty="0" err="1" smtClean="0">
                <a:solidFill>
                  <a:schemeClr val="bg1"/>
                </a:solidFill>
              </a:rPr>
              <a:t>satya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, 1,296,000 a </a:t>
            </a:r>
            <a:r>
              <a:rPr lang="hu-HU" sz="2400" dirty="0" err="1" smtClean="0">
                <a:solidFill>
                  <a:schemeClr val="bg1"/>
                </a:solidFill>
              </a:rPr>
              <a:t>treta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, 864,000 a </a:t>
            </a:r>
            <a:r>
              <a:rPr lang="hu-HU" sz="2400" dirty="0" err="1" smtClean="0">
                <a:solidFill>
                  <a:schemeClr val="bg1"/>
                </a:solidFill>
              </a:rPr>
              <a:t>dvarapa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és </a:t>
            </a:r>
            <a:r>
              <a:rPr lang="hu-HU" sz="2400" dirty="0" smtClean="0"/>
              <a:t>432,000 a </a:t>
            </a:r>
            <a:r>
              <a:rPr lang="hu-HU" sz="2400" dirty="0" err="1" smtClean="0"/>
              <a:t>kali</a:t>
            </a:r>
            <a:r>
              <a:rPr lang="hu-HU" sz="2400" dirty="0" smtClean="0"/>
              <a:t> </a:t>
            </a:r>
            <a:r>
              <a:rPr lang="hu-HU" sz="2400" dirty="0" err="1" smtClean="0"/>
              <a:t>yuga</a:t>
            </a:r>
            <a:r>
              <a:rPr lang="hu-HU" sz="2400" dirty="0" smtClean="0"/>
              <a:t> esetében</a:t>
            </a:r>
            <a:r>
              <a:rPr lang="hu-HU" sz="2400" dirty="0" smtClean="0">
                <a:solidFill>
                  <a:schemeClr val="bg1"/>
                </a:solidFill>
              </a:rPr>
              <a:t>. E négy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hossza 4:3:2:1 arányban áll, és a 432,000 többszörösei. Ha minden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egyedi számjegyeit összeadjuk, az eredmény mindig 9 (pl. 1+2+9+6=18, 1+8=9).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00457"/>
            <a:ext cx="9144000" cy="2857543"/>
          </a:xfrm>
        </p:spPr>
        <p:txBody>
          <a:bodyPr/>
          <a:lstStyle/>
          <a:p>
            <a:pPr algn="just">
              <a:buNone/>
            </a:pPr>
            <a:r>
              <a:rPr lang="hu-HU" sz="2400" dirty="0" smtClean="0"/>
              <a:t>A hosszabb szakasz (AB) és a rövidebb szakasz (BC) aránya ugyanaz, mint a teljes vonal (AC) és a hosszabb szakasz (AB) aránya. Ez az arány az aranymetszés vagy fi (φ). Ha az AB távolság 1, akkor a BC = 0.6180339887... az AC = 1.6180339887... E két szám közül a második az aranymetszés.</a:t>
            </a: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Az aranymetszés</a:t>
            </a:r>
            <a:endParaRPr lang="hu-HU" sz="4800" b="1" dirty="0">
              <a:solidFill>
                <a:srgbClr val="FF0000"/>
              </a:solidFill>
            </a:endParaRPr>
          </a:p>
        </p:txBody>
      </p:sp>
      <p:pic>
        <p:nvPicPr>
          <p:cNvPr id="23553" name="Picture 1" descr="ph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500594" cy="332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9144000" cy="5286388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négy </a:t>
            </a:r>
            <a:r>
              <a:rPr lang="hu-HU" sz="2400" dirty="0" err="1" smtClean="0">
                <a:solidFill>
                  <a:schemeClr val="bg1"/>
                </a:solidFill>
              </a:rPr>
              <a:t>yuga</a:t>
            </a:r>
            <a:r>
              <a:rPr lang="hu-HU" sz="2400" dirty="0" smtClean="0">
                <a:solidFill>
                  <a:schemeClr val="bg1"/>
                </a:solidFill>
              </a:rPr>
              <a:t> együtt egy </a:t>
            </a:r>
            <a:r>
              <a:rPr lang="hu-HU" sz="2400" dirty="0" err="1" smtClean="0">
                <a:solidFill>
                  <a:schemeClr val="bg1"/>
                </a:solidFill>
              </a:rPr>
              <a:t>maha-yugát</a:t>
            </a:r>
            <a:r>
              <a:rPr lang="hu-HU" sz="2400" dirty="0" smtClean="0">
                <a:solidFill>
                  <a:schemeClr val="bg1"/>
                </a:solidFill>
              </a:rPr>
              <a:t> tesz ki, ami </a:t>
            </a:r>
            <a:r>
              <a:rPr lang="hu-HU" sz="2400" dirty="0" smtClean="0"/>
              <a:t>4,320,000</a:t>
            </a:r>
            <a:r>
              <a:rPr lang="hu-HU" sz="2400" dirty="0" smtClean="0">
                <a:solidFill>
                  <a:schemeClr val="bg1"/>
                </a:solidFill>
              </a:rPr>
              <a:t> évig tart, erről a teozófiában azt mondják, hogy egyenlő egy gyökérfaj vagy „emberiség” fejlődési periódusának felével, amelyből az ötödikben járunk. A Föld teljes életperiódusa, vagy Brahma egy napja állítólag 1000 </a:t>
            </a:r>
            <a:r>
              <a:rPr lang="hu-HU" sz="2400" dirty="0" err="1" smtClean="0">
                <a:solidFill>
                  <a:schemeClr val="bg1"/>
                </a:solidFill>
              </a:rPr>
              <a:t>maha-yuga</a:t>
            </a:r>
            <a:r>
              <a:rPr lang="hu-HU" sz="2400" dirty="0" smtClean="0">
                <a:solidFill>
                  <a:schemeClr val="bg1"/>
                </a:solidFill>
              </a:rPr>
              <a:t>, vagy </a:t>
            </a:r>
            <a:r>
              <a:rPr lang="hu-HU" sz="2400" dirty="0" smtClean="0"/>
              <a:t>4,320,000,</a:t>
            </a:r>
            <a:r>
              <a:rPr lang="hu-HU" sz="2400" dirty="0" err="1" smtClean="0"/>
              <a:t>000</a:t>
            </a:r>
            <a:r>
              <a:rPr lang="hu-HU" sz="2400" dirty="0" smtClean="0">
                <a:solidFill>
                  <a:schemeClr val="bg1"/>
                </a:solidFill>
              </a:rPr>
              <a:t> év, amit egy ugyanilyen hosszúságú pihenési időszak, vagy Brahma éjszakája követ, és így összesen 8,640,000,</a:t>
            </a:r>
            <a:r>
              <a:rPr lang="hu-HU" sz="2400" dirty="0" err="1" smtClean="0">
                <a:solidFill>
                  <a:schemeClr val="bg1"/>
                </a:solidFill>
              </a:rPr>
              <a:t>000</a:t>
            </a:r>
            <a:r>
              <a:rPr lang="hu-HU" sz="2400" dirty="0" smtClean="0">
                <a:solidFill>
                  <a:schemeClr val="bg1"/>
                </a:solidFill>
              </a:rPr>
              <a:t> évet kapunk. 360 nap és éjszaka alkotja Brahma egy évét, ami </a:t>
            </a:r>
            <a:r>
              <a:rPr lang="hu-HU" sz="2400" dirty="0" smtClean="0"/>
              <a:t>3,110,400,000,</a:t>
            </a:r>
            <a:r>
              <a:rPr lang="hu-HU" sz="2400" dirty="0" err="1" smtClean="0"/>
              <a:t>000</a:t>
            </a:r>
            <a:r>
              <a:rPr lang="hu-HU" sz="2400" dirty="0" smtClean="0">
                <a:solidFill>
                  <a:schemeClr val="bg1"/>
                </a:solidFill>
              </a:rPr>
              <a:t> közönséges évvel egyenlő. Brahma 100 éve jelenti Brahma egy korszakát, ez az egyetemes naprendszerünk teljes életperiódusa, ami </a:t>
            </a:r>
            <a:r>
              <a:rPr lang="hu-HU" sz="2400" dirty="0" smtClean="0"/>
              <a:t>311,040,000,</a:t>
            </a:r>
            <a:r>
              <a:rPr lang="hu-HU" sz="2400" dirty="0" err="1" smtClean="0"/>
              <a:t>000</a:t>
            </a:r>
            <a:r>
              <a:rPr lang="hu-HU" sz="2400" dirty="0" smtClean="0"/>
              <a:t>,</a:t>
            </a:r>
            <a:r>
              <a:rPr lang="hu-HU" sz="2400" dirty="0" err="1" smtClean="0"/>
              <a:t>000</a:t>
            </a:r>
            <a:r>
              <a:rPr lang="hu-HU" sz="2400" dirty="0" smtClean="0"/>
              <a:t> év</a:t>
            </a:r>
            <a:r>
              <a:rPr lang="hu-HU" sz="2400" dirty="0" smtClean="0">
                <a:solidFill>
                  <a:schemeClr val="bg1"/>
                </a:solidFill>
              </a:rPr>
              <a:t>. Ha a precessziós ciklus 25,920 évét vesszük, és hozzáadunk egy pirkadatot és egy alkonyatot, amik ennek 1/10-ét jelentik, akkor 31,104-et kapunk, ami Brahma egy évének vagy korszakának kezdő számjegyeivel egyezik meg.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4320 kétszer 2160, a kocka szögeinek összege és az átlagos időtartam, amire szükség van, hogy a napéjegyenlőségi pont áthaladjon az állatöv egy csillagképén. A 432,000 egyenlő 4*108,000-rel, a 108,000 év pedig egy csillagászati ciklus hossza, amit az </a:t>
            </a:r>
            <a:r>
              <a:rPr lang="hu-HU" sz="2400" dirty="0" err="1" smtClean="0">
                <a:solidFill>
                  <a:schemeClr val="bg1"/>
                </a:solidFill>
              </a:rPr>
              <a:t>apszidális</a:t>
            </a:r>
            <a:r>
              <a:rPr lang="hu-HU" sz="2400" dirty="0" smtClean="0">
                <a:solidFill>
                  <a:schemeClr val="bg1"/>
                </a:solidFill>
              </a:rPr>
              <a:t> vonal teljes fordulatának neveznek. Ez a vonal rendkívül lassan forog – az átlag sebesség 12 ívmásodperc évente – nyugatról keletre, ezért az egész állatövön 108,000 év alatt fordul körbe.</a:t>
            </a:r>
          </a:p>
          <a:p>
            <a:r>
              <a:rPr lang="hu-HU" sz="2400" dirty="0" smtClean="0"/>
              <a:t>A Nap sugara megközelítően 432,000 mérföld</a:t>
            </a:r>
            <a:r>
              <a:rPr lang="hu-HU" sz="2400" dirty="0" smtClean="0">
                <a:solidFill>
                  <a:schemeClr val="bg1"/>
                </a:solidFill>
              </a:rPr>
              <a:t> (432,475), az átmérője pedig kb. 864,000 mérföld, míg </a:t>
            </a:r>
            <a:r>
              <a:rPr lang="hu-HU" sz="2400" dirty="0" smtClean="0"/>
              <a:t>a Hold sugara 1080 mérföld, az átmérője pedig 2160 mérföld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smtClean="0"/>
              <a:t>Az ezüst </a:t>
            </a:r>
            <a:r>
              <a:rPr lang="hu-HU" sz="2400" dirty="0" smtClean="0">
                <a:solidFill>
                  <a:schemeClr val="bg1"/>
                </a:solidFill>
              </a:rPr>
              <a:t>– a holddal kapcsolatba hozott fém – </a:t>
            </a:r>
            <a:r>
              <a:rPr lang="hu-HU" sz="2400" dirty="0" smtClean="0"/>
              <a:t>atomtömege 107.9</a:t>
            </a:r>
            <a:r>
              <a:rPr lang="hu-HU" sz="2400" dirty="0" smtClean="0">
                <a:solidFill>
                  <a:schemeClr val="bg1"/>
                </a:solidFill>
              </a:rPr>
              <a:t>. Ráadásul </a:t>
            </a:r>
            <a:r>
              <a:rPr lang="hu-HU" sz="2400" dirty="0" smtClean="0"/>
              <a:t>108</a:t>
            </a:r>
            <a:r>
              <a:rPr lang="hu-HU" sz="2400" dirty="0" smtClean="0">
                <a:solidFill>
                  <a:schemeClr val="bg1"/>
                </a:solidFill>
              </a:rPr>
              <a:t> a megközelítő átlag távolság a nap és a föld között napi átmérőkben mérve, az átlag távolság a hold és a föld felszíne között holdi átmérőkben mérve, valamint a nap átmérője földi átmérőkben mérve (a tényleges számok: 107.5, 108.3 és 109.1).</a:t>
            </a:r>
            <a:r>
              <a:rPr lang="hu-HU" sz="2200" dirty="0" smtClean="0"/>
              <a:t> 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Föld tengelye által az ekliptika északi pólusa körül bejárt „kör” nem sima, hanem hullámos, mivel a Hold gravitációs vonzása azt eredményezi, hogy a Föld „megbiccen” minden 18 évben (jelenleg 18.6 évben), ezt a mozgást </a:t>
            </a:r>
            <a:r>
              <a:rPr lang="hu-HU" sz="2400" dirty="0" err="1" smtClean="0">
                <a:solidFill>
                  <a:schemeClr val="bg1"/>
                </a:solidFill>
              </a:rPr>
              <a:t>nutációnak</a:t>
            </a:r>
            <a:r>
              <a:rPr lang="hu-HU" sz="2400" dirty="0" smtClean="0">
                <a:solidFill>
                  <a:schemeClr val="bg1"/>
                </a:solidFill>
              </a:rPr>
              <a:t> nevezik. Ezért a kör nagyjából 1440 hullámból áll, mivel 18 * 1440 = 25,920. Vegyük észre, hogy az átlagos emberi szívverés 72 dobbanás percenként, és </a:t>
            </a:r>
            <a:r>
              <a:rPr lang="hu-HU" sz="2400" dirty="0" smtClean="0"/>
              <a:t>átlagosan 18-szor veszünk levegőt percenként</a:t>
            </a:r>
            <a:r>
              <a:rPr lang="hu-HU" sz="2400" dirty="0" smtClean="0">
                <a:solidFill>
                  <a:schemeClr val="bg1"/>
                </a:solidFill>
              </a:rPr>
              <a:t>. A 72 évre (= 6+60+6 vagy 6*12) azt mondják, hogy egy ember „ideális” élettartama, ami alatt a Nap egy fokot halad az állatövön a precessziós ciklusban. Az ember 72-szer  vesz levegőt négy perc alatt, ennyi időre van szükség, hogy a Föld 1 fokot forduljon a tengelye körül. </a:t>
            </a:r>
            <a:r>
              <a:rPr lang="hu-HU" sz="2400" dirty="0" smtClean="0"/>
              <a:t>24 óra alatt </a:t>
            </a:r>
            <a:r>
              <a:rPr lang="hu-HU" sz="2400" dirty="0" smtClean="0">
                <a:solidFill>
                  <a:schemeClr val="bg1"/>
                </a:solidFill>
              </a:rPr>
              <a:t>(86,400 másodperc) 18 * 1440 = </a:t>
            </a:r>
            <a:r>
              <a:rPr lang="hu-HU" sz="2400" dirty="0" smtClean="0"/>
              <a:t>25,920-szor  veszünk levegőt</a:t>
            </a:r>
            <a:r>
              <a:rPr lang="hu-HU" sz="2400" dirty="0" smtClean="0">
                <a:solidFill>
                  <a:schemeClr val="bg1"/>
                </a:solidFill>
              </a:rPr>
              <a:t>, ami egyenlő a precessziós ciklus éveinek számával.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precesszió és a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jugák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hu-HU" sz="2800" dirty="0" smtClean="0"/>
              <a:t>Egy </a:t>
            </a:r>
            <a:r>
              <a:rPr lang="hu-HU" sz="2800" dirty="0" smtClean="0"/>
              <a:t>órában átlagosan 4320 szívdobbanás van</a:t>
            </a:r>
            <a:r>
              <a:rPr lang="hu-HU" sz="2800" dirty="0" smtClean="0">
                <a:solidFill>
                  <a:schemeClr val="bg1"/>
                </a:solidFill>
              </a:rPr>
              <a:t>, 2 órában 8640, 3 órában 12,960, 4 órában 17,280, 5 órában 21,600, 6 órában pedig 25,920. Ezekben a számokban felismerhetjük a négy </a:t>
            </a:r>
            <a:r>
              <a:rPr lang="hu-HU" sz="2800" dirty="0" err="1" smtClean="0">
                <a:solidFill>
                  <a:schemeClr val="bg1"/>
                </a:solidFill>
              </a:rPr>
              <a:t>yuga</a:t>
            </a:r>
            <a:r>
              <a:rPr lang="hu-HU" sz="2800" dirty="0" smtClean="0">
                <a:solidFill>
                  <a:schemeClr val="bg1"/>
                </a:solidFill>
              </a:rPr>
              <a:t> számjegyeit, a messianisztikus ciklust és a precessziós ciklust. Így újra és újra megfeleléseket találunk a kicsiben (a mikrokozmoszban) történő dolgok és a nagyban (a makrokozmoszban) történő dolgok között – mint fent, úgy 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formaképző képessége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143240" y="928670"/>
            <a:ext cx="5543560" cy="5929330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chemeClr val="tx2">
                    <a:lumMod val="10000"/>
                  </a:schemeClr>
                </a:solidFill>
              </a:rPr>
              <a:t>A XVIII. sz. vége felé Ernst </a:t>
            </a:r>
            <a:r>
              <a:rPr lang="hu-HU" b="1" dirty="0" err="1" smtClean="0">
                <a:solidFill>
                  <a:schemeClr val="tx2">
                    <a:lumMod val="10000"/>
                  </a:schemeClr>
                </a:solidFill>
              </a:rPr>
              <a:t>Chladni</a:t>
            </a:r>
            <a:r>
              <a:rPr lang="hu-HU" b="1" dirty="0" smtClean="0">
                <a:solidFill>
                  <a:schemeClr val="tx2">
                    <a:lumMod val="10000"/>
                  </a:schemeClr>
                </a:solidFill>
              </a:rPr>
              <a:t>, német fizikus megdöbbentő látványossággal mutatta be a hang és a rezgés alakító képességét. Bemutatta, hogy amikor homokot szórnak fémlemezekre, és egy hegedűvonót húznak rajtuk el, a keletkező rezgések azt eredményezik, hogy a homokszemek azokra a helyekre vándorolnak, amelyeken a lemez gyakorlatilag mozdulatlan, és így gyönyörű, szabályos, bonyolult változatos mintázatok jönnek létre.</a:t>
            </a:r>
            <a:endParaRPr lang="hu-H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ymat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53517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ymat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2985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formaképző képessége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3571900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002060"/>
                </a:solidFill>
              </a:rPr>
              <a:t>Egy évszázaddal  később Margaret </a:t>
            </a:r>
            <a:r>
              <a:rPr lang="hu-HU" sz="2200" b="1" dirty="0" err="1" smtClean="0">
                <a:solidFill>
                  <a:srgbClr val="002060"/>
                </a:solidFill>
              </a:rPr>
              <a:t>Watts-Hughes</a:t>
            </a:r>
            <a:r>
              <a:rPr lang="hu-HU" sz="2200" b="1" dirty="0" smtClean="0">
                <a:solidFill>
                  <a:srgbClr val="002060"/>
                </a:solidFill>
              </a:rPr>
              <a:t> hozott létre ábrákat úgy, hogy port vagy folyadékot helyezett egy lemezre, majd megrezegtette azt egy kitartott zenei hang megszólaltatásával. Kísérletezett több hangszerrel is, de a legnagyobb sikert saját hangjával érte el. A részecskék geometriai formákba, virágmintákba, vagy páfrány, illetve fa alakjába rendeződtek el. Minél nagyobb volt a hangmagasság, annál összetettebb mintázatok jöttek létre, például egy erőteljes kitartott hang egy búzakalász lenyomatát hozta létre.</a:t>
            </a:r>
            <a:endParaRPr lang="hu-HU" sz="2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ymati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886954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00034" y="6072206"/>
            <a:ext cx="82868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Margaret </a:t>
            </a:r>
            <a:r>
              <a:rPr lang="hu-HU" sz="2400" b="1" dirty="0" err="1" smtClean="0">
                <a:solidFill>
                  <a:srgbClr val="002060"/>
                </a:solidFill>
              </a:rPr>
              <a:t>Watts-Hughes</a:t>
            </a:r>
            <a:r>
              <a:rPr lang="hu-HU" sz="2400" b="1" dirty="0" smtClean="0">
                <a:solidFill>
                  <a:srgbClr val="002060"/>
                </a:solidFill>
              </a:rPr>
              <a:t> hangja által létrehozott ábrák.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formaképző képessége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571900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Az 1950-es években Hans </a:t>
            </a:r>
            <a:r>
              <a:rPr lang="hu-HU" sz="2000" b="1" dirty="0" err="1" smtClean="0">
                <a:solidFill>
                  <a:srgbClr val="002060"/>
                </a:solidFill>
              </a:rPr>
              <a:t>Jenny</a:t>
            </a:r>
            <a:r>
              <a:rPr lang="hu-HU" sz="2000" b="1" dirty="0" smtClean="0">
                <a:solidFill>
                  <a:srgbClr val="002060"/>
                </a:solidFill>
              </a:rPr>
              <a:t> is azt találta, hogy a magasabb frekvenciák összetettebb alakzatokat hoztak létre. Egy alacsony frekvencia egy egyszerű központi kört rajzolt, amit gyűrűk vettek körbe, míg egy magasabb frekvencia növelte a koncentrikus gyűrűk számát. Még magasabb frekvenciák virágszirmokra, pillangókra, rákokra, zebra mintákra, mandalaszerű mintára valamint az öt platóni testre emlékeztető alakzatokat hoztak létre. Ahogyan a frekvencia emelkedik, az egyik mintázat felbomlását követheti egy rövid, kaotikus fázis, mielőtt egy új, bonyolultabb, stabil struktúra megjelenik. Ha az amplitúdót növeljük, a mozgások mind gyorsabbá és örvénylővé válnak, néha kicsi kitöréseket gerjesztenek. 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ymat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2775"/>
            <a:ext cx="25304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ymat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188088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formaképző képessége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b="1" dirty="0" err="1" smtClean="0">
                <a:solidFill>
                  <a:srgbClr val="002060"/>
                </a:solidFill>
              </a:rPr>
              <a:t>Jenny</a:t>
            </a:r>
            <a:r>
              <a:rPr lang="hu-HU" sz="2400" b="1" dirty="0" smtClean="0">
                <a:solidFill>
                  <a:srgbClr val="002060"/>
                </a:solidFill>
              </a:rPr>
              <a:t> megépített egy </a:t>
            </a:r>
            <a:r>
              <a:rPr lang="hu-HU" sz="2400" b="1" dirty="0" err="1" smtClean="0">
                <a:solidFill>
                  <a:srgbClr val="002060"/>
                </a:solidFill>
              </a:rPr>
              <a:t>tonoszkópot</a:t>
            </a:r>
            <a:r>
              <a:rPr lang="hu-HU" sz="2400" b="1" dirty="0" smtClean="0">
                <a:solidFill>
                  <a:srgbClr val="002060"/>
                </a:solidFill>
              </a:rPr>
              <a:t>, hogy átfordítsa az emberi hangot homokban megjelenő, látható mintázatokba. Balról jobbra: „ó” hang, „á” hang, „ú” hang. </a:t>
            </a:r>
            <a:endParaRPr lang="hu-H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ymat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4134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47725"/>
          </a:xfrm>
        </p:spPr>
        <p:txBody>
          <a:bodyPr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hang formaképző képessége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solidFill>
                  <a:srgbClr val="002060"/>
                </a:solidFill>
              </a:rPr>
              <a:t>János evangéliuma így kezdődik: „Kezdetben volt az Ige, és az Ige Istennél volt, és Isten volt az Ige.” Az egyiptomi Halottak Könyve egy ezzel párhuzamos részt tartalmaz: „Én vagyok az Örökkévaló, én vagyok </a:t>
            </a:r>
            <a:r>
              <a:rPr lang="hu-HU" sz="2400" b="1" dirty="0" err="1" smtClean="0">
                <a:solidFill>
                  <a:srgbClr val="002060"/>
                </a:solidFill>
              </a:rPr>
              <a:t>Ra</a:t>
            </a:r>
            <a:r>
              <a:rPr lang="hu-HU" sz="2400" b="1" dirty="0" smtClean="0">
                <a:solidFill>
                  <a:srgbClr val="002060"/>
                </a:solidFill>
              </a:rPr>
              <a:t>… Én vagyok az, aki az Igét teremtette… Én vagyok az Ige…”. A hindu hagyomány azt tanítja, hogy „</a:t>
            </a:r>
            <a:r>
              <a:rPr lang="hu-HU" sz="2400" b="1" dirty="0" err="1" smtClean="0">
                <a:solidFill>
                  <a:srgbClr val="002060"/>
                </a:solidFill>
              </a:rPr>
              <a:t>Nada</a:t>
            </a:r>
            <a:r>
              <a:rPr lang="hu-HU" sz="2400" b="1" dirty="0" smtClean="0">
                <a:solidFill>
                  <a:srgbClr val="002060"/>
                </a:solidFill>
              </a:rPr>
              <a:t> Brahma” (a világ hang). A mögötte húzódó elképzelés az, hogy minden, amit látunk, egy isteni szó – vagy rezgés –, ami megszilárdult és megnyilvánulttá vált, a rezgések pedig a belső, </a:t>
            </a:r>
            <a:r>
              <a:rPr lang="hu-HU" sz="2400" b="1" dirty="0" err="1" smtClean="0">
                <a:solidFill>
                  <a:srgbClr val="002060"/>
                </a:solidFill>
              </a:rPr>
              <a:t>éterikusabb</a:t>
            </a:r>
            <a:r>
              <a:rPr lang="hu-HU" sz="2400" b="1" dirty="0" smtClean="0">
                <a:solidFill>
                  <a:srgbClr val="002060"/>
                </a:solidFill>
              </a:rPr>
              <a:t> birodalomban erednek. Az egész természet alapvetően ritmikus rezgés. Minden a </a:t>
            </a:r>
            <a:r>
              <a:rPr lang="hu-HU" sz="2400" b="1" dirty="0" err="1" smtClean="0">
                <a:solidFill>
                  <a:srgbClr val="002060"/>
                </a:solidFill>
              </a:rPr>
              <a:t>szubatomi</a:t>
            </a:r>
            <a:r>
              <a:rPr lang="hu-HU" sz="2400" b="1" dirty="0" smtClean="0">
                <a:solidFill>
                  <a:srgbClr val="002060"/>
                </a:solidFill>
              </a:rPr>
              <a:t> részecskéktől a legbonyolultabb életformákig, a bolygóktól a galaxisokig állandó kölcsönhatásban levő pulzáló energiarezonáló mezőkből áll. </a:t>
            </a:r>
            <a:endParaRPr lang="hu-H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3071802" y="857232"/>
            <a:ext cx="6072198" cy="6000768"/>
          </a:xfrm>
        </p:spPr>
        <p:txBody>
          <a:bodyPr/>
          <a:lstStyle/>
          <a:p>
            <a:r>
              <a:rPr lang="hu-HU" sz="2400" dirty="0" smtClean="0"/>
              <a:t>Ha rajzolunk egy földet jelképező kört – amelynek a közép sugara (kerekítve) </a:t>
            </a:r>
            <a:r>
              <a:rPr lang="hu-HU" sz="2400" dirty="0" smtClean="0">
                <a:solidFill>
                  <a:srgbClr val="FFFF00"/>
                </a:solidFill>
              </a:rPr>
              <a:t>3960</a:t>
            </a:r>
            <a:r>
              <a:rPr lang="hu-HU" sz="2400" dirty="0" smtClean="0"/>
              <a:t> mérföld (6373 km), majd rajzolunk egy négyzetet köré, akkor a négyzet kerülete 31,680 mérföld (50,984 km) lesz. Ha ekkor rajzolunk egy második kört, amelynek a kerülete egyenlő a négyzet kerületével, annak sugara </a:t>
            </a:r>
            <a:r>
              <a:rPr lang="hu-HU" sz="2400" dirty="0" smtClean="0">
                <a:solidFill>
                  <a:srgbClr val="FFFF00"/>
                </a:solidFill>
              </a:rPr>
              <a:t>5040</a:t>
            </a:r>
            <a:r>
              <a:rPr lang="hu-HU" sz="2400" dirty="0" smtClean="0"/>
              <a:t> mérföld (8111 km) vagyis </a:t>
            </a:r>
            <a:r>
              <a:rPr lang="hu-HU" sz="2400" dirty="0" smtClean="0">
                <a:solidFill>
                  <a:srgbClr val="FFFF00"/>
                </a:solidFill>
              </a:rPr>
              <a:t>1080</a:t>
            </a:r>
            <a:r>
              <a:rPr lang="hu-HU" sz="2400" dirty="0" smtClean="0"/>
              <a:t> mérfölddel (1738 km) több, mint a kisebb kör. Ahogyan </a:t>
            </a:r>
            <a:r>
              <a:rPr lang="hu-HU" sz="2400" i="1" dirty="0" smtClean="0"/>
              <a:t>Föld</a:t>
            </a:r>
            <a:r>
              <a:rPr lang="hu-HU" sz="2400" dirty="0" smtClean="0"/>
              <a:t> sugara 3960 mérföld, úgy a </a:t>
            </a:r>
            <a:r>
              <a:rPr lang="hu-HU" sz="2400" i="1" dirty="0" smtClean="0"/>
              <a:t>Hold</a:t>
            </a:r>
            <a:r>
              <a:rPr lang="hu-HU" sz="2400" dirty="0" smtClean="0"/>
              <a:t> sugara 1080 mérföld. Más szavakkal a Föld és a Hold relatív méretei </a:t>
            </a:r>
            <a:r>
              <a:rPr lang="hu-HU" sz="2400" i="1" dirty="0" smtClean="0"/>
              <a:t>négyszögesítik a kört</a:t>
            </a:r>
            <a:r>
              <a:rPr lang="hu-HU" sz="2400" dirty="0" smtClean="0"/>
              <a:t>!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hu-HU" altLang="ko-KR" dirty="0"/>
              <a:t/>
            </a:r>
            <a:br>
              <a:rPr lang="hu-HU" altLang="ko-KR" dirty="0"/>
            </a:br>
            <a:endParaRPr lang="hu-HU" dirty="0"/>
          </a:p>
        </p:txBody>
      </p:sp>
      <p:pic>
        <p:nvPicPr>
          <p:cNvPr id="1026" name="Picture 2" descr="patter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60"/>
            <a:ext cx="345386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Aranyspirálok</a:t>
            </a:r>
            <a:endParaRPr lang="hu-HU" sz="4800" b="1" dirty="0">
              <a:solidFill>
                <a:srgbClr val="FF0000"/>
              </a:solidFill>
            </a:endParaRPr>
          </a:p>
        </p:txBody>
      </p:sp>
      <p:pic>
        <p:nvPicPr>
          <p:cNvPr id="100354" name="Picture 2" descr="ph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85826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ph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4000528" cy="51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fibonacci_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786190"/>
            <a:ext cx="4947215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14356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3071802" y="642918"/>
            <a:ext cx="6072198" cy="6000768"/>
          </a:xfrm>
        </p:spPr>
        <p:txBody>
          <a:bodyPr/>
          <a:lstStyle/>
          <a:p>
            <a:r>
              <a:rPr lang="hu-HU" sz="2400" dirty="0" smtClean="0"/>
              <a:t>Pontosan ugyanezek az arányok és számok (mérföldek helyett lábban kifejezve) találhatók meg Stonehenge-ben. A külső (kemény homokkő) kör középsugara </a:t>
            </a:r>
            <a:r>
              <a:rPr lang="hu-HU" sz="2400" dirty="0" smtClean="0">
                <a:solidFill>
                  <a:srgbClr val="FFFF00"/>
                </a:solidFill>
              </a:rPr>
              <a:t>50.4</a:t>
            </a:r>
            <a:r>
              <a:rPr lang="hu-HU" sz="2400" dirty="0" smtClean="0"/>
              <a:t> láb, a kerülete pedig 316.8 láb Ez egyenlő egy olyan négyzet kerületével, amit a kisebb (</a:t>
            </a:r>
            <a:r>
              <a:rPr lang="hu-HU" sz="2400" dirty="0" err="1" smtClean="0"/>
              <a:t>lazurit</a:t>
            </a:r>
            <a:r>
              <a:rPr lang="hu-HU" sz="2400" dirty="0" smtClean="0"/>
              <a:t>) kör köré rajzolhatunk, aminek a sugara </a:t>
            </a:r>
            <a:r>
              <a:rPr lang="hu-HU" sz="2400" dirty="0" smtClean="0">
                <a:solidFill>
                  <a:srgbClr val="FFFF00"/>
                </a:solidFill>
              </a:rPr>
              <a:t>39.6</a:t>
            </a:r>
            <a:r>
              <a:rPr lang="hu-HU" sz="2400" dirty="0" smtClean="0"/>
              <a:t> láb. Ez a sugár egyenlő annak a körnek az átmérőjével is, amit a belső U-alakú szerkezet határoz meg. Ez egyértelmű bizonyíték arra, hogy az „angol” láb és mérföld legalább olyan régi, mint Stonehenge, és hasonlóan sok más ősi mértékrendszerhez, szoros kapcsolatban áll a Föld, a Hold és a Nap méreteivel.</a:t>
            </a:r>
            <a:r>
              <a:rPr lang="hu-HU" altLang="ko-KR" dirty="0" smtClean="0"/>
              <a:t/>
            </a:r>
            <a:br>
              <a:rPr lang="hu-HU" altLang="ko-KR" dirty="0" smtClean="0"/>
            </a:br>
            <a:endParaRPr lang="hu-HU" dirty="0"/>
          </a:p>
        </p:txBody>
      </p:sp>
      <p:pic>
        <p:nvPicPr>
          <p:cNvPr id="2051" name="Picture 3" descr="pattern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4272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pattern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1"/>
            <a:ext cx="3000364" cy="26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143240" y="857232"/>
            <a:ext cx="6000760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/>
              <a:t>Ha egy tetraédert írunk egy gömbbe úgy, hogy a csúcsa valamelyik pólusán van, akkor az alaplap három csúcsa a gömböt 19.47 fokos szélességi körön érinti az ellentétes félgömbön. Ez a szélességi kör jelzi a planetáris és szoláris energia fő örvénylő feltörésének a megközelítő helyét. A napfolt-tevékenység elsődleges területe kb. 19.5°-nál található mind északon, mind délen. A Vénuszon van egy vulkáni öv északon 19.5°-nál, délen pedig 25.0°-nál. </a:t>
            </a:r>
            <a:endParaRPr lang="hu-HU" sz="21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3552480"/>
            <a:ext cx="91440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/>
              <a:t>A </a:t>
            </a:r>
            <a:r>
              <a:rPr lang="hu-HU" sz="2100" dirty="0" err="1" smtClean="0"/>
              <a:t>Mauna</a:t>
            </a:r>
            <a:r>
              <a:rPr lang="hu-HU" sz="2100" dirty="0" smtClean="0"/>
              <a:t> </a:t>
            </a:r>
            <a:r>
              <a:rPr lang="hu-HU" sz="2100" dirty="0" err="1" smtClean="0"/>
              <a:t>Loa</a:t>
            </a:r>
            <a:r>
              <a:rPr lang="hu-HU" sz="2100" dirty="0" smtClean="0"/>
              <a:t> és a </a:t>
            </a:r>
            <a:r>
              <a:rPr lang="hu-HU" sz="2100" dirty="0" err="1" smtClean="0"/>
              <a:t>Kilauea</a:t>
            </a:r>
            <a:r>
              <a:rPr lang="hu-HU" sz="2100" dirty="0" smtClean="0"/>
              <a:t> (Hawaii), a Föld legnagyobb vulkánjai északon 19.5° illetve 19.4°-nál helyezkednek el. A Holdon van egy tengerszerű lávaömlés délen, 19.6°-nál. A Marson az </a:t>
            </a:r>
            <a:r>
              <a:rPr lang="hu-HU" sz="2100" dirty="0" err="1" smtClean="0"/>
              <a:t>Olympus</a:t>
            </a:r>
            <a:r>
              <a:rPr lang="hu-HU" sz="2100" dirty="0" smtClean="0"/>
              <a:t> </a:t>
            </a:r>
            <a:r>
              <a:rPr lang="hu-HU" sz="2100" dirty="0" err="1" smtClean="0"/>
              <a:t>Mons</a:t>
            </a:r>
            <a:r>
              <a:rPr lang="hu-HU" sz="2100" dirty="0" smtClean="0"/>
              <a:t>, valószínűleg a Naprendszer legnagyobb vulkánja északon, 19.3°-nál található. A Jupiter nagy vörös foltja délen, 21.0°-nál helyezkedik el. A Szaturnuszon viharövek vannak északon is, délen is 20.0°-nál. Az Uránuszon hidegebb hőmérsékletet eredményező kitörések vannak északon és délen is 20.0°-nál, egy sötét folt pedig délen, kb. 22.5°-nál. A Neptunusz nagy sötét foltja, amit a Voyager2 fényképezett le 1989-ben, délen 20.0°-nál volt, de amikor a Hubble űrteleszkóp megvizsgálta a bolygót 1994-ben, a folt eltűnt, pontosabban felváltotta egy másik sötét folt, hasonló helyen, az északi félgömbön.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pattern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286248" cy="397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0" y="500063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Három érintkező kör: ha a Merkúr átlagos pályája átmegy a három kör középpontján, akkor a Vénusz pályája az ábra burkolója (99.86% pontossággal).</a:t>
            </a:r>
            <a:endParaRPr lang="hu-HU" sz="2400" dirty="0"/>
          </a:p>
        </p:txBody>
      </p:sp>
      <p:pic>
        <p:nvPicPr>
          <p:cNvPr id="1027" name="Picture 3" descr="pattern2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4601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4429124" y="5000636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 Mars és a Jupiter átlagos pályái megrajzolhatók négy érintkező körből vagy egy négyzetből (99.995%).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000636"/>
            <a:ext cx="457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Egy rokon elrendezés a Föld és a Mars pályáira (99.8%).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4429124" y="500063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 kisebb és a nagyobb körök nem csak a Merkúr és a Föld relatív méreteit, hanem a pályáit is jelképezik; ezek egy </a:t>
            </a:r>
            <a:r>
              <a:rPr lang="hu-HU" sz="2400" dirty="0" err="1" smtClean="0"/>
              <a:t>pentagrammal</a:t>
            </a:r>
            <a:r>
              <a:rPr lang="hu-HU" sz="2400" dirty="0" smtClean="0"/>
              <a:t> vannak kapcsolatban (99.1%).</a:t>
            </a:r>
            <a:endParaRPr lang="hu-HU" sz="2400" dirty="0"/>
          </a:p>
        </p:txBody>
      </p:sp>
      <p:pic>
        <p:nvPicPr>
          <p:cNvPr id="2050" name="Picture 2" descr="pattern2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3634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attern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9935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A bolygók és a geometria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000636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 Föld és a Szaturnusz relatív méretei és pályái; </a:t>
            </a:r>
            <a:br>
              <a:rPr lang="hu-HU" sz="2400" dirty="0" smtClean="0"/>
            </a:br>
            <a:r>
              <a:rPr lang="hu-HU" sz="2400" dirty="0" smtClean="0"/>
              <a:t>ezek egy 15 ágú csillaggal vannak kapcsolatban (99.3%).</a:t>
            </a:r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4429124" y="4771275"/>
            <a:ext cx="4572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 Föld és a Jupiter közepes pályái három kocka vagy három oktaéder vagy ezek bármilyen hármas kombinációjának gömb alakú beágyazásával hozható létre (99.89%).</a:t>
            </a:r>
            <a:endParaRPr lang="hu-HU" sz="2400" dirty="0"/>
          </a:p>
        </p:txBody>
      </p:sp>
      <p:pic>
        <p:nvPicPr>
          <p:cNvPr id="3074" name="Picture 2" descr="pattern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23835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attern2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23807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attern2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2352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Értelmes viselkedés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5857916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Abszurd dolog lenne a természetben levő rendet, harmonikus arányosságokat és csodálatosan ismétlődő mintázatokat pusztán a véletlennek tulajdonítani.</a:t>
            </a:r>
          </a:p>
          <a:p>
            <a:pPr>
              <a:buNone/>
            </a:pPr>
            <a:r>
              <a:rPr lang="hu-HU" sz="2400" dirty="0" smtClean="0"/>
              <a:t>„Ha valaki nem érzi Isten erejét, amikor felnéz a csillagokra, akkor kétlem, hogy egyáltalán képes-e érezni. A mennyek örök csodájából árad ki minden kegyelem és erő. Ha valaki azt gondolja, hogy az értelem nélküli, akkor neki ment el az esze.” (Cicero)</a:t>
            </a:r>
          </a:p>
          <a:p>
            <a:pPr>
              <a:buNone/>
            </a:pPr>
            <a:r>
              <a:rPr lang="hu-HU" sz="2000" dirty="0" smtClean="0"/>
              <a:t>Ha bizonyos mintázatok véletlen genetikai mutációk és a természetes kiválasztódás eredményeként bukkannak elő, akkor a levelek aranymetszésben történő elrendezése azért van, mert hozzájárul a túlélésükhöz. Ez viszont azt jelenti, hogy egykor a legtöbb növényi fajt </a:t>
            </a:r>
            <a:r>
              <a:rPr lang="hu-HU" sz="2000" i="1" dirty="0" smtClean="0"/>
              <a:t>nem</a:t>
            </a:r>
            <a:r>
              <a:rPr lang="hu-HU" sz="2000" dirty="0" smtClean="0"/>
              <a:t> az aranymetszés jellemezte – ezt azonban megfigyelésekkel soha nem igazolták. Amit pontosan </a:t>
            </a:r>
            <a:r>
              <a:rPr lang="hu-HU" sz="2000" i="1" dirty="0" smtClean="0"/>
              <a:t>tudunk</a:t>
            </a:r>
            <a:r>
              <a:rPr lang="hu-HU" sz="2000" dirty="0" smtClean="0"/>
              <a:t> az, hogy a Földön az élet hihetetlenül gyorsan kifejlődött, hogy új és teljesen gyakorlatias típusú organizmusok jelentek meg rendkívüli gyorsasággal, és hogy nincs bizonyíték semmiféle hatalmas időszakra, amikor a próbálkozások és a hibás kísérletek történtek volna a darwini vonal mentén.</a:t>
            </a:r>
          </a:p>
          <a:p>
            <a:pPr>
              <a:buNone/>
            </a:pPr>
            <a:r>
              <a:rPr lang="hu-HU" altLang="ko-KR" dirty="0"/>
              <a:t/>
            </a:r>
            <a:br>
              <a:rPr lang="hu-HU" altLang="ko-KR" dirty="0"/>
            </a:br>
            <a:endParaRPr lang="hu-HU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6172200"/>
            <a:ext cx="7777162" cy="685800"/>
          </a:xfrm>
        </p:spPr>
        <p:txBody>
          <a:bodyPr/>
          <a:lstStyle/>
          <a:p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jszabari@mol.hu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0630/9254-936</a:t>
            </a:r>
            <a:b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www.teozofia.hu</a:t>
            </a:r>
            <a:r>
              <a:rPr lang="hu-H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>
                <a:solidFill>
                  <a:schemeClr val="hlink"/>
                </a:solidFill>
              </a:rPr>
              <a:t>www.sziddhartha.hu</a:t>
            </a:r>
            <a:endParaRPr lang="en-US" sz="2400" u="sng">
              <a:solidFill>
                <a:schemeClr val="hlink"/>
              </a:solidFill>
            </a:endParaRP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algn="ctr"/>
            <a:r>
              <a:rPr lang="hu-H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 Black"/>
              </a:rPr>
              <a:t>KÖSZÖNÖM FIGYELMÜKET</a:t>
            </a:r>
          </a:p>
        </p:txBody>
      </p:sp>
      <p:pic>
        <p:nvPicPr>
          <p:cNvPr id="3074" name="Picture 2" descr="http://riverdaughter.files.wordpress.com/2009/03/giants-causew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5" y="1357298"/>
            <a:ext cx="5553799" cy="44291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ibonacc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357454" cy="34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ibonac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643313"/>
            <a:ext cx="2357454" cy="30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Fibonacci statue"/>
          <p:cNvPicPr>
            <a:picLocks noChangeAspect="1" noChangeArrowheads="1"/>
          </p:cNvPicPr>
          <p:nvPr/>
        </p:nvPicPr>
        <p:blipFill>
          <a:blip r:embed="rId4" cstate="print"/>
          <a:srcRect l="33591" t="5635" b="8733"/>
          <a:stretch>
            <a:fillRect/>
          </a:stretch>
        </p:blipFill>
        <p:spPr bwMode="auto">
          <a:xfrm>
            <a:off x="228600" y="304800"/>
            <a:ext cx="35877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14800" y="152400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Leonardo Pisano Fibonacci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/>
              <a:t>(1170 - 1250)</a:t>
            </a:r>
            <a:r>
              <a:rPr lang="en-US" dirty="0"/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143372" y="2571744"/>
            <a:ext cx="1785950" cy="1237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hu-HU" dirty="0" smtClean="0"/>
              <a:t> </a:t>
            </a:r>
            <a:r>
              <a:rPr lang="en-US" sz="2400" dirty="0" smtClean="0"/>
              <a:t>2431</a:t>
            </a:r>
            <a:endParaRPr lang="en-US" sz="2400" dirty="0"/>
          </a:p>
          <a:p>
            <a:r>
              <a:rPr lang="en-US" sz="2400" dirty="0"/>
              <a:t>+  1509</a:t>
            </a:r>
          </a:p>
          <a:p>
            <a:r>
              <a:rPr lang="en-US" sz="2400" dirty="0"/>
              <a:t>=  3940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143372" y="4071942"/>
            <a:ext cx="1785950" cy="951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   MMCDXXXI</a:t>
            </a:r>
          </a:p>
          <a:p>
            <a:r>
              <a:rPr lang="en-US" dirty="0"/>
              <a:t>+ MDIX</a:t>
            </a:r>
          </a:p>
          <a:p>
            <a:r>
              <a:rPr lang="en-US" dirty="0"/>
              <a:t>= MMMCMXL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7430"/>
            <a:ext cx="9144000" cy="2857543"/>
          </a:xfrm>
        </p:spPr>
        <p:txBody>
          <a:bodyPr/>
          <a:lstStyle/>
          <a:p>
            <a:pPr algn="just">
              <a:buNone/>
            </a:pPr>
            <a:r>
              <a:rPr lang="hu-HU" sz="2400" dirty="0" smtClean="0"/>
              <a:t>Ha veszünk ezekből a számokból egyszerre kettőt, és elosztjuk a nagyobbat a kisebbel, a hányados oszcillálni fog az aranymetszés fölött és alatt, miközben fokozatosan afelé konvergál. Ha a kisebb számot osztjuk el a nagyobbal, a hányados az 1/</a:t>
            </a:r>
            <a:r>
              <a:rPr lang="hu-HU" sz="2400" dirty="0" err="1" smtClean="0"/>
              <a:t>φ-hez</a:t>
            </a:r>
            <a:r>
              <a:rPr lang="hu-HU" sz="2400" dirty="0" smtClean="0"/>
              <a:t> (0.618) konvergál.</a:t>
            </a:r>
          </a:p>
          <a:p>
            <a:pPr algn="just">
              <a:buNone/>
            </a:pP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20" y="0"/>
            <a:ext cx="85011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 Fibonacci-sorozat</a:t>
            </a:r>
            <a:endParaRPr lang="hu-HU" sz="4800" b="1" dirty="0">
              <a:solidFill>
                <a:srgbClr val="FF0000"/>
              </a:solidFill>
            </a:endParaRPr>
          </a:p>
        </p:txBody>
      </p:sp>
      <p:pic>
        <p:nvPicPr>
          <p:cNvPr id="5" name="Kép 4" descr="F_n= \begin{cases} 0,              &amp; \mbox{ha }n=0; \\&#10;                           1,              &amp; \mbox{ha }n=1; \\&#10;                           F_{n-1}+F_{n-2} &amp; \mbox{ha }n&gt;1.&#10;             \end{cases}&#10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1434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357686" y="642918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1   1   2   3   5   8   13   21   34   55   89   144   233   377   610   987 . . . </a:t>
            </a:r>
            <a:endParaRPr lang="hu-HU" sz="32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71406" y="4429132"/>
          <a:ext cx="8929750" cy="1285884"/>
        </p:xfrm>
        <a:graphic>
          <a:graphicData uri="http://schemas.openxmlformats.org/drawingml/2006/table">
            <a:tbl>
              <a:tblPr/>
              <a:tblGrid>
                <a:gridCol w="580105"/>
                <a:gridCol w="511695"/>
                <a:gridCol w="511695"/>
                <a:gridCol w="665203"/>
                <a:gridCol w="681255"/>
                <a:gridCol w="681255"/>
                <a:gridCol w="965196"/>
                <a:gridCol w="1107667"/>
                <a:gridCol w="1107667"/>
                <a:gridCol w="1107667"/>
                <a:gridCol w="1010345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hu-HU" sz="18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2/1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3/2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8/5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13/8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21/13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34/21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55/34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89/55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144/89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1.666   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1.600   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1.625   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1.615385   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1.619048   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1.617647   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1.618182   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1.617978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 dirty="0" smtClean="0">
                <a:solidFill>
                  <a:srgbClr val="FF0000"/>
                </a:solidFill>
              </a:rPr>
              <a:t>Fibonacci-versek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350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dirty="0" smtClean="0"/>
              <a:t>Ez</a:t>
            </a:r>
            <a:br>
              <a:rPr lang="hu-HU" sz="2000" dirty="0" smtClean="0"/>
            </a:br>
            <a:r>
              <a:rPr lang="hu-HU" sz="2000" dirty="0" smtClean="0"/>
              <a:t>vers. </a:t>
            </a:r>
            <a:br>
              <a:rPr lang="hu-HU" sz="2000" dirty="0" smtClean="0"/>
            </a:br>
            <a:r>
              <a:rPr lang="hu-HU" sz="2000" dirty="0" smtClean="0"/>
              <a:t>Ilyet</a:t>
            </a:r>
            <a:br>
              <a:rPr lang="hu-HU" sz="2000" dirty="0" smtClean="0"/>
            </a:br>
            <a:r>
              <a:rPr lang="hu-HU" sz="2000" dirty="0" smtClean="0"/>
              <a:t>mindenki</a:t>
            </a:r>
            <a:br>
              <a:rPr lang="hu-HU" sz="2000" dirty="0" smtClean="0"/>
            </a:br>
            <a:r>
              <a:rPr lang="hu-HU" sz="2000" dirty="0" smtClean="0"/>
              <a:t>gyárthat magának</a:t>
            </a:r>
            <a:br>
              <a:rPr lang="hu-HU" sz="2000" dirty="0" smtClean="0"/>
            </a:br>
            <a:r>
              <a:rPr lang="hu-HU" sz="2000" dirty="0" smtClean="0"/>
              <a:t>Fibonacci-sorozatból. </a:t>
            </a:r>
            <a:endParaRPr lang="hu-HU" sz="20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95800" y="1143000"/>
            <a:ext cx="37338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dirty="0" smtClean="0"/>
              <a:t>A</a:t>
            </a:r>
          </a:p>
          <a:p>
            <a:r>
              <a:rPr lang="hu-HU" dirty="0" smtClean="0"/>
              <a:t>Tél</a:t>
            </a:r>
          </a:p>
          <a:p>
            <a:r>
              <a:rPr lang="hu-HU" dirty="0" smtClean="0"/>
              <a:t>Hideg</a:t>
            </a:r>
          </a:p>
          <a:p>
            <a:r>
              <a:rPr lang="hu-HU" dirty="0" smtClean="0"/>
              <a:t>Ám tavasszal</a:t>
            </a:r>
          </a:p>
          <a:p>
            <a:r>
              <a:rPr lang="hu-HU" dirty="0" smtClean="0"/>
              <a:t>Már melegebb van.</a:t>
            </a:r>
          </a:p>
          <a:p>
            <a:r>
              <a:rPr lang="hu-HU" dirty="0" smtClean="0"/>
              <a:t>Legmelegebb a forró nyár.</a:t>
            </a:r>
            <a:endParaRPr lang="hu-HU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4543428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nil</a:t>
            </a:r>
          </a:p>
          <a:p>
            <a:r>
              <a:rPr lang="en-US" sz="2400" dirty="0" err="1" smtClean="0"/>
              <a:t>nought</a:t>
            </a:r>
            <a:endParaRPr lang="en-US" sz="2400" dirty="0" smtClean="0"/>
          </a:p>
          <a:p>
            <a:r>
              <a:rPr lang="en-US" sz="2400" dirty="0" smtClean="0"/>
              <a:t>something</a:t>
            </a:r>
          </a:p>
          <a:p>
            <a:r>
              <a:rPr lang="en-US" sz="2400" dirty="0" smtClean="0"/>
              <a:t>suddenly</a:t>
            </a:r>
          </a:p>
          <a:p>
            <a:r>
              <a:rPr lang="en-US" sz="2400" dirty="0" smtClean="0"/>
              <a:t>comes out of the dark</a:t>
            </a:r>
          </a:p>
          <a:p>
            <a:r>
              <a:rPr lang="en-US" sz="2400" dirty="0" smtClean="0"/>
              <a:t>growing toward the crescent Light</a:t>
            </a:r>
            <a:endParaRPr lang="en-US" sz="2400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0" y="1143000"/>
            <a:ext cx="45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2</a:t>
            </a:r>
          </a:p>
          <a:p>
            <a:pPr algn="ctr"/>
            <a:r>
              <a:rPr lang="en-US"/>
              <a:t>3</a:t>
            </a:r>
          </a:p>
          <a:p>
            <a:pPr algn="ctr"/>
            <a:r>
              <a:rPr lang="en-US"/>
              <a:t>5</a:t>
            </a:r>
          </a:p>
          <a:p>
            <a:pPr algn="ctr"/>
            <a:r>
              <a:rPr lang="en-US"/>
              <a:t>8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143504" y="3357562"/>
            <a:ext cx="609600" cy="27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/>
              <a:t>  1</a:t>
            </a:r>
          </a:p>
          <a:p>
            <a:pPr algn="ctr"/>
            <a:r>
              <a:rPr lang="en-US" sz="2400" dirty="0"/>
              <a:t>  1</a:t>
            </a:r>
          </a:p>
          <a:p>
            <a:pPr algn="ctr"/>
            <a:r>
              <a:rPr lang="en-US" sz="2400" dirty="0"/>
              <a:t>  2</a:t>
            </a:r>
          </a:p>
          <a:p>
            <a:pPr algn="ctr"/>
            <a:r>
              <a:rPr lang="en-US" sz="2400" dirty="0"/>
              <a:t>  3</a:t>
            </a:r>
          </a:p>
          <a:p>
            <a:pPr algn="ctr"/>
            <a:r>
              <a:rPr lang="en-US" sz="2400" dirty="0"/>
              <a:t>  5</a:t>
            </a:r>
          </a:p>
          <a:p>
            <a:pPr algn="ctr"/>
            <a:r>
              <a:rPr lang="en-US" sz="2400" dirty="0"/>
              <a:t>  8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5" grpId="0"/>
      <p:bldP spid="297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 természet számai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642918"/>
            <a:ext cx="5464183" cy="34290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/>
              <a:t>Az arany spirál egy logaritmikus vagy egyenlőszögű spirál, olyan típusú spirál, ami megtalálható az egysejtű </a:t>
            </a:r>
            <a:r>
              <a:rPr lang="hu-HU" sz="2400" dirty="0" err="1" smtClean="0"/>
              <a:t>foraminiferában</a:t>
            </a:r>
            <a:r>
              <a:rPr lang="hu-HU" sz="2400" dirty="0" smtClean="0"/>
              <a:t>, a napraforgóban, tengeri kagylókban, állatok szarvában és agyarában, csőrében és karmában, örvényekben, hurrikánokban és spirál galaxisokban. Az egyenlőszögű spirál nem változtatja meg az alakját, ahogyan a mérete növekszik.</a:t>
            </a:r>
            <a:endParaRPr lang="hu-HU" sz="2400" dirty="0" smtClean="0">
              <a:latin typeface="Times New Roman" pitchFamily="18" charset="0"/>
            </a:endParaRPr>
          </a:p>
        </p:txBody>
      </p:sp>
      <p:pic>
        <p:nvPicPr>
          <p:cNvPr id="1026" name="Picture 2" descr="ph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571868" cy="26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hi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57628"/>
            <a:ext cx="380495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3929058" y="4214818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nautilus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kagylójának minden növekménye együtt jár a sugarának arányos növekedésével, és így a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nautilusnak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nem kell egyensúlyán változtatnia, amint idősödik.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 természet számai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642918"/>
            <a:ext cx="5464183" cy="3429024"/>
          </a:xfrm>
        </p:spPr>
        <p:txBody>
          <a:bodyPr/>
          <a:lstStyle/>
          <a:p>
            <a:r>
              <a:rPr lang="hu-HU" sz="2400" dirty="0" smtClean="0"/>
              <a:t>A kos súlyos, spirálisan haladó szarvai stabil gravitációs központot tartanak, ahogyan növekednek.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86050" y="3929066"/>
            <a:ext cx="607223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Összetett szemük struktúrájának következtében a rovarok, mint pl. a lepkék egy egyenlőszögű spirált követnek, amikor egy gyertyaláng magához vonzza azokat. A vándorsólymok, amelyeknek fejük mindkét oldalán vannak szemei, hasonló spirális utat követnek, amikor rárepülnek a zsákmányukra.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hi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428992" cy="31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hi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7"/>
            <a:ext cx="2571736" cy="30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0238"/>
          </a:xfrm>
        </p:spPr>
        <p:txBody>
          <a:bodyPr/>
          <a:lstStyle/>
          <a:p>
            <a:r>
              <a:rPr lang="hu-HU" dirty="0" smtClean="0"/>
              <a:t>A természet számai</a:t>
            </a:r>
            <a:endParaRPr lang="hu-H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8964613" cy="928694"/>
          </a:xfrm>
        </p:spPr>
        <p:txBody>
          <a:bodyPr/>
          <a:lstStyle/>
          <a:p>
            <a:r>
              <a:rPr lang="hu-HU" sz="2400" dirty="0" smtClean="0"/>
              <a:t>A fi megtalálható a kézfej és az alkar, valamint a felkar és a kézfej plusz alkar közötti arányban is.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71802" y="2928934"/>
            <a:ext cx="607219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Fibonacci-számok és az aranymetszés gyakran megtalálható a növényvilágban is. Szinte minden virág esetében a szirmok száma egy Fibonacci-szám. Például a liliomnak 3 szirma van, a boglárkának 5, sok szarkalábnak 8, a körömvirágnak 13, az őszirózsának 21, a százszorszépféléknek pedig általában 13, 21, 34, 55 vagy 89.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phi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84981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4929190" y="135729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mutatóujj minden perce az ujjhegytől a csukló aljáig kb. 1.618-szor nagyobb, mint az előző, és ezek illenek a 2, 3, 5 és 8 Fibonacci-számokhoz.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phi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3071802" cy="28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0" y="5857892"/>
            <a:ext cx="35004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Margaréta 21 szirommal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gital Dots">
  <a:themeElements>
    <a:clrScheme name="Digital Dots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 8">
    <a:dk1>
      <a:srgbClr val="881700"/>
    </a:dk1>
    <a:lt1>
      <a:srgbClr val="FAF9E6"/>
    </a:lt1>
    <a:dk2>
      <a:srgbClr val="990000"/>
    </a:dk2>
    <a:lt2>
      <a:srgbClr val="EADC78"/>
    </a:lt2>
    <a:accent1>
      <a:srgbClr val="FF6600"/>
    </a:accent1>
    <a:accent2>
      <a:srgbClr val="B86D52"/>
    </a:accent2>
    <a:accent3>
      <a:srgbClr val="CAAAAA"/>
    </a:accent3>
    <a:accent4>
      <a:srgbClr val="D6D5C4"/>
    </a:accent4>
    <a:accent5>
      <a:srgbClr val="FFB8AA"/>
    </a:accent5>
    <a:accent6>
      <a:srgbClr val="A66249"/>
    </a:accent6>
    <a:hlink>
      <a:srgbClr val="D78D15"/>
    </a:hlink>
    <a:folHlink>
      <a:srgbClr val="C6B37E"/>
    </a:folHlink>
  </a:clrScheme>
</a:themeOverride>
</file>

<file path=ppt/theme/themeOverride2.xml><?xml version="1.0" encoding="utf-8"?>
<a:themeOverride xmlns:a="http://schemas.openxmlformats.org/drawingml/2006/main">
  <a:clrScheme name="Clouds 9">
    <a:dk1>
      <a:srgbClr val="000000"/>
    </a:dk1>
    <a:lt1>
      <a:srgbClr val="FEA24E"/>
    </a:lt1>
    <a:dk2>
      <a:srgbClr val="CC6600"/>
    </a:dk2>
    <a:lt2>
      <a:srgbClr val="808080"/>
    </a:lt2>
    <a:accent1>
      <a:srgbClr val="FBEECD"/>
    </a:accent1>
    <a:accent2>
      <a:srgbClr val="ECD044"/>
    </a:accent2>
    <a:accent3>
      <a:srgbClr val="FECEB2"/>
    </a:accent3>
    <a:accent4>
      <a:srgbClr val="000000"/>
    </a:accent4>
    <a:accent5>
      <a:srgbClr val="FDF5E3"/>
    </a:accent5>
    <a:accent6>
      <a:srgbClr val="D6BC3D"/>
    </a:accent6>
    <a:hlink>
      <a:srgbClr val="E42B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109618</TotalTime>
  <Words>3389</Words>
  <Application>Microsoft Office PowerPoint</Application>
  <PresentationFormat>Diavetítés a képernyőre (4:3 oldalarány)</PresentationFormat>
  <Paragraphs>149</Paragraphs>
  <Slides>36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Curtain Call</vt:lpstr>
      <vt:lpstr>Beam</vt:lpstr>
      <vt:lpstr>Clouds</vt:lpstr>
      <vt:lpstr>Maple</vt:lpstr>
      <vt:lpstr>Digital Dots</vt:lpstr>
      <vt:lpstr>Áramlás</vt:lpstr>
      <vt:lpstr>„A természet minden megnyil-vánulásában geometrizál” – H.P.B.</vt:lpstr>
      <vt:lpstr>2. dia</vt:lpstr>
      <vt:lpstr>3. dia</vt:lpstr>
      <vt:lpstr>4. dia</vt:lpstr>
      <vt:lpstr>5. dia</vt:lpstr>
      <vt:lpstr>6. dia</vt:lpstr>
      <vt:lpstr>A természet számai</vt:lpstr>
      <vt:lpstr>A természet számai</vt:lpstr>
      <vt:lpstr>A természet számai</vt:lpstr>
      <vt:lpstr>A természet számai</vt:lpstr>
      <vt:lpstr>A természet számai</vt:lpstr>
      <vt:lpstr>Ötszögek és hatszögek</vt:lpstr>
      <vt:lpstr>Ötszögek és hatszögek</vt:lpstr>
      <vt:lpstr>Ötszögek és hatszögek</vt:lpstr>
      <vt:lpstr>Ötszögek és hatszögek</vt:lpstr>
      <vt:lpstr>Platóni testek</vt:lpstr>
      <vt:lpstr>Platóni testek</vt:lpstr>
      <vt:lpstr>A precesszió és a jugák</vt:lpstr>
      <vt:lpstr>A precesszió és a jugák</vt:lpstr>
      <vt:lpstr>A precesszió és a jugák</vt:lpstr>
      <vt:lpstr>A precesszió és a jugák</vt:lpstr>
      <vt:lpstr>A precesszió és a jugák</vt:lpstr>
      <vt:lpstr>A precesszió és a jugák</vt:lpstr>
      <vt:lpstr>A hang formaképző képessége</vt:lpstr>
      <vt:lpstr>A hang formaképző képessége</vt:lpstr>
      <vt:lpstr>A hang formaképző képessége</vt:lpstr>
      <vt:lpstr>A hang formaképző képessége</vt:lpstr>
      <vt:lpstr>A hang formaképző képessége</vt:lpstr>
      <vt:lpstr>A bolygók és a geometria</vt:lpstr>
      <vt:lpstr>A bolygók és a geometria</vt:lpstr>
      <vt:lpstr>A bolygók és a geometria</vt:lpstr>
      <vt:lpstr>A bolygók és a geometria</vt:lpstr>
      <vt:lpstr>A bolygók és a geometria</vt:lpstr>
      <vt:lpstr>A bolygók és a geometria</vt:lpstr>
      <vt:lpstr>Értelmes viselkedés</vt:lpstr>
      <vt:lpstr>Szabari János, jszabari@mol.hu, 0630/9254-936      www.teozofia.hu; www.sziddhartha.hu</vt:lpstr>
    </vt:vector>
  </TitlesOfParts>
  <Company>MOL 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Szabari János</dc:creator>
  <cp:lastModifiedBy>JSzabari</cp:lastModifiedBy>
  <cp:revision>1240</cp:revision>
  <dcterms:created xsi:type="dcterms:W3CDTF">2007-10-29T17:14:24Z</dcterms:created>
  <dcterms:modified xsi:type="dcterms:W3CDTF">2012-10-16T14:46:12Z</dcterms:modified>
</cp:coreProperties>
</file>