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76" r:id="rId2"/>
    <p:sldId id="256" r:id="rId3"/>
    <p:sldId id="278" r:id="rId4"/>
    <p:sldId id="265" r:id="rId5"/>
    <p:sldId id="275" r:id="rId6"/>
    <p:sldId id="257" r:id="rId7"/>
    <p:sldId id="261" r:id="rId8"/>
    <p:sldId id="279" r:id="rId9"/>
    <p:sldId id="262" r:id="rId10"/>
    <p:sldId id="281" r:id="rId11"/>
    <p:sldId id="282" r:id="rId12"/>
    <p:sldId id="280" r:id="rId13"/>
    <p:sldId id="283" r:id="rId14"/>
    <p:sldId id="258" r:id="rId15"/>
    <p:sldId id="260" r:id="rId16"/>
    <p:sldId id="284" r:id="rId17"/>
    <p:sldId id="285" r:id="rId18"/>
    <p:sldId id="277" r:id="rId19"/>
    <p:sldId id="286" r:id="rId20"/>
    <p:sldId id="287" r:id="rId21"/>
    <p:sldId id="288" r:id="rId22"/>
    <p:sldId id="289" r:id="rId23"/>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48A5919B-D036-4CE9-BD35-8BFB0D094397}" type="datetimeFigureOut">
              <a:rPr lang="en-US" smtClean="0"/>
              <a:t>03/28/2017</a:t>
            </a:fld>
            <a:endParaRPr lang="en-US"/>
          </a:p>
        </p:txBody>
      </p:sp>
      <p:sp>
        <p:nvSpPr>
          <p:cNvPr id="4" name="Footer Placeholder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1698EC7D-0579-47B1-8E0B-7FBE4D774510}" type="slidenum">
              <a:rPr lang="en-US" smtClean="0"/>
              <a:t>‹#›</a:t>
            </a:fld>
            <a:endParaRPr lang="en-US"/>
          </a:p>
        </p:txBody>
      </p:sp>
    </p:spTree>
    <p:extLst>
      <p:ext uri="{BB962C8B-B14F-4D97-AF65-F5344CB8AC3E}">
        <p14:creationId xmlns:p14="http://schemas.microsoft.com/office/powerpoint/2010/main" val="2758547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4FF2385C-F9FF-40D7-822C-F37F5F1BFB40}" type="datetimeFigureOut">
              <a:rPr lang="en-US" smtClean="0"/>
              <a:t>03/28/2017</a:t>
            </a:fld>
            <a:endParaRPr lang="en-US"/>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5B30274C-45D0-4DAA-A06A-A6A545153014}" type="slidenum">
              <a:rPr lang="en-US" smtClean="0"/>
              <a:t>‹#›</a:t>
            </a:fld>
            <a:endParaRPr lang="en-US"/>
          </a:p>
        </p:txBody>
      </p:sp>
    </p:spTree>
    <p:extLst>
      <p:ext uri="{BB962C8B-B14F-4D97-AF65-F5344CB8AC3E}">
        <p14:creationId xmlns:p14="http://schemas.microsoft.com/office/powerpoint/2010/main" val="388900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6BE33-5AB7-45CC-A81A-4C4EA3DD19BC}" type="slidenum">
              <a:rPr lang="hu-HU">
                <a:solidFill>
                  <a:prstClr val="black"/>
                </a:solidFill>
              </a:rPr>
              <a:pPr/>
              <a:t>14</a:t>
            </a:fld>
            <a:endParaRPr lang="hu-HU">
              <a:solidFill>
                <a:prstClr val="black"/>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534760" y="3199488"/>
            <a:ext cx="6796793" cy="3031093"/>
          </a:xfrm>
        </p:spPr>
        <p:txBody>
          <a:bodyPr/>
          <a:lstStyle/>
          <a:p>
            <a:pPr algn="just"/>
            <a:r>
              <a:rPr lang="en-US"/>
              <a:t>	On discarding the Physical, Astral and the Mental bodies and after a time of recluse in the </a:t>
            </a:r>
            <a:r>
              <a:rPr lang="en-US" b="1"/>
              <a:t>Causal body</a:t>
            </a:r>
            <a:r>
              <a:rPr lang="en-US"/>
              <a:t>, when the time comes for the next incarnation, the Mental, Astral and the Physical </a:t>
            </a:r>
            <a:r>
              <a:rPr lang="en-US" b="1"/>
              <a:t>Permanent Atoms</a:t>
            </a:r>
            <a:r>
              <a:rPr lang="en-US"/>
              <a:t> get re-activated successively, in that order.  Each acquires matter of their respective Planes, conducive to the new incarnation and gradually builds them into organized bodies.</a:t>
            </a:r>
          </a:p>
          <a:p>
            <a:pPr algn="just"/>
            <a:endParaRPr lang="en-US"/>
          </a:p>
        </p:txBody>
      </p:sp>
    </p:spTree>
    <p:extLst>
      <p:ext uri="{BB962C8B-B14F-4D97-AF65-F5344CB8AC3E}">
        <p14:creationId xmlns:p14="http://schemas.microsoft.com/office/powerpoint/2010/main" val="422256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5" name="Footer Placeholder 4"/>
          <p:cNvSpPr>
            <a:spLocks noGrp="1"/>
          </p:cNvSpPr>
          <p:nvPr>
            <p:ph type="ftr" sz="quarter" idx="11"/>
          </p:nvPr>
        </p:nvSpPr>
        <p:spPr>
          <a:xfrm>
            <a:off x="457200" y="6480969"/>
            <a:ext cx="4260056" cy="300831"/>
          </a:xfrm>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5" name="Footer Placeholder 4"/>
          <p:cNvSpPr>
            <a:spLocks noGrp="1"/>
          </p:cNvSpPr>
          <p:nvPr>
            <p:ph type="ftr" sz="quarter" idx="11"/>
          </p:nvPr>
        </p:nvSpPr>
        <p:spPr>
          <a:xfrm>
            <a:off x="2619376" y="6480969"/>
            <a:ext cx="4260056" cy="300831"/>
          </a:xfrm>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a:xfrm>
            <a:off x="8451056" y="809624"/>
            <a:ext cx="502920" cy="300831"/>
          </a:xfrm>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6" name="Footer Placeholder 5"/>
          <p:cNvSpPr>
            <a:spLocks noGrp="1"/>
          </p:cNvSpPr>
          <p:nvPr>
            <p:ph type="ftr" sz="quarter" idx="11"/>
          </p:nvPr>
        </p:nvSpPr>
        <p:spPr>
          <a:xfrm>
            <a:off x="457200" y="6480969"/>
            <a:ext cx="4260056" cy="301752"/>
          </a:xfrm>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7" name="Slide Number Placeholder 6"/>
          <p:cNvSpPr>
            <a:spLocks noGrp="1"/>
          </p:cNvSpPr>
          <p:nvPr>
            <p:ph type="sldNum" sz="quarter" idx="12"/>
          </p:nvPr>
        </p:nvSpPr>
        <p:spPr>
          <a:xfrm>
            <a:off x="7589520" y="6480969"/>
            <a:ext cx="502920" cy="301752"/>
          </a:xfrm>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8" name="Footer Placeholder 7"/>
          <p:cNvSpPr>
            <a:spLocks noGrp="1"/>
          </p:cNvSpPr>
          <p:nvPr>
            <p:ph type="ftr" sz="quarter" idx="11"/>
          </p:nvPr>
        </p:nvSpPr>
        <p:spPr>
          <a:xfrm>
            <a:off x="457200" y="6480969"/>
            <a:ext cx="4261104" cy="301752"/>
          </a:xfrm>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3" name="Footer Placeholder 2"/>
          <p:cNvSpPr>
            <a:spLocks noGrp="1"/>
          </p:cNvSpPr>
          <p:nvPr>
            <p:ph type="ftr" sz="quarter" idx="11"/>
          </p:nvPr>
        </p:nvSpPr>
        <p:spPr>
          <a:xfrm>
            <a:off x="457200" y="6481890"/>
            <a:ext cx="4260056" cy="300831"/>
          </a:xfrm>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4" name="Slide Number Placeholder 3"/>
          <p:cNvSpPr>
            <a:spLocks noGrp="1"/>
          </p:cNvSpPr>
          <p:nvPr>
            <p:ph type="sldNum" sz="quarter" idx="12"/>
          </p:nvPr>
        </p:nvSpPr>
        <p:spPr>
          <a:xfrm>
            <a:off x="7589520" y="6480969"/>
            <a:ext cx="502920" cy="301752"/>
          </a:xfrm>
        </p:spPr>
        <p:txBody>
          <a:body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33008671-8A70-44D8-A085-D4A1EBA65732}" type="datetime1">
              <a:rPr lang="hu-HU" smtClean="0">
                <a:solidFill>
                  <a:prstClr val="black">
                    <a:tint val="75000"/>
                  </a:prstClr>
                </a:solidFill>
              </a:rPr>
              <a:pPr>
                <a:defRPr/>
              </a:pPr>
              <a:t>2017.03.28.</a:t>
            </a:fld>
            <a:endParaRPr lang="hu-HU">
              <a:solidFill>
                <a:prstClr val="black">
                  <a:tint val="75000"/>
                </a:prstClr>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CEB58597-C5F2-4892-A8B4-23CC0431A2D2}" type="slidenum">
              <a:rPr lang="hu-HU" smtClean="0">
                <a:solidFill>
                  <a:prstClr val="black">
                    <a:tint val="75000"/>
                  </a:prstClr>
                </a:solidFill>
              </a:rPr>
              <a:pPr>
                <a:defRPr/>
              </a:pPr>
              <a:t>‹#›</a:t>
            </a:fld>
            <a:endParaRPr lang="hu-H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1FA739F-DCF4-40F1-8A82-0B6508BB7EB0}" type="datetime1">
              <a:rPr lang="en-US" smtClean="0">
                <a:solidFill>
                  <a:prstClr val="white">
                    <a:shade val="50000"/>
                  </a:prstClr>
                </a:solidFill>
              </a:rPr>
              <a:pPr/>
              <a:t>03/28/2017</a:t>
            </a:fld>
            <a:endParaRPr lang="en-US">
              <a:solidFill>
                <a:prstClr val="white">
                  <a:shade val="50000"/>
                </a:prstClr>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09F34A1-E1AB-4610-8A7E-CC7FE4416EED}" type="slidenum">
              <a:rPr lang="en-US" smtClean="0">
                <a:solidFill>
                  <a:prstClr val="white">
                    <a:shade val="50000"/>
                  </a:prstClr>
                </a:solidFill>
              </a: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b="1" dirty="0" smtClean="0"/>
              <a:t>A nemiség és a szexualitás okkult oldala</a:t>
            </a:r>
            <a:endParaRPr lang="en-US" b="1" dirty="0"/>
          </a:p>
        </p:txBody>
      </p:sp>
      <p:sp>
        <p:nvSpPr>
          <p:cNvPr id="3" name="Content Placeholder 2"/>
          <p:cNvSpPr>
            <a:spLocks noGrp="1"/>
          </p:cNvSpPr>
          <p:nvPr>
            <p:ph sz="half" idx="1"/>
          </p:nvPr>
        </p:nvSpPr>
        <p:spPr>
          <a:xfrm>
            <a:off x="228600" y="2057400"/>
            <a:ext cx="4267200" cy="4525963"/>
          </a:xfrm>
        </p:spPr>
        <p:txBody>
          <a:bodyPr>
            <a:normAutofit fontScale="85000" lnSpcReduction="10000"/>
          </a:bodyPr>
          <a:lstStyle/>
          <a:p>
            <a:r>
              <a:rPr lang="hu-HU" b="1" dirty="0" smtClean="0"/>
              <a:t>Kettősség a természetben</a:t>
            </a:r>
          </a:p>
          <a:p>
            <a:r>
              <a:rPr lang="hu-HU" b="1" dirty="0" smtClean="0"/>
              <a:t>A reprodukció változása az emberiség fejlődésében</a:t>
            </a:r>
          </a:p>
          <a:p>
            <a:r>
              <a:rPr lang="hu-HU" b="1" dirty="0" smtClean="0"/>
              <a:t>Az újra megtestesülés, azaz a gyermek leszületése</a:t>
            </a:r>
          </a:p>
          <a:p>
            <a:r>
              <a:rPr lang="hu-HU" b="1" dirty="0" smtClean="0"/>
              <a:t>A fogantatás okkult oldala</a:t>
            </a:r>
          </a:p>
          <a:p>
            <a:r>
              <a:rPr lang="hu-HU" b="1" dirty="0" err="1" smtClean="0"/>
              <a:t>Interszexuálisok</a:t>
            </a:r>
            <a:r>
              <a:rPr lang="hu-HU" b="1" dirty="0" smtClean="0"/>
              <a:t> és hermafroditák</a:t>
            </a:r>
          </a:p>
          <a:p>
            <a:r>
              <a:rPr lang="hu-HU" b="1" dirty="0" smtClean="0"/>
              <a:t>Az élvezet ára</a:t>
            </a:r>
          </a:p>
          <a:p>
            <a:r>
              <a:rPr lang="hu-HU" b="1" dirty="0" smtClean="0"/>
              <a:t>Szex nélküli élet?</a:t>
            </a:r>
            <a:endParaRPr lang="en-US" b="1"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263521" cy="42860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22901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762000"/>
          </a:xfrm>
        </p:spPr>
        <p:txBody>
          <a:bodyPr>
            <a:normAutofit fontScale="90000"/>
          </a:bodyPr>
          <a:lstStyle/>
          <a:p>
            <a:pPr algn="ctr"/>
            <a:r>
              <a:rPr lang="hu-HU" sz="3200" b="1" dirty="0"/>
              <a:t>Mítoszok az emberiség </a:t>
            </a:r>
            <a:r>
              <a:rPr lang="hu-HU" sz="3200" b="1" dirty="0" err="1"/>
              <a:t>androgyn</a:t>
            </a:r>
            <a:r>
              <a:rPr lang="hu-HU" sz="3200" b="1" dirty="0"/>
              <a:t> őseiről</a:t>
            </a:r>
            <a:endParaRPr lang="en-US" sz="3200" b="1" dirty="0"/>
          </a:p>
        </p:txBody>
      </p:sp>
      <p:sp>
        <p:nvSpPr>
          <p:cNvPr id="3" name="Content Placeholder 2"/>
          <p:cNvSpPr>
            <a:spLocks noGrp="1"/>
          </p:cNvSpPr>
          <p:nvPr>
            <p:ph idx="1"/>
          </p:nvPr>
        </p:nvSpPr>
        <p:spPr>
          <a:xfrm>
            <a:off x="228600" y="1066800"/>
            <a:ext cx="8686800" cy="5791200"/>
          </a:xfrm>
        </p:spPr>
        <p:txBody>
          <a:bodyPr>
            <a:normAutofit fontScale="92500" lnSpcReduction="20000"/>
          </a:bodyPr>
          <a:lstStyle/>
          <a:p>
            <a:pPr marL="342900" indent="-342900" algn="just"/>
            <a:r>
              <a:rPr lang="hu-HU" sz="2000" u="sng" dirty="0" smtClean="0"/>
              <a:t>Platón</a:t>
            </a:r>
            <a:r>
              <a:rPr lang="hu-HU" sz="2000" u="sng" dirty="0"/>
              <a:t>: </a:t>
            </a:r>
            <a:r>
              <a:rPr lang="hu-HU" sz="2000" u="sng" dirty="0" err="1"/>
              <a:t>Banquet</a:t>
            </a:r>
            <a:r>
              <a:rPr lang="hu-HU" sz="2000" dirty="0"/>
              <a:t> című írásában azt vallja, hogy az ember egyik korai fajtája gömbölyded alakú volt és kétneműnek teremtetett. Ezek az első emberek erősek és hatalmasak, ámde törtetőek és gonoszak voltak, ezért Zeusz kettévágta őket, hogy megfékezze gaztetteiket és csökkentse erejüket. Azóta létezik férfi és női nem. </a:t>
            </a:r>
            <a:endParaRPr lang="hu-HU" sz="2000" dirty="0" smtClean="0"/>
          </a:p>
          <a:p>
            <a:pPr marL="342900" indent="-342900" algn="just"/>
            <a:r>
              <a:rPr lang="hu-HU" sz="2000" u="sng" dirty="0" err="1" smtClean="0"/>
              <a:t>Orfikus</a:t>
            </a:r>
            <a:r>
              <a:rPr lang="hu-HU" sz="2000" u="sng" dirty="0" smtClean="0"/>
              <a:t> himnusz</a:t>
            </a:r>
            <a:r>
              <a:rPr lang="hu-HU" sz="2000" dirty="0" smtClean="0"/>
              <a:t>: „Zeusz </a:t>
            </a:r>
            <a:r>
              <a:rPr lang="hu-HU" sz="2000" dirty="0"/>
              <a:t>a férfi, Zeusz a halhatatlan szűz leány</a:t>
            </a:r>
            <a:r>
              <a:rPr lang="hu-HU" sz="2000" dirty="0" smtClean="0"/>
              <a:t>.”</a:t>
            </a:r>
          </a:p>
          <a:p>
            <a:pPr marL="342900" indent="-342900" algn="just"/>
            <a:r>
              <a:rPr lang="hu-HU" sz="2000" dirty="0" err="1" smtClean="0"/>
              <a:t>Pallas</a:t>
            </a:r>
            <a:r>
              <a:rPr lang="hu-HU" sz="2000" dirty="0" smtClean="0"/>
              <a:t> </a:t>
            </a:r>
            <a:r>
              <a:rPr lang="hu-HU" sz="2000" dirty="0" err="1"/>
              <a:t>Athene</a:t>
            </a:r>
            <a:r>
              <a:rPr lang="hu-HU" sz="2000" dirty="0"/>
              <a:t> </a:t>
            </a:r>
            <a:r>
              <a:rPr lang="hu-HU" sz="2000" dirty="0" smtClean="0"/>
              <a:t>Zeusz </a:t>
            </a:r>
            <a:r>
              <a:rPr lang="hu-HU" sz="2000" dirty="0"/>
              <a:t>fejéből pattant ki és ifjabb testvére, Bacchus pedig a combjából kelt </a:t>
            </a:r>
            <a:r>
              <a:rPr lang="hu-HU" sz="2000" dirty="0" smtClean="0"/>
              <a:t>életre -&gt; utalás a sarjadzásra</a:t>
            </a:r>
          </a:p>
          <a:p>
            <a:pPr marL="342900" indent="-342900" algn="just"/>
            <a:r>
              <a:rPr lang="hu-HU" sz="2000" dirty="0" smtClean="0"/>
              <a:t>A </a:t>
            </a:r>
            <a:r>
              <a:rPr lang="hu-HU" sz="2000" u="sng" dirty="0" smtClean="0"/>
              <a:t>hindu</a:t>
            </a:r>
            <a:r>
              <a:rPr lang="hu-HU" sz="2000" dirty="0" smtClean="0"/>
              <a:t> </a:t>
            </a:r>
            <a:r>
              <a:rPr lang="hu-HU" sz="2000" dirty="0" err="1"/>
              <a:t>Puranak</a:t>
            </a:r>
            <a:r>
              <a:rPr lang="hu-HU" sz="2000" dirty="0"/>
              <a:t> szerint a </a:t>
            </a:r>
            <a:r>
              <a:rPr lang="hu-HU" sz="2000" dirty="0" smtClean="0"/>
              <a:t>Hatalmas</a:t>
            </a:r>
            <a:r>
              <a:rPr lang="hu-HU" sz="2000" dirty="0"/>
              <a:t>, </a:t>
            </a:r>
            <a:r>
              <a:rPr lang="hu-HU" sz="2000" dirty="0" smtClean="0"/>
              <a:t>Teremtő </a:t>
            </a:r>
            <a:r>
              <a:rPr lang="hu-HU" sz="2000" dirty="0"/>
              <a:t>erő félig hím és félig </a:t>
            </a:r>
            <a:r>
              <a:rPr lang="hu-HU" sz="2000" dirty="0" smtClean="0"/>
              <a:t>nőnemű, Brahma kétnemű ábrázolása nagyon gyakori.</a:t>
            </a:r>
          </a:p>
          <a:p>
            <a:pPr marL="342900" indent="-342900" algn="just"/>
            <a:r>
              <a:rPr lang="hu-HU" sz="2000" dirty="0"/>
              <a:t>Az ősi </a:t>
            </a:r>
            <a:r>
              <a:rPr lang="hu-HU" sz="2000" u="sng" dirty="0"/>
              <a:t>perzsák</a:t>
            </a:r>
            <a:r>
              <a:rPr lang="hu-HU" sz="2000" dirty="0"/>
              <a:t> azt tanították, hogy az emberek az Élet fájának termései voltak, kétnemű párokban nőttek és fejlődtek együtt mindaddig, míg az emberiség újabb fajában nem váltak </a:t>
            </a:r>
            <a:r>
              <a:rPr lang="hu-HU" sz="2000" dirty="0" smtClean="0"/>
              <a:t>külön.</a:t>
            </a:r>
          </a:p>
          <a:p>
            <a:pPr marL="342900" indent="-342900" algn="just"/>
            <a:r>
              <a:rPr lang="hu-HU" sz="2000" dirty="0" smtClean="0"/>
              <a:t>Az </a:t>
            </a:r>
            <a:r>
              <a:rPr lang="hu-HU" sz="2000" u="sng" dirty="0"/>
              <a:t>egyiptomi</a:t>
            </a:r>
            <a:r>
              <a:rPr lang="hu-HU" sz="2000" dirty="0"/>
              <a:t> főistent, Rét a tökéletes kétnemű lényként ábrázolják, belőle származott a többi istenség – Hórusz, </a:t>
            </a:r>
            <a:r>
              <a:rPr lang="hu-HU" sz="2000" dirty="0" err="1"/>
              <a:t>Ptah</a:t>
            </a:r>
            <a:r>
              <a:rPr lang="hu-HU" sz="2000" dirty="0"/>
              <a:t>, Ammon, stb. -, akik Ré különböző tulajdonságait vagy a természet erőit testesítették meg. Ezen kisebb istenek mindegyikének megvolt a nőnemű mása, aki ugyanazt a megnyilvánulást képviselte a női nemben. </a:t>
            </a:r>
            <a:endParaRPr lang="hu-HU" sz="2000" dirty="0" smtClean="0"/>
          </a:p>
          <a:p>
            <a:pPr marL="342900" indent="-342900" algn="just"/>
            <a:r>
              <a:rPr lang="hu-HU" sz="2000" dirty="0" smtClean="0"/>
              <a:t>Titkos tanítás IV. kötet</a:t>
            </a:r>
          </a:p>
          <a:p>
            <a:pPr marL="342900" indent="-342900" algn="just"/>
            <a:r>
              <a:rPr lang="hu-HU" sz="2000" dirty="0" smtClean="0"/>
              <a:t>A </a:t>
            </a:r>
            <a:r>
              <a:rPr lang="hu-HU" sz="2000" u="sng" dirty="0"/>
              <a:t>héber</a:t>
            </a:r>
            <a:r>
              <a:rPr lang="hu-HU" sz="2000" dirty="0"/>
              <a:t> ismerés, tudás – </a:t>
            </a:r>
            <a:r>
              <a:rPr lang="hu-HU" sz="2000" dirty="0" err="1"/>
              <a:t>daath</a:t>
            </a:r>
            <a:r>
              <a:rPr lang="hu-HU" sz="2000" dirty="0"/>
              <a:t> – szó szexuális egyesülést is jelent: </a:t>
            </a:r>
            <a:r>
              <a:rPr lang="hu-HU" sz="2000" dirty="0" smtClean="0"/>
              <a:t>      ’</a:t>
            </a:r>
            <a:r>
              <a:rPr lang="hu-HU" sz="2000" dirty="0" err="1" smtClean="0"/>
              <a:t>Azután</a:t>
            </a:r>
            <a:r>
              <a:rPr lang="hu-HU" sz="2000" dirty="0" smtClean="0"/>
              <a:t> </a:t>
            </a:r>
            <a:r>
              <a:rPr lang="hu-HU" sz="2000" dirty="0" err="1"/>
              <a:t>ismeré</a:t>
            </a:r>
            <a:r>
              <a:rPr lang="hu-HU" sz="2000" dirty="0"/>
              <a:t> Ádám az ő feleségét Évát, a ki fogad </a:t>
            </a:r>
            <a:r>
              <a:rPr lang="hu-HU" sz="2000" dirty="0" err="1"/>
              <a:t>vala</a:t>
            </a:r>
            <a:r>
              <a:rPr lang="hu-HU" sz="2000" dirty="0"/>
              <a:t> méhében és </a:t>
            </a:r>
            <a:r>
              <a:rPr lang="hu-HU" sz="2000" dirty="0" err="1"/>
              <a:t>szűli</a:t>
            </a:r>
            <a:r>
              <a:rPr lang="hu-HU" sz="2000" dirty="0"/>
              <a:t> </a:t>
            </a:r>
            <a:r>
              <a:rPr lang="hu-HU" sz="2000" dirty="0" err="1"/>
              <a:t>vala</a:t>
            </a:r>
            <a:r>
              <a:rPr lang="hu-HU" sz="2000" dirty="0"/>
              <a:t> </a:t>
            </a:r>
            <a:r>
              <a:rPr lang="hu-HU" sz="2000" dirty="0" err="1"/>
              <a:t>Kaint</a:t>
            </a:r>
            <a:r>
              <a:rPr lang="hu-HU" sz="2000" dirty="0"/>
              <a:t>.’ Teremtések Könyve 4:1</a:t>
            </a:r>
            <a:endParaRPr lang="hu-HU" sz="2000" dirty="0" smtClean="0"/>
          </a:p>
        </p:txBody>
      </p:sp>
    </p:spTree>
    <p:extLst>
      <p:ext uri="{BB962C8B-B14F-4D97-AF65-F5344CB8AC3E}">
        <p14:creationId xmlns:p14="http://schemas.microsoft.com/office/powerpoint/2010/main" val="215749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04526"/>
          </a:xfrm>
        </p:spPr>
        <p:txBody>
          <a:bodyPr>
            <a:normAutofit fontScale="90000"/>
          </a:bodyPr>
          <a:lstStyle/>
          <a:p>
            <a:pPr algn="ctr"/>
            <a:r>
              <a:rPr lang="hu-HU" sz="3200" b="1" dirty="0"/>
              <a:t>A reprodukció változása az emberiség fejlődésében</a:t>
            </a:r>
            <a:endParaRPr lang="en-US" sz="3200" b="1" dirty="0"/>
          </a:p>
        </p:txBody>
      </p:sp>
      <p:sp>
        <p:nvSpPr>
          <p:cNvPr id="4" name="Footer Placeholder 3"/>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11</a:t>
            </a:fld>
            <a:endParaRPr lang="hu-HU">
              <a:solidFill>
                <a:prstClr val="black">
                  <a:tint val="75000"/>
                </a:prstClr>
              </a:solidFill>
            </a:endParaRPr>
          </a:p>
        </p:txBody>
      </p:sp>
      <p:sp>
        <p:nvSpPr>
          <p:cNvPr id="6" name="Content Placeholder 5"/>
          <p:cNvSpPr>
            <a:spLocks noGrp="1"/>
          </p:cNvSpPr>
          <p:nvPr>
            <p:ph idx="1"/>
          </p:nvPr>
        </p:nvSpPr>
        <p:spPr>
          <a:xfrm>
            <a:off x="457200" y="1524000"/>
            <a:ext cx="8229600" cy="5257800"/>
          </a:xfrm>
        </p:spPr>
        <p:txBody>
          <a:bodyPr>
            <a:normAutofit/>
          </a:bodyPr>
          <a:lstStyle/>
          <a:p>
            <a:pPr marL="64008" indent="0" algn="just">
              <a:buNone/>
            </a:pPr>
            <a:r>
              <a:rPr lang="hu-HU" sz="2400" dirty="0" smtClean="0"/>
              <a:t>A szaporodás szexuális módja először az állatvilágban jelentkezett, majd azután jelent meg az emberi világban, de szinte kényszerből, hogy az ember a fizikai lét minden attribútumát megtapasztalhassa.</a:t>
            </a:r>
          </a:p>
          <a:p>
            <a:r>
              <a:rPr lang="hu-HU" sz="2400" dirty="0" smtClean="0"/>
              <a:t>Állatok fájdalom mentes szülése vs. nők szülése</a:t>
            </a:r>
          </a:p>
          <a:p>
            <a:r>
              <a:rPr lang="hu-HU" sz="2400" dirty="0" smtClean="0"/>
              <a:t>Szűzhártya megléte</a:t>
            </a:r>
          </a:p>
          <a:p>
            <a:r>
              <a:rPr lang="hu-HU" sz="2400" dirty="0" smtClean="0"/>
              <a:t>A spermium rögös útja a </a:t>
            </a:r>
          </a:p>
          <a:p>
            <a:pPr marL="64008" indent="0">
              <a:buNone/>
            </a:pPr>
            <a:r>
              <a:rPr lang="hu-HU" sz="2400" dirty="0" smtClean="0"/>
              <a:t>petesejt megtermékenyítéséig</a:t>
            </a:r>
          </a:p>
          <a:p>
            <a:r>
              <a:rPr lang="hu-HU" sz="2400" dirty="0" smtClean="0"/>
              <a:t>Egy párnak, aki gyermeket </a:t>
            </a:r>
          </a:p>
          <a:p>
            <a:pPr marL="64008" indent="0">
              <a:buNone/>
            </a:pPr>
            <a:r>
              <a:rPr lang="hu-HU" sz="2400" dirty="0" smtClean="0"/>
              <a:t>szeretne, kb. 18% esélye van arra,</a:t>
            </a:r>
          </a:p>
          <a:p>
            <a:pPr marL="64008" indent="0">
              <a:buNone/>
            </a:pPr>
            <a:r>
              <a:rPr lang="hu-HU" sz="2400" dirty="0" smtClean="0"/>
              <a:t>hogy a férfi spermája a nő termékenységi időszakának csúcsán hatoljon be a petesejtbe.</a:t>
            </a:r>
          </a:p>
          <a:p>
            <a:pPr>
              <a:buFont typeface="Wingdings" panose="05000000000000000000" pitchFamily="2" charset="2"/>
              <a:buChar char="Ø"/>
            </a:pPr>
            <a:endParaRPr lang="hu-HU" dirty="0" smtClean="0"/>
          </a:p>
          <a:p>
            <a:pPr>
              <a:buFont typeface="Wingdings" panose="05000000000000000000" pitchFamily="2" charset="2"/>
              <a:buChar char="Ø"/>
            </a:pP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89625"/>
            <a:ext cx="3088745" cy="187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91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56926"/>
          </a:xfrm>
        </p:spPr>
        <p:txBody>
          <a:bodyPr>
            <a:normAutofit fontScale="90000"/>
          </a:bodyPr>
          <a:lstStyle/>
          <a:p>
            <a:pPr algn="ctr"/>
            <a:r>
              <a:rPr lang="hu-HU" sz="3200" b="1" dirty="0"/>
              <a:t>A reprodukció változása az emberiség fejlődésében</a:t>
            </a:r>
            <a:endParaRPr lang="en-US" sz="3200" b="1" dirty="0"/>
          </a:p>
        </p:txBody>
      </p:sp>
      <p:sp>
        <p:nvSpPr>
          <p:cNvPr id="7" name="Content Placeholder 6"/>
          <p:cNvSpPr>
            <a:spLocks noGrp="1"/>
          </p:cNvSpPr>
          <p:nvPr>
            <p:ph idx="1"/>
          </p:nvPr>
        </p:nvSpPr>
        <p:spPr>
          <a:xfrm>
            <a:off x="457200" y="1447800"/>
            <a:ext cx="8229600" cy="5007008"/>
          </a:xfrm>
        </p:spPr>
        <p:txBody>
          <a:bodyPr>
            <a:normAutofit fontScale="92500" lnSpcReduction="20000"/>
          </a:bodyPr>
          <a:lstStyle/>
          <a:p>
            <a:pPr algn="just"/>
            <a:r>
              <a:rPr lang="hu-HU" sz="2400" dirty="0"/>
              <a:t>Akkor lesz </a:t>
            </a:r>
            <a:r>
              <a:rPr lang="hu-HU" sz="2400" dirty="0" smtClean="0"/>
              <a:t>itt Krisztus országa, </a:t>
            </a:r>
            <a:r>
              <a:rPr lang="hu-HU" sz="2400" dirty="0"/>
              <a:t>mikor a kettő meg kettő egy lesz, mikor a bent olyan lesz, mint a kint, s mikor nem lesz olyan, hogy nőnemű és hímnemű.</a:t>
            </a:r>
          </a:p>
          <a:p>
            <a:pPr marL="64008" indent="0" algn="just">
              <a:buNone/>
            </a:pPr>
            <a:endParaRPr lang="hu-HU" dirty="0" smtClean="0"/>
          </a:p>
          <a:p>
            <a:pPr algn="just"/>
            <a:r>
              <a:rPr lang="hu-HU" sz="2300" dirty="0" smtClean="0"/>
              <a:t>6-7. gyökérfaj</a:t>
            </a:r>
          </a:p>
          <a:p>
            <a:pPr marL="64008" indent="0" algn="just">
              <a:buNone/>
            </a:pPr>
            <a:endParaRPr lang="hu-HU" sz="2300" dirty="0" smtClean="0"/>
          </a:p>
          <a:p>
            <a:pPr marL="64008" indent="0" algn="just">
              <a:buNone/>
            </a:pPr>
            <a:r>
              <a:rPr lang="hu-HU" sz="2300" dirty="0" smtClean="0"/>
              <a:t>Az </a:t>
            </a:r>
            <a:r>
              <a:rPr lang="hu-HU" sz="2300" dirty="0"/>
              <a:t>emberek jól megkülönböztethető nemi jellege, mely az öntudat kibontakozását követte egyfajta tükröződése a természet bipoláris jellegének. Ahogy az emberi faj tovább fejlődik és tudatát az alsóbb szintekről a magasabbak felé fordítja, úgy fognak a nemi különbségek eltűnni.</a:t>
            </a:r>
            <a:endParaRPr lang="hu-HU" sz="2300" dirty="0" smtClean="0"/>
          </a:p>
          <a:p>
            <a:pPr marL="64008" indent="0" algn="just">
              <a:buNone/>
            </a:pPr>
            <a:r>
              <a:rPr lang="hu-HU" sz="2300" dirty="0"/>
              <a:t>A következő gyökérfajban – mely néhány millió éven belül fogja élni virágkorát – az emberiség ismét hermafrodita </a:t>
            </a:r>
            <a:r>
              <a:rPr lang="hu-HU" sz="2300" dirty="0" smtClean="0"/>
              <a:t>lesz</a:t>
            </a:r>
            <a:r>
              <a:rPr lang="hu-HU" sz="2300" dirty="0"/>
              <a:t>, és a jelenlegi Föld kör utolsó gyökérfajában végül teljesen </a:t>
            </a:r>
            <a:r>
              <a:rPr lang="hu-HU" sz="2300" dirty="0" err="1" smtClean="0"/>
              <a:t>androgynné</a:t>
            </a:r>
            <a:r>
              <a:rPr lang="hu-HU" sz="2300" dirty="0" smtClean="0"/>
              <a:t> </a:t>
            </a:r>
            <a:r>
              <a:rPr lang="hu-HU" sz="2300" dirty="0"/>
              <a:t>válik. A gyermekek az ún. </a:t>
            </a:r>
            <a:r>
              <a:rPr lang="hu-HU" sz="2300" dirty="0" err="1"/>
              <a:t>kriyashaktival</a:t>
            </a:r>
            <a:r>
              <a:rPr lang="hu-HU" sz="2300" dirty="0"/>
              <a:t>, azaz akarat és kreatív gondolaterő segítségével fognak </a:t>
            </a:r>
            <a:r>
              <a:rPr lang="hu-HU" sz="2300" dirty="0" smtClean="0"/>
              <a:t>foganni.</a:t>
            </a:r>
            <a:endParaRPr lang="en-US" sz="2300" dirty="0"/>
          </a:p>
        </p:txBody>
      </p:sp>
      <p:sp>
        <p:nvSpPr>
          <p:cNvPr id="5" name="Footer Placeholder 4"/>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12</a:t>
            </a:fld>
            <a:endParaRPr lang="hu-HU">
              <a:solidFill>
                <a:prstClr val="black">
                  <a:tint val="75000"/>
                </a:prstClr>
              </a:solidFill>
            </a:endParaRPr>
          </a:p>
        </p:txBody>
      </p:sp>
    </p:spTree>
    <p:extLst>
      <p:ext uri="{BB962C8B-B14F-4D97-AF65-F5344CB8AC3E}">
        <p14:creationId xmlns:p14="http://schemas.microsoft.com/office/powerpoint/2010/main" val="295014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algn="ctr"/>
            <a:r>
              <a:rPr lang="hu-HU" sz="3600" b="1" dirty="0" smtClean="0"/>
              <a:t>A gyermek leszületése</a:t>
            </a:r>
            <a:endParaRPr lang="en-US" sz="3600" b="1" dirty="0"/>
          </a:p>
        </p:txBody>
      </p:sp>
      <p:sp>
        <p:nvSpPr>
          <p:cNvPr id="3" name="Content Placeholder 2"/>
          <p:cNvSpPr>
            <a:spLocks noGrp="1"/>
          </p:cNvSpPr>
          <p:nvPr>
            <p:ph idx="1"/>
          </p:nvPr>
        </p:nvSpPr>
        <p:spPr>
          <a:xfrm>
            <a:off x="457200" y="990600"/>
            <a:ext cx="8229600" cy="5616608"/>
          </a:xfrm>
        </p:spPr>
        <p:txBody>
          <a:bodyPr>
            <a:normAutofit fontScale="92500" lnSpcReduction="20000"/>
          </a:bodyPr>
          <a:lstStyle/>
          <a:p>
            <a:pPr algn="just"/>
            <a:r>
              <a:rPr lang="hu-HU" sz="2400" dirty="0">
                <a:latin typeface="+mj-lt"/>
                <a:ea typeface="Calibri"/>
                <a:cs typeface="Times New Roman"/>
              </a:rPr>
              <a:t>Mikor az előző inkarnációból származó spirituális energiák kimerülnek, a </a:t>
            </a:r>
            <a:r>
              <a:rPr lang="hu-HU" sz="2400" dirty="0" err="1">
                <a:latin typeface="+mj-lt"/>
                <a:ea typeface="Calibri"/>
                <a:cs typeface="Times New Roman"/>
              </a:rPr>
              <a:t>devachani</a:t>
            </a:r>
            <a:r>
              <a:rPr lang="hu-HU" sz="2400" dirty="0">
                <a:latin typeface="+mj-lt"/>
                <a:ea typeface="Calibri"/>
                <a:cs typeface="Times New Roman"/>
              </a:rPr>
              <a:t> állapot a végéhez közeledik, és újra felerősödik a földi élet iránti </a:t>
            </a:r>
            <a:r>
              <a:rPr lang="hu-HU" sz="2400" dirty="0" smtClean="0">
                <a:latin typeface="+mj-lt"/>
                <a:ea typeface="Calibri"/>
                <a:cs typeface="Times New Roman"/>
              </a:rPr>
              <a:t>vonzódás</a:t>
            </a:r>
            <a:r>
              <a:rPr lang="hu-HU" sz="2400" dirty="0">
                <a:latin typeface="+mj-lt"/>
                <a:ea typeface="Calibri"/>
                <a:cs typeface="Times New Roman"/>
              </a:rPr>
              <a:t>.</a:t>
            </a:r>
            <a:endParaRPr lang="hu-HU" sz="2400" dirty="0" smtClean="0">
              <a:latin typeface="+mj-lt"/>
              <a:ea typeface="Calibri"/>
              <a:cs typeface="Times New Roman"/>
            </a:endParaRPr>
          </a:p>
          <a:p>
            <a:pPr algn="just"/>
            <a:r>
              <a:rPr lang="hu-HU" sz="2400" dirty="0">
                <a:latin typeface="+mj-lt"/>
                <a:ea typeface="Calibri"/>
                <a:cs typeface="Times New Roman"/>
              </a:rPr>
              <a:t>A lélek </a:t>
            </a:r>
            <a:r>
              <a:rPr lang="hu-HU" sz="2400" dirty="0" err="1">
                <a:latin typeface="+mj-lt"/>
                <a:ea typeface="Calibri"/>
                <a:cs typeface="Times New Roman"/>
              </a:rPr>
              <a:t>éterikus</a:t>
            </a:r>
            <a:r>
              <a:rPr lang="hu-HU" sz="2400" dirty="0">
                <a:latin typeface="+mj-lt"/>
                <a:ea typeface="Calibri"/>
                <a:cs typeface="Times New Roman"/>
              </a:rPr>
              <a:t> energiái felébresztik a potenciális szülők azon asztrális és fizikai anyagrészét, melyek majd reproduktív sejtekké alakulnak. </a:t>
            </a:r>
            <a:endParaRPr lang="hu-HU" sz="2400" dirty="0" smtClean="0">
              <a:latin typeface="+mj-lt"/>
              <a:ea typeface="Calibri"/>
              <a:cs typeface="Times New Roman"/>
            </a:endParaRPr>
          </a:p>
          <a:p>
            <a:pPr algn="just"/>
            <a:r>
              <a:rPr lang="hu-HU" sz="2400" dirty="0" smtClean="0">
                <a:latin typeface="+mj-lt"/>
                <a:ea typeface="Calibri"/>
                <a:cs typeface="Times New Roman"/>
              </a:rPr>
              <a:t>Tabula Rasa</a:t>
            </a:r>
            <a:r>
              <a:rPr lang="hu-HU" sz="2000" dirty="0" smtClean="0">
                <a:latin typeface="+mj-lt"/>
              </a:rPr>
              <a:t>            </a:t>
            </a:r>
            <a:r>
              <a:rPr lang="hu-HU" sz="2400" dirty="0" smtClean="0">
                <a:latin typeface="+mj-lt"/>
              </a:rPr>
              <a:t>az okkultizmus szerint minden gyermek magával hozza karakterét, tulajdonságait, képességeit</a:t>
            </a:r>
          </a:p>
          <a:p>
            <a:pPr algn="just"/>
            <a:r>
              <a:rPr lang="hu-HU" sz="2400" dirty="0">
                <a:latin typeface="+mj-lt"/>
              </a:rPr>
              <a:t>A gyermek leszületésénél 3 erő játszik </a:t>
            </a:r>
            <a:r>
              <a:rPr lang="hu-HU" sz="2400" dirty="0" smtClean="0">
                <a:latin typeface="+mj-lt"/>
              </a:rPr>
              <a:t>közre:</a:t>
            </a:r>
          </a:p>
          <a:p>
            <a:pPr marL="64008" indent="0" algn="just">
              <a:buNone/>
            </a:pPr>
            <a:r>
              <a:rPr lang="hu-HU" sz="2400" dirty="0" smtClean="0">
                <a:latin typeface="+mj-lt"/>
              </a:rPr>
              <a:t>	•Elsőként </a:t>
            </a:r>
            <a:r>
              <a:rPr lang="hu-HU" sz="2400" dirty="0">
                <a:latin typeface="+mj-lt"/>
              </a:rPr>
              <a:t>az az általános fejlődési tendencia, mely  </a:t>
            </a:r>
            <a:r>
              <a:rPr lang="hu-HU" sz="2400" dirty="0" smtClean="0">
                <a:latin typeface="+mj-lt"/>
              </a:rPr>
              <a:t> 	  akadálytalanul</a:t>
            </a:r>
            <a:r>
              <a:rPr lang="hu-HU" sz="2400" dirty="0">
                <a:latin typeface="+mj-lt"/>
              </a:rPr>
              <a:t>, automatikusan hozna minden </a:t>
            </a:r>
            <a:r>
              <a:rPr lang="hu-HU" sz="2400" dirty="0" smtClean="0">
                <a:latin typeface="+mj-lt"/>
              </a:rPr>
              <a:t>	  lelket </a:t>
            </a:r>
            <a:r>
              <a:rPr lang="hu-HU" sz="2400" dirty="0">
                <a:latin typeface="+mj-lt"/>
              </a:rPr>
              <a:t>a legjobb körülmények közé, hogy </a:t>
            </a:r>
            <a:r>
              <a:rPr lang="hu-HU" sz="2400" dirty="0" smtClean="0">
                <a:latin typeface="+mj-lt"/>
              </a:rPr>
              <a:t>		  továbbléphessen </a:t>
            </a:r>
            <a:r>
              <a:rPr lang="hu-HU" sz="2400" dirty="0">
                <a:latin typeface="+mj-lt"/>
              </a:rPr>
              <a:t>az </a:t>
            </a:r>
            <a:r>
              <a:rPr lang="hu-HU" sz="2400" dirty="0" smtClean="0">
                <a:latin typeface="+mj-lt"/>
              </a:rPr>
              <a:t>evolúcióban.</a:t>
            </a:r>
            <a:endParaRPr lang="hu-HU" sz="2400" dirty="0">
              <a:latin typeface="+mj-lt"/>
            </a:endParaRPr>
          </a:p>
          <a:p>
            <a:pPr marL="64008" indent="0" algn="just">
              <a:buNone/>
            </a:pPr>
            <a:r>
              <a:rPr lang="hu-HU" sz="2400" dirty="0" smtClean="0">
                <a:latin typeface="+mj-lt"/>
              </a:rPr>
              <a:t>	•Azután </a:t>
            </a:r>
            <a:r>
              <a:rPr lang="hu-HU" sz="2400" dirty="0">
                <a:latin typeface="+mj-lt"/>
              </a:rPr>
              <a:t>a személyes karma, melyet az egyén </a:t>
            </a:r>
            <a:r>
              <a:rPr lang="hu-HU" sz="2400" dirty="0" smtClean="0">
                <a:latin typeface="+mj-lt"/>
              </a:rPr>
              <a:t>	 	  múltbeli </a:t>
            </a:r>
            <a:r>
              <a:rPr lang="hu-HU" sz="2400" dirty="0">
                <a:latin typeface="+mj-lt"/>
              </a:rPr>
              <a:t>életeinek saját cselekedetei hoznak létre</a:t>
            </a:r>
          </a:p>
          <a:p>
            <a:pPr marL="64008" indent="0" algn="just">
              <a:buNone/>
            </a:pPr>
            <a:r>
              <a:rPr lang="hu-HU" sz="2400" dirty="0" smtClean="0">
                <a:latin typeface="+mj-lt"/>
              </a:rPr>
              <a:t>	•Végül </a:t>
            </a:r>
            <a:r>
              <a:rPr lang="hu-HU" sz="2400" dirty="0">
                <a:latin typeface="+mj-lt"/>
              </a:rPr>
              <a:t>azok az elszakíthatatlan kötelékek, melyek </a:t>
            </a:r>
            <a:r>
              <a:rPr lang="hu-HU" sz="2400" dirty="0" smtClean="0">
                <a:latin typeface="+mj-lt"/>
              </a:rPr>
              <a:t>	  más </a:t>
            </a:r>
            <a:r>
              <a:rPr lang="hu-HU" sz="2400" dirty="0">
                <a:latin typeface="+mj-lt"/>
              </a:rPr>
              <a:t>lelkekkel kapcsolták össze a múltban.</a:t>
            </a:r>
          </a:p>
          <a:p>
            <a:pPr marL="64008" indent="0">
              <a:buNone/>
            </a:pPr>
            <a:endParaRPr lang="en-US" sz="2400" b="1" dirty="0">
              <a:latin typeface="+mj-lt"/>
            </a:endParaRPr>
          </a:p>
        </p:txBody>
      </p:sp>
      <p:sp>
        <p:nvSpPr>
          <p:cNvPr id="4" name="Footer Placeholder 3"/>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13</a:t>
            </a:fld>
            <a:endParaRPr lang="hu-HU">
              <a:solidFill>
                <a:prstClr val="black">
                  <a:tint val="75000"/>
                </a:prstClr>
              </a:solidFill>
            </a:endParaRPr>
          </a:p>
        </p:txBody>
      </p:sp>
      <p:sp>
        <p:nvSpPr>
          <p:cNvPr id="7" name="Left-Right Arrow 6"/>
          <p:cNvSpPr/>
          <p:nvPr/>
        </p:nvSpPr>
        <p:spPr>
          <a:xfrm>
            <a:off x="3315768" y="2774535"/>
            <a:ext cx="6096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81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AutoShape 2"/>
          <p:cNvSpPr>
            <a:spLocks noChangeAspect="1" noChangeArrowheads="1"/>
          </p:cNvSpPr>
          <p:nvPr/>
        </p:nvSpPr>
        <p:spPr bwMode="auto">
          <a:xfrm>
            <a:off x="5815013" y="405765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solidFill>
                <a:prstClr val="white"/>
              </a:solidFill>
            </a:endParaRPr>
          </a:p>
        </p:txBody>
      </p:sp>
      <p:sp>
        <p:nvSpPr>
          <p:cNvPr id="122883" name="AutoShape 3"/>
          <p:cNvSpPr>
            <a:spLocks noChangeAspect="1" noChangeArrowheads="1"/>
          </p:cNvSpPr>
          <p:nvPr/>
        </p:nvSpPr>
        <p:spPr bwMode="auto">
          <a:xfrm>
            <a:off x="5080000" y="2362200"/>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solidFill>
                <a:prstClr val="white"/>
              </a:solidFill>
            </a:endParaRPr>
          </a:p>
        </p:txBody>
      </p:sp>
      <p:sp>
        <p:nvSpPr>
          <p:cNvPr id="122884" name="AutoShape 4"/>
          <p:cNvSpPr>
            <a:spLocks noChangeAspect="1" noChangeArrowheads="1"/>
          </p:cNvSpPr>
          <p:nvPr/>
        </p:nvSpPr>
        <p:spPr bwMode="auto">
          <a:xfrm>
            <a:off x="6537325" y="5637213"/>
            <a:ext cx="238125" cy="238125"/>
          </a:xfrm>
          <a:prstGeom prst="flowChartConnector">
            <a:avLst/>
          </a:prstGeom>
          <a:solidFill>
            <a:srgbClr val="99CCFF"/>
          </a:solidFill>
          <a:ln w="9525">
            <a:solidFill>
              <a:srgbClr val="FF66FF"/>
            </a:solidFill>
            <a:round/>
            <a:headEnd/>
            <a:tailEnd/>
          </a:ln>
          <a:effectLst/>
        </p:spPr>
        <p:txBody>
          <a:bodyPr wrap="none" anchor="ctr"/>
          <a:lstStyle/>
          <a:p>
            <a:endParaRPr lang="hu-HU">
              <a:solidFill>
                <a:prstClr val="white"/>
              </a:solidFill>
            </a:endParaRPr>
          </a:p>
        </p:txBody>
      </p:sp>
      <p:sp>
        <p:nvSpPr>
          <p:cNvPr id="122885" name="Line 5"/>
          <p:cNvSpPr>
            <a:spLocks noChangeShapeType="1"/>
          </p:cNvSpPr>
          <p:nvPr/>
        </p:nvSpPr>
        <p:spPr bwMode="auto">
          <a:xfrm>
            <a:off x="0" y="5334000"/>
            <a:ext cx="1676400" cy="0"/>
          </a:xfrm>
          <a:prstGeom prst="line">
            <a:avLst/>
          </a:prstGeom>
          <a:noFill/>
          <a:ln w="9525">
            <a:solidFill>
              <a:schemeClr val="bg1"/>
            </a:solidFill>
            <a:round/>
            <a:headEnd/>
            <a:tailEnd/>
          </a:ln>
          <a:effectLst/>
        </p:spPr>
        <p:txBody>
          <a:bodyPr wrap="none" anchor="ctr"/>
          <a:lstStyle/>
          <a:p>
            <a:endParaRPr lang="hu-HU">
              <a:solidFill>
                <a:prstClr val="white"/>
              </a:solidFill>
            </a:endParaRPr>
          </a:p>
        </p:txBody>
      </p:sp>
      <p:sp>
        <p:nvSpPr>
          <p:cNvPr id="122886" name="Line 6"/>
          <p:cNvSpPr>
            <a:spLocks noChangeShapeType="1"/>
          </p:cNvSpPr>
          <p:nvPr/>
        </p:nvSpPr>
        <p:spPr bwMode="auto">
          <a:xfrm>
            <a:off x="4763" y="1895475"/>
            <a:ext cx="2743200" cy="0"/>
          </a:xfrm>
          <a:prstGeom prst="line">
            <a:avLst/>
          </a:prstGeom>
          <a:noFill/>
          <a:ln w="9525">
            <a:solidFill>
              <a:schemeClr val="bg1"/>
            </a:solidFill>
            <a:round/>
            <a:headEnd/>
            <a:tailEnd/>
          </a:ln>
          <a:effectLst/>
        </p:spPr>
        <p:txBody>
          <a:bodyPr wrap="none" anchor="ctr"/>
          <a:lstStyle/>
          <a:p>
            <a:endParaRPr lang="hu-HU">
              <a:solidFill>
                <a:prstClr val="white"/>
              </a:solidFill>
            </a:endParaRPr>
          </a:p>
        </p:txBody>
      </p:sp>
      <p:sp>
        <p:nvSpPr>
          <p:cNvPr id="122887" name="Oval 7"/>
          <p:cNvSpPr>
            <a:spLocks noChangeAspect="1" noChangeArrowheads="1"/>
          </p:cNvSpPr>
          <p:nvPr/>
        </p:nvSpPr>
        <p:spPr bwMode="auto">
          <a:xfrm>
            <a:off x="4600575" y="1819275"/>
            <a:ext cx="1190625" cy="2295525"/>
          </a:xfrm>
          <a:prstGeom prst="ellipse">
            <a:avLst/>
          </a:prstGeom>
          <a:gradFill rotWithShape="0">
            <a:gsLst>
              <a:gs pos="0">
                <a:srgbClr val="FFFF00"/>
              </a:gs>
              <a:gs pos="100000">
                <a:schemeClr val="accent2"/>
              </a:gs>
            </a:gsLst>
            <a:path path="shape">
              <a:fillToRect l="50000" t="50000" r="50000" b="50000"/>
            </a:path>
          </a:gradFill>
          <a:ln w="9525">
            <a:noFill/>
            <a:round/>
            <a:headEnd/>
            <a:tailEnd/>
          </a:ln>
          <a:effectLst/>
        </p:spPr>
        <p:txBody>
          <a:bodyPr wrap="none" anchor="ctr"/>
          <a:lstStyle/>
          <a:p>
            <a:endParaRPr lang="hu-HU">
              <a:solidFill>
                <a:prstClr val="white"/>
              </a:solidFill>
            </a:endParaRPr>
          </a:p>
        </p:txBody>
      </p:sp>
      <p:sp>
        <p:nvSpPr>
          <p:cNvPr id="122888" name="Rectangle 8"/>
          <p:cNvSpPr>
            <a:spLocks noGrp="1" noChangeArrowheads="1"/>
          </p:cNvSpPr>
          <p:nvPr>
            <p:ph type="title"/>
          </p:nvPr>
        </p:nvSpPr>
        <p:spPr>
          <a:xfrm>
            <a:off x="5029200" y="0"/>
            <a:ext cx="4114800" cy="1676400"/>
          </a:xfrm>
        </p:spPr>
        <p:txBody>
          <a:bodyPr>
            <a:normAutofit/>
          </a:bodyPr>
          <a:lstStyle/>
          <a:p>
            <a:r>
              <a:rPr lang="en-US" sz="3200" b="1" dirty="0" err="1"/>
              <a:t>Az</a:t>
            </a:r>
            <a:r>
              <a:rPr lang="en-US" sz="3200" b="1" dirty="0"/>
              <a:t> </a:t>
            </a:r>
            <a:r>
              <a:rPr lang="en-US" sz="3200" b="1" dirty="0" err="1"/>
              <a:t>újraszületés</a:t>
            </a:r>
            <a:r>
              <a:rPr lang="en-US" sz="3200" b="1" dirty="0"/>
              <a:t/>
            </a:r>
            <a:br>
              <a:rPr lang="en-US" sz="3200" b="1" dirty="0"/>
            </a:br>
            <a:r>
              <a:rPr lang="en-US" sz="3200" b="1" dirty="0" err="1"/>
              <a:t>folyamata</a:t>
            </a:r>
            <a:endParaRPr lang="en-US" sz="3200" b="1" dirty="0"/>
          </a:p>
        </p:txBody>
      </p:sp>
      <p:sp>
        <p:nvSpPr>
          <p:cNvPr id="122889" name="Line 9"/>
          <p:cNvSpPr>
            <a:spLocks noChangeShapeType="1"/>
          </p:cNvSpPr>
          <p:nvPr/>
        </p:nvSpPr>
        <p:spPr bwMode="auto">
          <a:xfrm>
            <a:off x="0" y="3733800"/>
            <a:ext cx="2057400" cy="0"/>
          </a:xfrm>
          <a:prstGeom prst="line">
            <a:avLst/>
          </a:prstGeom>
          <a:noFill/>
          <a:ln w="9525">
            <a:solidFill>
              <a:schemeClr val="bg1"/>
            </a:solidFill>
            <a:round/>
            <a:headEnd/>
            <a:tailEnd/>
          </a:ln>
          <a:effectLst/>
        </p:spPr>
        <p:txBody>
          <a:bodyPr wrap="none" anchor="ctr"/>
          <a:lstStyle/>
          <a:p>
            <a:endParaRPr lang="hu-HU">
              <a:solidFill>
                <a:prstClr val="white"/>
              </a:solidFill>
            </a:endParaRPr>
          </a:p>
        </p:txBody>
      </p:sp>
      <p:sp>
        <p:nvSpPr>
          <p:cNvPr id="122890" name="Oval 10"/>
          <p:cNvSpPr>
            <a:spLocks noChangeAspect="1" noChangeArrowheads="1"/>
          </p:cNvSpPr>
          <p:nvPr/>
        </p:nvSpPr>
        <p:spPr bwMode="auto">
          <a:xfrm>
            <a:off x="5419725" y="3455988"/>
            <a:ext cx="1044575" cy="1965325"/>
          </a:xfrm>
          <a:prstGeom prst="ellipse">
            <a:avLst/>
          </a:prstGeom>
          <a:gradFill rotWithShape="0">
            <a:gsLst>
              <a:gs pos="0">
                <a:srgbClr val="FF9933"/>
              </a:gs>
              <a:gs pos="100000">
                <a:schemeClr val="accent2"/>
              </a:gs>
            </a:gsLst>
            <a:path path="shape">
              <a:fillToRect l="50000" t="50000" r="50000" b="50000"/>
            </a:path>
          </a:gradFill>
          <a:ln w="9525">
            <a:noFill/>
            <a:round/>
            <a:headEnd/>
            <a:tailEnd/>
          </a:ln>
          <a:effectLst/>
        </p:spPr>
        <p:txBody>
          <a:bodyPr wrap="none" anchor="ctr"/>
          <a:lstStyle/>
          <a:p>
            <a:endParaRPr lang="hu-HU">
              <a:solidFill>
                <a:prstClr val="white"/>
              </a:solidFill>
            </a:endParaRPr>
          </a:p>
        </p:txBody>
      </p:sp>
      <p:sp>
        <p:nvSpPr>
          <p:cNvPr id="122891" name="Oval 11"/>
          <p:cNvSpPr>
            <a:spLocks noChangeArrowheads="1"/>
          </p:cNvSpPr>
          <p:nvPr/>
        </p:nvSpPr>
        <p:spPr bwMode="auto">
          <a:xfrm rot="-8656497">
            <a:off x="6400800" y="5718175"/>
            <a:ext cx="1066800" cy="715963"/>
          </a:xfrm>
          <a:prstGeom prst="ellipse">
            <a:avLst/>
          </a:prstGeom>
          <a:gradFill rotWithShape="0">
            <a:gsLst>
              <a:gs pos="0">
                <a:srgbClr val="FFFFFF"/>
              </a:gs>
              <a:gs pos="100000">
                <a:srgbClr val="FF99FF"/>
              </a:gs>
            </a:gsLst>
            <a:path path="shape">
              <a:fillToRect l="50000" t="50000" r="50000" b="50000"/>
            </a:path>
          </a:gradFill>
          <a:ln w="9525">
            <a:solidFill>
              <a:schemeClr val="tx1"/>
            </a:solidFill>
            <a:round/>
            <a:headEnd/>
            <a:tailEnd/>
          </a:ln>
          <a:effectLst/>
        </p:spPr>
        <p:txBody>
          <a:bodyPr wrap="none" anchor="ctr"/>
          <a:lstStyle/>
          <a:p>
            <a:endParaRPr lang="hu-HU">
              <a:solidFill>
                <a:prstClr val="white"/>
              </a:solidFill>
            </a:endParaRPr>
          </a:p>
        </p:txBody>
      </p:sp>
      <p:sp>
        <p:nvSpPr>
          <p:cNvPr id="122892" name="AutoShape 12"/>
          <p:cNvSpPr>
            <a:spLocks noChangeArrowheads="1"/>
          </p:cNvSpPr>
          <p:nvPr/>
        </p:nvSpPr>
        <p:spPr bwMode="auto">
          <a:xfrm>
            <a:off x="6461125" y="5556250"/>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solidFill>
                <a:prstClr val="white"/>
              </a:solidFill>
            </a:endParaRPr>
          </a:p>
        </p:txBody>
      </p:sp>
      <p:sp>
        <p:nvSpPr>
          <p:cNvPr id="122893" name="Text Box 13"/>
          <p:cNvSpPr txBox="1">
            <a:spLocks noChangeArrowheads="1"/>
          </p:cNvSpPr>
          <p:nvPr/>
        </p:nvSpPr>
        <p:spPr bwMode="auto">
          <a:xfrm>
            <a:off x="69011" y="5715000"/>
            <a:ext cx="2590800" cy="1077218"/>
          </a:xfrm>
          <a:prstGeom prst="rect">
            <a:avLst/>
          </a:prstGeom>
          <a:noFill/>
          <a:ln w="9525">
            <a:noFill/>
            <a:miter lim="800000"/>
            <a:headEnd/>
            <a:tailEnd/>
          </a:ln>
          <a:effectLst/>
        </p:spPr>
        <p:txBody>
          <a:bodyPr wrap="square">
            <a:spAutoFit/>
          </a:bodyPr>
          <a:lstStyle>
            <a:defPPr>
              <a:defRPr lang="en-US"/>
            </a:defPPr>
            <a:lvl1pPr eaLnBrk="0" hangingPunct="0">
              <a:spcBef>
                <a:spcPct val="50000"/>
              </a:spcBef>
              <a:defRPr sz="3200" b="1">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err="1"/>
              <a:t>Éterikus</a:t>
            </a:r>
            <a:r>
              <a:rPr lang="en-US" dirty="0"/>
              <a:t> &amp; </a:t>
            </a:r>
            <a:r>
              <a:rPr lang="en-US" dirty="0" err="1"/>
              <a:t>Fizikai</a:t>
            </a:r>
            <a:endParaRPr lang="en-US" dirty="0"/>
          </a:p>
        </p:txBody>
      </p:sp>
      <p:sp>
        <p:nvSpPr>
          <p:cNvPr id="122894" name="Text Box 14"/>
          <p:cNvSpPr txBox="1">
            <a:spLocks noChangeArrowheads="1"/>
          </p:cNvSpPr>
          <p:nvPr/>
        </p:nvSpPr>
        <p:spPr bwMode="auto">
          <a:xfrm>
            <a:off x="76200" y="4343400"/>
            <a:ext cx="2209800"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dirty="0" err="1">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Asztrális</a:t>
            </a:r>
            <a:endParaRPr lang="en-US" sz="32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122895" name="Text Box 15"/>
          <p:cNvSpPr txBox="1">
            <a:spLocks noChangeArrowheads="1"/>
          </p:cNvSpPr>
          <p:nvPr/>
        </p:nvSpPr>
        <p:spPr bwMode="auto">
          <a:xfrm>
            <a:off x="0" y="2667000"/>
            <a:ext cx="2057400" cy="584775"/>
          </a:xfrm>
          <a:prstGeom prst="rect">
            <a:avLst/>
          </a:prstGeom>
          <a:noFill/>
          <a:ln w="9525">
            <a:noFill/>
            <a:miter lim="800000"/>
            <a:headEnd/>
            <a:tailEnd/>
          </a:ln>
          <a:effectLst/>
        </p:spPr>
        <p:txBody>
          <a:bodyPr wrap="square">
            <a:spAutoFit/>
          </a:bodyPr>
          <a:lstStyle>
            <a:defPPr>
              <a:defRPr lang="en-US"/>
            </a:defPPr>
            <a:lvl1pPr eaLnBrk="0" hangingPunct="0">
              <a:spcBef>
                <a:spcPct val="50000"/>
              </a:spcBef>
              <a:defRPr sz="3200" b="1">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a:t> </a:t>
            </a:r>
            <a:r>
              <a:rPr lang="en-US" dirty="0" err="1"/>
              <a:t>Mentális</a:t>
            </a:r>
            <a:endParaRPr lang="en-US" dirty="0"/>
          </a:p>
        </p:txBody>
      </p:sp>
      <p:sp>
        <p:nvSpPr>
          <p:cNvPr id="122896" name="Text Box 16"/>
          <p:cNvSpPr txBox="1">
            <a:spLocks noChangeArrowheads="1"/>
          </p:cNvSpPr>
          <p:nvPr/>
        </p:nvSpPr>
        <p:spPr bwMode="auto">
          <a:xfrm>
            <a:off x="69011" y="990600"/>
            <a:ext cx="2057400"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dirty="0" err="1">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Kauzális</a:t>
            </a:r>
            <a:endParaRPr lang="en-US" sz="32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pic>
        <p:nvPicPr>
          <p:cNvPr id="122897" name="Picture 17" descr="BABY3"/>
          <p:cNvPicPr>
            <a:picLocks noChangeAspect="1" noChangeArrowheads="1"/>
          </p:cNvPicPr>
          <p:nvPr/>
        </p:nvPicPr>
        <p:blipFill>
          <a:blip r:embed="rId3" cstate="print"/>
          <a:srcRect/>
          <a:stretch>
            <a:fillRect/>
          </a:stretch>
        </p:blipFill>
        <p:spPr bwMode="auto">
          <a:xfrm>
            <a:off x="6602413" y="5794375"/>
            <a:ext cx="790575" cy="584200"/>
          </a:xfrm>
          <a:prstGeom prst="rect">
            <a:avLst/>
          </a:prstGeom>
          <a:noFill/>
        </p:spPr>
      </p:pic>
      <p:sp>
        <p:nvSpPr>
          <p:cNvPr id="122898" name="Oval 18" descr="Pink tissue paper"/>
          <p:cNvSpPr>
            <a:spLocks noChangeArrowheads="1"/>
          </p:cNvSpPr>
          <p:nvPr/>
        </p:nvSpPr>
        <p:spPr bwMode="auto">
          <a:xfrm>
            <a:off x="3962400" y="304800"/>
            <a:ext cx="1066800" cy="1752600"/>
          </a:xfrm>
          <a:prstGeom prst="ellipse">
            <a:avLst/>
          </a:prstGeom>
          <a:blipFill dpi="0" rotWithShape="0">
            <a:blip r:embed="rId4" cstate="print"/>
            <a:srcRect/>
            <a:tile tx="0" ty="0" sx="100000" sy="100000" flip="none" algn="tl"/>
          </a:blipFill>
          <a:ln w="9525">
            <a:solidFill>
              <a:srgbClr val="FF9933"/>
            </a:solidFill>
            <a:round/>
            <a:headEnd/>
            <a:tailEnd/>
          </a:ln>
          <a:effectLst/>
        </p:spPr>
        <p:txBody>
          <a:bodyPr wrap="none" anchor="ctr"/>
          <a:lstStyle/>
          <a:p>
            <a:endParaRPr lang="hu-HU">
              <a:solidFill>
                <a:prstClr val="white"/>
              </a:solidFill>
            </a:endParaRPr>
          </a:p>
        </p:txBody>
      </p:sp>
      <p:sp>
        <p:nvSpPr>
          <p:cNvPr id="122899" name="Line 19"/>
          <p:cNvSpPr>
            <a:spLocks noChangeShapeType="1"/>
          </p:cNvSpPr>
          <p:nvPr/>
        </p:nvSpPr>
        <p:spPr bwMode="auto">
          <a:xfrm flipH="1" flipV="1">
            <a:off x="4521200" y="898525"/>
            <a:ext cx="2138363" cy="4892675"/>
          </a:xfrm>
          <a:prstGeom prst="line">
            <a:avLst/>
          </a:prstGeom>
          <a:noFill/>
          <a:ln w="38100" cmpd="dbl">
            <a:solidFill>
              <a:srgbClr val="00FF00"/>
            </a:solidFill>
            <a:round/>
            <a:headEnd/>
            <a:tailEnd/>
          </a:ln>
          <a:effectLst/>
        </p:spPr>
        <p:txBody>
          <a:bodyPr wrap="none" anchor="ctr"/>
          <a:lstStyle/>
          <a:p>
            <a:endParaRPr lang="hu-HU">
              <a:solidFill>
                <a:prstClr val="white"/>
              </a:solidFill>
            </a:endParaRPr>
          </a:p>
        </p:txBody>
      </p:sp>
      <p:sp>
        <p:nvSpPr>
          <p:cNvPr id="122900" name="AutoShape 20"/>
          <p:cNvSpPr>
            <a:spLocks noChangeArrowheads="1"/>
          </p:cNvSpPr>
          <p:nvPr/>
        </p:nvSpPr>
        <p:spPr bwMode="auto">
          <a:xfrm>
            <a:off x="5008563" y="2290763"/>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solidFill>
                <a:prstClr val="white"/>
              </a:solidFill>
            </a:endParaRPr>
          </a:p>
        </p:txBody>
      </p:sp>
      <p:sp>
        <p:nvSpPr>
          <p:cNvPr id="122901" name="AutoShape 21"/>
          <p:cNvSpPr>
            <a:spLocks noChangeArrowheads="1"/>
          </p:cNvSpPr>
          <p:nvPr/>
        </p:nvSpPr>
        <p:spPr bwMode="auto">
          <a:xfrm>
            <a:off x="5745163" y="3979863"/>
            <a:ext cx="390525"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solidFill>
                <a:prstClr val="white"/>
              </a:solidFill>
            </a:endParaRPr>
          </a:p>
        </p:txBody>
      </p:sp>
      <p:sp>
        <p:nvSpPr>
          <p:cNvPr id="122902" name="AutoShape 22"/>
          <p:cNvSpPr>
            <a:spLocks noChangeArrowheads="1"/>
          </p:cNvSpPr>
          <p:nvPr/>
        </p:nvSpPr>
        <p:spPr bwMode="auto">
          <a:xfrm>
            <a:off x="4337050" y="709613"/>
            <a:ext cx="381000" cy="390525"/>
          </a:xfrm>
          <a:prstGeom prst="star16">
            <a:avLst>
              <a:gd name="adj" fmla="val 20255"/>
            </a:avLst>
          </a:prstGeom>
          <a:solidFill>
            <a:srgbClr val="FFFF00"/>
          </a:solidFill>
          <a:ln w="9525">
            <a:solidFill>
              <a:srgbClr val="FF66FF"/>
            </a:solidFill>
            <a:miter lim="800000"/>
            <a:headEnd/>
            <a:tailEnd/>
          </a:ln>
          <a:effectLst/>
        </p:spPr>
        <p:txBody>
          <a:bodyPr wrap="none" anchor="ctr"/>
          <a:lstStyle/>
          <a:p>
            <a:endParaRPr lang="hu-HU">
              <a:solidFill>
                <a:prstClr val="white"/>
              </a:solidFill>
            </a:endParaRPr>
          </a:p>
        </p:txBody>
      </p:sp>
      <p:sp>
        <p:nvSpPr>
          <p:cNvPr id="122903" name="Text Box 23"/>
          <p:cNvSpPr txBox="1">
            <a:spLocks noChangeArrowheads="1"/>
          </p:cNvSpPr>
          <p:nvPr/>
        </p:nvSpPr>
        <p:spPr bwMode="auto">
          <a:xfrm>
            <a:off x="6172200" y="2514600"/>
            <a:ext cx="2971800" cy="769441"/>
          </a:xfrm>
          <a:prstGeom prst="rect">
            <a:avLst/>
          </a:prstGeom>
          <a:noFill/>
          <a:ln w="9525">
            <a:noFill/>
            <a:miter lim="800000"/>
            <a:headEnd/>
            <a:tailEnd/>
          </a:ln>
          <a:effectLst/>
        </p:spPr>
        <p:txBody>
          <a:bodyPr>
            <a:spAutoFit/>
          </a:bodyPr>
          <a:lstStyle/>
          <a:p>
            <a:pPr eaLnBrk="0" hangingPunct="0">
              <a:spcBef>
                <a:spcPct val="50000"/>
              </a:spcBef>
            </a:pPr>
            <a:r>
              <a:rPr lang="en-US" sz="2200" b="1" dirty="0">
                <a:latin typeface="+mj-lt"/>
                <a:ea typeface="Calibri"/>
                <a:cs typeface="Times New Roman"/>
              </a:rPr>
              <a:t>A </a:t>
            </a:r>
            <a:r>
              <a:rPr lang="en-US" sz="2200" b="1" dirty="0" err="1">
                <a:latin typeface="+mj-lt"/>
                <a:ea typeface="Calibri"/>
                <a:cs typeface="Times New Roman"/>
              </a:rPr>
              <a:t>permanens</a:t>
            </a:r>
            <a:r>
              <a:rPr lang="en-US" sz="2200" b="1" dirty="0">
                <a:latin typeface="+mj-lt"/>
                <a:ea typeface="Calibri"/>
                <a:cs typeface="Times New Roman"/>
              </a:rPr>
              <a:t> atom </a:t>
            </a:r>
            <a:r>
              <a:rPr lang="en-US" sz="2200" b="1" dirty="0" err="1">
                <a:latin typeface="+mj-lt"/>
                <a:ea typeface="Calibri"/>
                <a:cs typeface="Times New Roman"/>
              </a:rPr>
              <a:t>újra</a:t>
            </a:r>
            <a:r>
              <a:rPr lang="en-US" sz="2200" b="1" dirty="0">
                <a:latin typeface="+mj-lt"/>
                <a:ea typeface="Calibri"/>
                <a:cs typeface="Times New Roman"/>
              </a:rPr>
              <a:t> </a:t>
            </a:r>
            <a:r>
              <a:rPr lang="en-US" sz="2200" b="1" dirty="0" err="1">
                <a:latin typeface="+mj-lt"/>
                <a:ea typeface="Calibri"/>
                <a:cs typeface="Times New Roman"/>
              </a:rPr>
              <a:t>aktiválódik</a:t>
            </a:r>
            <a:endParaRPr lang="en-US" sz="2200" b="1" dirty="0">
              <a:latin typeface="+mj-lt"/>
              <a:ea typeface="Calibri"/>
              <a:cs typeface="Times New Roman"/>
            </a:endParaRPr>
          </a:p>
        </p:txBody>
      </p:sp>
    </p:spTree>
    <p:extLst>
      <p:ext uri="{BB962C8B-B14F-4D97-AF65-F5344CB8AC3E}">
        <p14:creationId xmlns:p14="http://schemas.microsoft.com/office/powerpoint/2010/main" val="3695274543"/>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122888"/>
                                        </p:tgtEl>
                                        <p:attrNameLst>
                                          <p:attrName>style.visibility</p:attrName>
                                        </p:attrNameLst>
                                      </p:cBhvr>
                                      <p:to>
                                        <p:strVal val="visible"/>
                                      </p:to>
                                    </p:set>
                                    <p:anim calcmode="lin" valueType="num">
                                      <p:cBhvr>
                                        <p:cTn id="7" dur="75" fill="hold"/>
                                        <p:tgtEl>
                                          <p:spTgt spid="122888"/>
                                        </p:tgtEl>
                                        <p:attrNameLst>
                                          <p:attrName>ppt_w</p:attrName>
                                        </p:attrNameLst>
                                      </p:cBhvr>
                                      <p:tavLst>
                                        <p:tav tm="0">
                                          <p:val>
                                            <p:strVal val="4*#ppt_w"/>
                                          </p:val>
                                        </p:tav>
                                        <p:tav tm="100000">
                                          <p:val>
                                            <p:strVal val="#ppt_w"/>
                                          </p:val>
                                        </p:tav>
                                      </p:tavLst>
                                    </p:anim>
                                    <p:anim calcmode="lin" valueType="num">
                                      <p:cBhvr>
                                        <p:cTn id="8" dur="75" fill="hold"/>
                                        <p:tgtEl>
                                          <p:spTgt spid="122888"/>
                                        </p:tgtEl>
                                        <p:attrNameLst>
                                          <p:attrName>ppt_h</p:attrName>
                                        </p:attrNameLst>
                                      </p:cBhvr>
                                      <p:tavLst>
                                        <p:tav tm="0">
                                          <p:val>
                                            <p:strVal val="4*#ppt_h"/>
                                          </p:val>
                                        </p:tav>
                                        <p:tav tm="100000">
                                          <p:val>
                                            <p:strVal val="#ppt_h"/>
                                          </p:val>
                                        </p:tav>
                                      </p:tavLst>
                                    </p:anim>
                                  </p:childTnLst>
                                </p:cTn>
                              </p:par>
                            </p:childTnLst>
                          </p:cTn>
                        </p:par>
                        <p:par>
                          <p:cTn id="9" fill="hold">
                            <p:stCondLst>
                              <p:cond delay="1800"/>
                            </p:stCondLst>
                            <p:childTnLst>
                              <p:par>
                                <p:cTn id="10" presetID="2" presetClass="entr" presetSubtype="8" fill="hold" grpId="0" nodeType="afterEffect">
                                  <p:stCondLst>
                                    <p:cond delay="0"/>
                                  </p:stCondLst>
                                  <p:childTnLst>
                                    <p:set>
                                      <p:cBhvr>
                                        <p:cTn id="11" dur="1" fill="hold">
                                          <p:stCondLst>
                                            <p:cond delay="0"/>
                                          </p:stCondLst>
                                        </p:cTn>
                                        <p:tgtEl>
                                          <p:spTgt spid="122886"/>
                                        </p:tgtEl>
                                        <p:attrNameLst>
                                          <p:attrName>style.visibility</p:attrName>
                                        </p:attrNameLst>
                                      </p:cBhvr>
                                      <p:to>
                                        <p:strVal val="visible"/>
                                      </p:to>
                                    </p:set>
                                    <p:anim calcmode="lin" valueType="num">
                                      <p:cBhvr additive="base">
                                        <p:cTn id="12" dur="500" fill="hold"/>
                                        <p:tgtEl>
                                          <p:spTgt spid="122886"/>
                                        </p:tgtEl>
                                        <p:attrNameLst>
                                          <p:attrName>ppt_x</p:attrName>
                                        </p:attrNameLst>
                                      </p:cBhvr>
                                      <p:tavLst>
                                        <p:tav tm="0">
                                          <p:val>
                                            <p:strVal val="0-#ppt_w/2"/>
                                          </p:val>
                                        </p:tav>
                                        <p:tav tm="100000">
                                          <p:val>
                                            <p:strVal val="#ppt_x"/>
                                          </p:val>
                                        </p:tav>
                                      </p:tavLst>
                                    </p:anim>
                                    <p:anim calcmode="lin" valueType="num">
                                      <p:cBhvr additive="base">
                                        <p:cTn id="13" dur="500" fill="hold"/>
                                        <p:tgtEl>
                                          <p:spTgt spid="122886"/>
                                        </p:tgtEl>
                                        <p:attrNameLst>
                                          <p:attrName>ppt_y</p:attrName>
                                        </p:attrNameLst>
                                      </p:cBhvr>
                                      <p:tavLst>
                                        <p:tav tm="0">
                                          <p:val>
                                            <p:strVal val="#ppt_y"/>
                                          </p:val>
                                        </p:tav>
                                        <p:tav tm="100000">
                                          <p:val>
                                            <p:strVal val="#ppt_y"/>
                                          </p:val>
                                        </p:tav>
                                      </p:tavLst>
                                    </p:anim>
                                  </p:childTnLst>
                                </p:cTn>
                              </p:par>
                            </p:childTnLst>
                          </p:cTn>
                        </p:par>
                        <p:par>
                          <p:cTn id="14" fill="hold">
                            <p:stCondLst>
                              <p:cond delay="2300"/>
                            </p:stCondLst>
                            <p:childTnLst>
                              <p:par>
                                <p:cTn id="15" presetID="2" presetClass="entr" presetSubtype="8" fill="hold" grpId="0" nodeType="afterEffect">
                                  <p:stCondLst>
                                    <p:cond delay="0"/>
                                  </p:stCondLst>
                                  <p:childTnLst>
                                    <p:set>
                                      <p:cBhvr>
                                        <p:cTn id="16" dur="1" fill="hold">
                                          <p:stCondLst>
                                            <p:cond delay="0"/>
                                          </p:stCondLst>
                                        </p:cTn>
                                        <p:tgtEl>
                                          <p:spTgt spid="122889"/>
                                        </p:tgtEl>
                                        <p:attrNameLst>
                                          <p:attrName>style.visibility</p:attrName>
                                        </p:attrNameLst>
                                      </p:cBhvr>
                                      <p:to>
                                        <p:strVal val="visible"/>
                                      </p:to>
                                    </p:set>
                                    <p:anim calcmode="lin" valueType="num">
                                      <p:cBhvr additive="base">
                                        <p:cTn id="17" dur="500" fill="hold"/>
                                        <p:tgtEl>
                                          <p:spTgt spid="122889"/>
                                        </p:tgtEl>
                                        <p:attrNameLst>
                                          <p:attrName>ppt_x</p:attrName>
                                        </p:attrNameLst>
                                      </p:cBhvr>
                                      <p:tavLst>
                                        <p:tav tm="0">
                                          <p:val>
                                            <p:strVal val="0-#ppt_w/2"/>
                                          </p:val>
                                        </p:tav>
                                        <p:tav tm="100000">
                                          <p:val>
                                            <p:strVal val="#ppt_x"/>
                                          </p:val>
                                        </p:tav>
                                      </p:tavLst>
                                    </p:anim>
                                    <p:anim calcmode="lin" valueType="num">
                                      <p:cBhvr additive="base">
                                        <p:cTn id="18" dur="500" fill="hold"/>
                                        <p:tgtEl>
                                          <p:spTgt spid="122889"/>
                                        </p:tgtEl>
                                        <p:attrNameLst>
                                          <p:attrName>ppt_y</p:attrName>
                                        </p:attrNameLst>
                                      </p:cBhvr>
                                      <p:tavLst>
                                        <p:tav tm="0">
                                          <p:val>
                                            <p:strVal val="#ppt_y"/>
                                          </p:val>
                                        </p:tav>
                                        <p:tav tm="100000">
                                          <p:val>
                                            <p:strVal val="#ppt_y"/>
                                          </p:val>
                                        </p:tav>
                                      </p:tavLst>
                                    </p:anim>
                                  </p:childTnLst>
                                </p:cTn>
                              </p:par>
                            </p:childTnLst>
                          </p:cTn>
                        </p:par>
                        <p:par>
                          <p:cTn id="19" fill="hold">
                            <p:stCondLst>
                              <p:cond delay="2800"/>
                            </p:stCondLst>
                            <p:childTnLst>
                              <p:par>
                                <p:cTn id="20" presetID="2" presetClass="entr" presetSubtype="8" fill="hold" grpId="0"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 calcmode="lin" valueType="num">
                                      <p:cBhvr additive="base">
                                        <p:cTn id="22" dur="500" fill="hold"/>
                                        <p:tgtEl>
                                          <p:spTgt spid="122885"/>
                                        </p:tgtEl>
                                        <p:attrNameLst>
                                          <p:attrName>ppt_x</p:attrName>
                                        </p:attrNameLst>
                                      </p:cBhvr>
                                      <p:tavLst>
                                        <p:tav tm="0">
                                          <p:val>
                                            <p:strVal val="0-#ppt_w/2"/>
                                          </p:val>
                                        </p:tav>
                                        <p:tav tm="100000">
                                          <p:val>
                                            <p:strVal val="#ppt_x"/>
                                          </p:val>
                                        </p:tav>
                                      </p:tavLst>
                                    </p:anim>
                                    <p:anim calcmode="lin" valueType="num">
                                      <p:cBhvr additive="base">
                                        <p:cTn id="23" dur="500" fill="hold"/>
                                        <p:tgtEl>
                                          <p:spTgt spid="122885"/>
                                        </p:tgtEl>
                                        <p:attrNameLst>
                                          <p:attrName>ppt_y</p:attrName>
                                        </p:attrNameLst>
                                      </p:cBhvr>
                                      <p:tavLst>
                                        <p:tav tm="0">
                                          <p:val>
                                            <p:strVal val="#ppt_y"/>
                                          </p:val>
                                        </p:tav>
                                        <p:tav tm="100000">
                                          <p:val>
                                            <p:strVal val="#ppt_y"/>
                                          </p:val>
                                        </p:tav>
                                      </p:tavLst>
                                    </p:anim>
                                  </p:childTnLst>
                                </p:cTn>
                              </p:par>
                            </p:childTnLst>
                          </p:cTn>
                        </p:par>
                        <p:par>
                          <p:cTn id="24" fill="hold">
                            <p:stCondLst>
                              <p:cond delay="3300"/>
                            </p:stCondLst>
                            <p:childTnLst>
                              <p:par>
                                <p:cTn id="25" presetID="2" presetClass="entr" presetSubtype="8" fill="hold" grpId="0" nodeType="afterEffect">
                                  <p:stCondLst>
                                    <p:cond delay="0"/>
                                  </p:stCondLst>
                                  <p:childTnLst>
                                    <p:set>
                                      <p:cBhvr>
                                        <p:cTn id="26" dur="1" fill="hold">
                                          <p:stCondLst>
                                            <p:cond delay="0"/>
                                          </p:stCondLst>
                                        </p:cTn>
                                        <p:tgtEl>
                                          <p:spTgt spid="122896"/>
                                        </p:tgtEl>
                                        <p:attrNameLst>
                                          <p:attrName>style.visibility</p:attrName>
                                        </p:attrNameLst>
                                      </p:cBhvr>
                                      <p:to>
                                        <p:strVal val="visible"/>
                                      </p:to>
                                    </p:set>
                                    <p:anim calcmode="lin" valueType="num">
                                      <p:cBhvr additive="base">
                                        <p:cTn id="27" dur="500" fill="hold"/>
                                        <p:tgtEl>
                                          <p:spTgt spid="122896"/>
                                        </p:tgtEl>
                                        <p:attrNameLst>
                                          <p:attrName>ppt_x</p:attrName>
                                        </p:attrNameLst>
                                      </p:cBhvr>
                                      <p:tavLst>
                                        <p:tav tm="0">
                                          <p:val>
                                            <p:strVal val="0-#ppt_w/2"/>
                                          </p:val>
                                        </p:tav>
                                        <p:tav tm="100000">
                                          <p:val>
                                            <p:strVal val="#ppt_x"/>
                                          </p:val>
                                        </p:tav>
                                      </p:tavLst>
                                    </p:anim>
                                    <p:anim calcmode="lin" valueType="num">
                                      <p:cBhvr additive="base">
                                        <p:cTn id="28" dur="500" fill="hold"/>
                                        <p:tgtEl>
                                          <p:spTgt spid="122896"/>
                                        </p:tgtEl>
                                        <p:attrNameLst>
                                          <p:attrName>ppt_y</p:attrName>
                                        </p:attrNameLst>
                                      </p:cBhvr>
                                      <p:tavLst>
                                        <p:tav tm="0">
                                          <p:val>
                                            <p:strVal val="#ppt_y"/>
                                          </p:val>
                                        </p:tav>
                                        <p:tav tm="100000">
                                          <p:val>
                                            <p:strVal val="#ppt_y"/>
                                          </p:val>
                                        </p:tav>
                                      </p:tavLst>
                                    </p:anim>
                                  </p:childTnLst>
                                </p:cTn>
                              </p:par>
                            </p:childTnLst>
                          </p:cTn>
                        </p:par>
                        <p:par>
                          <p:cTn id="29" fill="hold">
                            <p:stCondLst>
                              <p:cond delay="3800"/>
                            </p:stCondLst>
                            <p:childTnLst>
                              <p:par>
                                <p:cTn id="30" presetID="2" presetClass="entr" presetSubtype="8" fill="hold" grpId="0" nodeType="afterEffect">
                                  <p:stCondLst>
                                    <p:cond delay="0"/>
                                  </p:stCondLst>
                                  <p:childTnLst>
                                    <p:set>
                                      <p:cBhvr>
                                        <p:cTn id="31" dur="1" fill="hold">
                                          <p:stCondLst>
                                            <p:cond delay="0"/>
                                          </p:stCondLst>
                                        </p:cTn>
                                        <p:tgtEl>
                                          <p:spTgt spid="122895"/>
                                        </p:tgtEl>
                                        <p:attrNameLst>
                                          <p:attrName>style.visibility</p:attrName>
                                        </p:attrNameLst>
                                      </p:cBhvr>
                                      <p:to>
                                        <p:strVal val="visible"/>
                                      </p:to>
                                    </p:set>
                                    <p:anim calcmode="lin" valueType="num">
                                      <p:cBhvr additive="base">
                                        <p:cTn id="32" dur="500" fill="hold"/>
                                        <p:tgtEl>
                                          <p:spTgt spid="122895"/>
                                        </p:tgtEl>
                                        <p:attrNameLst>
                                          <p:attrName>ppt_x</p:attrName>
                                        </p:attrNameLst>
                                      </p:cBhvr>
                                      <p:tavLst>
                                        <p:tav tm="0">
                                          <p:val>
                                            <p:strVal val="0-#ppt_w/2"/>
                                          </p:val>
                                        </p:tav>
                                        <p:tav tm="100000">
                                          <p:val>
                                            <p:strVal val="#ppt_x"/>
                                          </p:val>
                                        </p:tav>
                                      </p:tavLst>
                                    </p:anim>
                                    <p:anim calcmode="lin" valueType="num">
                                      <p:cBhvr additive="base">
                                        <p:cTn id="33" dur="500" fill="hold"/>
                                        <p:tgtEl>
                                          <p:spTgt spid="122895"/>
                                        </p:tgtEl>
                                        <p:attrNameLst>
                                          <p:attrName>ppt_y</p:attrName>
                                        </p:attrNameLst>
                                      </p:cBhvr>
                                      <p:tavLst>
                                        <p:tav tm="0">
                                          <p:val>
                                            <p:strVal val="#ppt_y"/>
                                          </p:val>
                                        </p:tav>
                                        <p:tav tm="100000">
                                          <p:val>
                                            <p:strVal val="#ppt_y"/>
                                          </p:val>
                                        </p:tav>
                                      </p:tavLst>
                                    </p:anim>
                                  </p:childTnLst>
                                </p:cTn>
                              </p:par>
                            </p:childTnLst>
                          </p:cTn>
                        </p:par>
                        <p:par>
                          <p:cTn id="34" fill="hold">
                            <p:stCondLst>
                              <p:cond delay="4300"/>
                            </p:stCondLst>
                            <p:childTnLst>
                              <p:par>
                                <p:cTn id="35" presetID="2" presetClass="entr" presetSubtype="8" fill="hold" grpId="0" nodeType="afterEffect">
                                  <p:stCondLst>
                                    <p:cond delay="0"/>
                                  </p:stCondLst>
                                  <p:childTnLst>
                                    <p:set>
                                      <p:cBhvr>
                                        <p:cTn id="36" dur="1" fill="hold">
                                          <p:stCondLst>
                                            <p:cond delay="0"/>
                                          </p:stCondLst>
                                        </p:cTn>
                                        <p:tgtEl>
                                          <p:spTgt spid="122894"/>
                                        </p:tgtEl>
                                        <p:attrNameLst>
                                          <p:attrName>style.visibility</p:attrName>
                                        </p:attrNameLst>
                                      </p:cBhvr>
                                      <p:to>
                                        <p:strVal val="visible"/>
                                      </p:to>
                                    </p:set>
                                    <p:anim calcmode="lin" valueType="num">
                                      <p:cBhvr additive="base">
                                        <p:cTn id="37" dur="500" fill="hold"/>
                                        <p:tgtEl>
                                          <p:spTgt spid="122894"/>
                                        </p:tgtEl>
                                        <p:attrNameLst>
                                          <p:attrName>ppt_x</p:attrName>
                                        </p:attrNameLst>
                                      </p:cBhvr>
                                      <p:tavLst>
                                        <p:tav tm="0">
                                          <p:val>
                                            <p:strVal val="0-#ppt_w/2"/>
                                          </p:val>
                                        </p:tav>
                                        <p:tav tm="100000">
                                          <p:val>
                                            <p:strVal val="#ppt_x"/>
                                          </p:val>
                                        </p:tav>
                                      </p:tavLst>
                                    </p:anim>
                                    <p:anim calcmode="lin" valueType="num">
                                      <p:cBhvr additive="base">
                                        <p:cTn id="38" dur="500" fill="hold"/>
                                        <p:tgtEl>
                                          <p:spTgt spid="122894"/>
                                        </p:tgtEl>
                                        <p:attrNameLst>
                                          <p:attrName>ppt_y</p:attrName>
                                        </p:attrNameLst>
                                      </p:cBhvr>
                                      <p:tavLst>
                                        <p:tav tm="0">
                                          <p:val>
                                            <p:strVal val="#ppt_y"/>
                                          </p:val>
                                        </p:tav>
                                        <p:tav tm="100000">
                                          <p:val>
                                            <p:strVal val="#ppt_y"/>
                                          </p:val>
                                        </p:tav>
                                      </p:tavLst>
                                    </p:anim>
                                  </p:childTnLst>
                                </p:cTn>
                              </p:par>
                            </p:childTnLst>
                          </p:cTn>
                        </p:par>
                        <p:par>
                          <p:cTn id="39" fill="hold">
                            <p:stCondLst>
                              <p:cond delay="4800"/>
                            </p:stCondLst>
                            <p:childTnLst>
                              <p:par>
                                <p:cTn id="40" presetID="2" presetClass="entr" presetSubtype="8" fill="hold" grpId="0" nodeType="afterEffect">
                                  <p:stCondLst>
                                    <p:cond delay="0"/>
                                  </p:stCondLst>
                                  <p:childTnLst>
                                    <p:set>
                                      <p:cBhvr>
                                        <p:cTn id="41" dur="1" fill="hold">
                                          <p:stCondLst>
                                            <p:cond delay="0"/>
                                          </p:stCondLst>
                                        </p:cTn>
                                        <p:tgtEl>
                                          <p:spTgt spid="122893"/>
                                        </p:tgtEl>
                                        <p:attrNameLst>
                                          <p:attrName>style.visibility</p:attrName>
                                        </p:attrNameLst>
                                      </p:cBhvr>
                                      <p:to>
                                        <p:strVal val="visible"/>
                                      </p:to>
                                    </p:set>
                                    <p:anim calcmode="lin" valueType="num">
                                      <p:cBhvr additive="base">
                                        <p:cTn id="42" dur="500" fill="hold"/>
                                        <p:tgtEl>
                                          <p:spTgt spid="122893"/>
                                        </p:tgtEl>
                                        <p:attrNameLst>
                                          <p:attrName>ppt_x</p:attrName>
                                        </p:attrNameLst>
                                      </p:cBhvr>
                                      <p:tavLst>
                                        <p:tav tm="0">
                                          <p:val>
                                            <p:strVal val="0-#ppt_w/2"/>
                                          </p:val>
                                        </p:tav>
                                        <p:tav tm="100000">
                                          <p:val>
                                            <p:strVal val="#ppt_x"/>
                                          </p:val>
                                        </p:tav>
                                      </p:tavLst>
                                    </p:anim>
                                    <p:anim calcmode="lin" valueType="num">
                                      <p:cBhvr additive="base">
                                        <p:cTn id="43" dur="500" fill="hold"/>
                                        <p:tgtEl>
                                          <p:spTgt spid="122893"/>
                                        </p:tgtEl>
                                        <p:attrNameLst>
                                          <p:attrName>ppt_y</p:attrName>
                                        </p:attrNameLst>
                                      </p:cBhvr>
                                      <p:tavLst>
                                        <p:tav tm="0">
                                          <p:val>
                                            <p:strVal val="#ppt_y"/>
                                          </p:val>
                                        </p:tav>
                                        <p:tav tm="100000">
                                          <p:val>
                                            <p:strVal val="#ppt_y"/>
                                          </p:val>
                                        </p:tav>
                                      </p:tavLst>
                                    </p:anim>
                                  </p:childTnLst>
                                </p:cTn>
                              </p:par>
                            </p:childTnLst>
                          </p:cTn>
                        </p:par>
                        <p:par>
                          <p:cTn id="44" fill="hold">
                            <p:stCondLst>
                              <p:cond delay="5300"/>
                            </p:stCondLst>
                            <p:childTnLst>
                              <p:par>
                                <p:cTn id="45" presetID="23" presetClass="entr" presetSubtype="32" fill="hold" grpId="0" nodeType="afterEffect">
                                  <p:stCondLst>
                                    <p:cond delay="0"/>
                                  </p:stCondLst>
                                  <p:childTnLst>
                                    <p:set>
                                      <p:cBhvr>
                                        <p:cTn id="46" dur="1" fill="hold">
                                          <p:stCondLst>
                                            <p:cond delay="0"/>
                                          </p:stCondLst>
                                        </p:cTn>
                                        <p:tgtEl>
                                          <p:spTgt spid="122898"/>
                                        </p:tgtEl>
                                        <p:attrNameLst>
                                          <p:attrName>style.visibility</p:attrName>
                                        </p:attrNameLst>
                                      </p:cBhvr>
                                      <p:to>
                                        <p:strVal val="visible"/>
                                      </p:to>
                                    </p:set>
                                    <p:anim calcmode="lin" valueType="num">
                                      <p:cBhvr>
                                        <p:cTn id="47" dur="500" fill="hold"/>
                                        <p:tgtEl>
                                          <p:spTgt spid="122898"/>
                                        </p:tgtEl>
                                        <p:attrNameLst>
                                          <p:attrName>ppt_w</p:attrName>
                                        </p:attrNameLst>
                                      </p:cBhvr>
                                      <p:tavLst>
                                        <p:tav tm="0">
                                          <p:val>
                                            <p:strVal val="4*#ppt_w"/>
                                          </p:val>
                                        </p:tav>
                                        <p:tav tm="100000">
                                          <p:val>
                                            <p:strVal val="#ppt_w"/>
                                          </p:val>
                                        </p:tav>
                                      </p:tavLst>
                                    </p:anim>
                                    <p:anim calcmode="lin" valueType="num">
                                      <p:cBhvr>
                                        <p:cTn id="48" dur="500" fill="hold"/>
                                        <p:tgtEl>
                                          <p:spTgt spid="122898"/>
                                        </p:tgtEl>
                                        <p:attrNameLst>
                                          <p:attrName>ppt_h</p:attrName>
                                        </p:attrNameLst>
                                      </p:cBhvr>
                                      <p:tavLst>
                                        <p:tav tm="0">
                                          <p:val>
                                            <p:strVal val="4*#ppt_h"/>
                                          </p:val>
                                        </p:tav>
                                        <p:tav tm="100000">
                                          <p:val>
                                            <p:strVal val="#ppt_h"/>
                                          </p:val>
                                        </p:tav>
                                      </p:tavLst>
                                    </p:anim>
                                  </p:childTnLst>
                                </p:cTn>
                              </p:par>
                            </p:childTnLst>
                          </p:cTn>
                        </p:par>
                        <p:par>
                          <p:cTn id="49" fill="hold">
                            <p:stCondLst>
                              <p:cond delay="5800"/>
                            </p:stCondLst>
                            <p:childTnLst>
                              <p:par>
                                <p:cTn id="50" presetID="23" presetClass="entr" presetSubtype="288" fill="hold" grpId="0" nodeType="afterEffect">
                                  <p:stCondLst>
                                    <p:cond delay="0"/>
                                  </p:stCondLst>
                                  <p:childTnLst>
                                    <p:set>
                                      <p:cBhvr>
                                        <p:cTn id="51" dur="1" fill="hold">
                                          <p:stCondLst>
                                            <p:cond delay="0"/>
                                          </p:stCondLst>
                                        </p:cTn>
                                        <p:tgtEl>
                                          <p:spTgt spid="122902"/>
                                        </p:tgtEl>
                                        <p:attrNameLst>
                                          <p:attrName>style.visibility</p:attrName>
                                        </p:attrNameLst>
                                      </p:cBhvr>
                                      <p:to>
                                        <p:strVal val="visible"/>
                                      </p:to>
                                    </p:set>
                                    <p:anim calcmode="lin" valueType="num">
                                      <p:cBhvr>
                                        <p:cTn id="52" dur="500" fill="hold"/>
                                        <p:tgtEl>
                                          <p:spTgt spid="122902"/>
                                        </p:tgtEl>
                                        <p:attrNameLst>
                                          <p:attrName>ppt_w</p:attrName>
                                        </p:attrNameLst>
                                      </p:cBhvr>
                                      <p:tavLst>
                                        <p:tav tm="0">
                                          <p:val>
                                            <p:strVal val="4/3*#ppt_w"/>
                                          </p:val>
                                        </p:tav>
                                        <p:tav tm="100000">
                                          <p:val>
                                            <p:strVal val="#ppt_w"/>
                                          </p:val>
                                        </p:tav>
                                      </p:tavLst>
                                    </p:anim>
                                    <p:anim calcmode="lin" valueType="num">
                                      <p:cBhvr>
                                        <p:cTn id="53" dur="500" fill="hold"/>
                                        <p:tgtEl>
                                          <p:spTgt spid="122902"/>
                                        </p:tgtEl>
                                        <p:attrNameLst>
                                          <p:attrName>ppt_h</p:attrName>
                                        </p:attrNameLst>
                                      </p:cBhvr>
                                      <p:tavLst>
                                        <p:tav tm="0">
                                          <p:val>
                                            <p:strVal val="4/3*#ppt_h"/>
                                          </p:val>
                                        </p:tav>
                                        <p:tav tm="100000">
                                          <p:val>
                                            <p:strVal val="#ppt_h"/>
                                          </p:val>
                                        </p:tav>
                                      </p:tavLst>
                                    </p:anim>
                                  </p:childTnLst>
                                </p:cTn>
                              </p:par>
                            </p:childTnLst>
                          </p:cTn>
                        </p:par>
                        <p:par>
                          <p:cTn id="54" fill="hold">
                            <p:stCondLst>
                              <p:cond delay="6300"/>
                            </p:stCondLst>
                            <p:childTnLst>
                              <p:par>
                                <p:cTn id="55" presetID="22" presetClass="entr" presetSubtype="1" fill="hold" grpId="0" nodeType="afterEffect">
                                  <p:stCondLst>
                                    <p:cond delay="0"/>
                                  </p:stCondLst>
                                  <p:childTnLst>
                                    <p:set>
                                      <p:cBhvr>
                                        <p:cTn id="56" dur="1" fill="hold">
                                          <p:stCondLst>
                                            <p:cond delay="0"/>
                                          </p:stCondLst>
                                        </p:cTn>
                                        <p:tgtEl>
                                          <p:spTgt spid="122899"/>
                                        </p:tgtEl>
                                        <p:attrNameLst>
                                          <p:attrName>style.visibility</p:attrName>
                                        </p:attrNameLst>
                                      </p:cBhvr>
                                      <p:to>
                                        <p:strVal val="visible"/>
                                      </p:to>
                                    </p:set>
                                    <p:animEffect transition="in" filter="wipe(up)">
                                      <p:cBhvr>
                                        <p:cTn id="57" dur="500"/>
                                        <p:tgtEl>
                                          <p:spTgt spid="122899"/>
                                        </p:tgtEl>
                                      </p:cBhvr>
                                    </p:animEffect>
                                  </p:childTnLst>
                                </p:cTn>
                              </p:par>
                            </p:childTnLst>
                          </p:cTn>
                        </p:par>
                        <p:par>
                          <p:cTn id="58" fill="hold">
                            <p:stCondLst>
                              <p:cond delay="6800"/>
                            </p:stCondLst>
                            <p:childTnLst>
                              <p:par>
                                <p:cTn id="59" presetID="1" presetClass="entr" presetSubtype="0" fill="hold" grpId="0" nodeType="afterEffect">
                                  <p:stCondLst>
                                    <p:cond delay="0"/>
                                  </p:stCondLst>
                                  <p:childTnLst>
                                    <p:set>
                                      <p:cBhvr>
                                        <p:cTn id="60" dur="1" fill="hold">
                                          <p:stCondLst>
                                            <p:cond delay="499"/>
                                          </p:stCondLst>
                                        </p:cTn>
                                        <p:tgtEl>
                                          <p:spTgt spid="122883"/>
                                        </p:tgtEl>
                                        <p:attrNameLst>
                                          <p:attrName>style.visibility</p:attrName>
                                        </p:attrNameLst>
                                      </p:cBhvr>
                                      <p:to>
                                        <p:strVal val="visible"/>
                                      </p:to>
                                    </p:set>
                                  </p:childTnLst>
                                </p:cTn>
                              </p:par>
                            </p:childTnLst>
                          </p:cTn>
                        </p:par>
                        <p:par>
                          <p:cTn id="61" fill="hold">
                            <p:stCondLst>
                              <p:cond delay="7300"/>
                            </p:stCondLst>
                            <p:childTnLst>
                              <p:par>
                                <p:cTn id="62" presetID="1" presetClass="entr" presetSubtype="0" fill="hold" grpId="0" nodeType="afterEffect">
                                  <p:stCondLst>
                                    <p:cond delay="0"/>
                                  </p:stCondLst>
                                  <p:childTnLst>
                                    <p:set>
                                      <p:cBhvr>
                                        <p:cTn id="63" dur="1" fill="hold">
                                          <p:stCondLst>
                                            <p:cond delay="499"/>
                                          </p:stCondLst>
                                        </p:cTn>
                                        <p:tgtEl>
                                          <p:spTgt spid="122882"/>
                                        </p:tgtEl>
                                        <p:attrNameLst>
                                          <p:attrName>style.visibility</p:attrName>
                                        </p:attrNameLst>
                                      </p:cBhvr>
                                      <p:to>
                                        <p:strVal val="visible"/>
                                      </p:to>
                                    </p:set>
                                  </p:childTnLst>
                                </p:cTn>
                              </p:par>
                            </p:childTnLst>
                          </p:cTn>
                        </p:par>
                        <p:par>
                          <p:cTn id="64" fill="hold">
                            <p:stCondLst>
                              <p:cond delay="7800"/>
                            </p:stCondLst>
                            <p:childTnLst>
                              <p:par>
                                <p:cTn id="65" presetID="1" presetClass="entr" presetSubtype="0" fill="hold" grpId="0" nodeType="afterEffect">
                                  <p:stCondLst>
                                    <p:cond delay="0"/>
                                  </p:stCondLst>
                                  <p:childTnLst>
                                    <p:set>
                                      <p:cBhvr>
                                        <p:cTn id="66" dur="1" fill="hold">
                                          <p:stCondLst>
                                            <p:cond delay="499"/>
                                          </p:stCondLst>
                                        </p:cTn>
                                        <p:tgtEl>
                                          <p:spTgt spid="1228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22900"/>
                                        </p:tgtEl>
                                        <p:attrNameLst>
                                          <p:attrName>style.visibility</p:attrName>
                                        </p:attrNameLst>
                                      </p:cBhvr>
                                      <p:to>
                                        <p:strVal val="visible"/>
                                      </p:to>
                                    </p:set>
                                    <p:anim calcmode="lin" valueType="num">
                                      <p:cBhvr>
                                        <p:cTn id="71" dur="500" fill="hold"/>
                                        <p:tgtEl>
                                          <p:spTgt spid="122900"/>
                                        </p:tgtEl>
                                        <p:attrNameLst>
                                          <p:attrName>ppt_w</p:attrName>
                                        </p:attrNameLst>
                                      </p:cBhvr>
                                      <p:tavLst>
                                        <p:tav tm="0">
                                          <p:val>
                                            <p:fltVal val="0"/>
                                          </p:val>
                                        </p:tav>
                                        <p:tav tm="100000">
                                          <p:val>
                                            <p:strVal val="#ppt_w"/>
                                          </p:val>
                                        </p:tav>
                                      </p:tavLst>
                                    </p:anim>
                                    <p:anim calcmode="lin" valueType="num">
                                      <p:cBhvr>
                                        <p:cTn id="72" dur="500" fill="hold"/>
                                        <p:tgtEl>
                                          <p:spTgt spid="122900"/>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23" presetClass="entr" presetSubtype="32" fill="hold" grpId="0" nodeType="afterEffect">
                                  <p:stCondLst>
                                    <p:cond delay="0"/>
                                  </p:stCondLst>
                                  <p:iterate type="lt">
                                    <p:tmPct val="100000"/>
                                  </p:iterate>
                                  <p:childTnLst>
                                    <p:set>
                                      <p:cBhvr>
                                        <p:cTn id="75" dur="1" fill="hold">
                                          <p:stCondLst>
                                            <p:cond delay="0"/>
                                          </p:stCondLst>
                                        </p:cTn>
                                        <p:tgtEl>
                                          <p:spTgt spid="122903"/>
                                        </p:tgtEl>
                                        <p:attrNameLst>
                                          <p:attrName>style.visibility</p:attrName>
                                        </p:attrNameLst>
                                      </p:cBhvr>
                                      <p:to>
                                        <p:strVal val="visible"/>
                                      </p:to>
                                    </p:set>
                                    <p:anim calcmode="lin" valueType="num">
                                      <p:cBhvr>
                                        <p:cTn id="76" dur="75" fill="hold"/>
                                        <p:tgtEl>
                                          <p:spTgt spid="122903"/>
                                        </p:tgtEl>
                                        <p:attrNameLst>
                                          <p:attrName>ppt_w</p:attrName>
                                        </p:attrNameLst>
                                      </p:cBhvr>
                                      <p:tavLst>
                                        <p:tav tm="0">
                                          <p:val>
                                            <p:strVal val="4*#ppt_w"/>
                                          </p:val>
                                        </p:tav>
                                        <p:tav tm="100000">
                                          <p:val>
                                            <p:strVal val="#ppt_w"/>
                                          </p:val>
                                        </p:tav>
                                      </p:tavLst>
                                    </p:anim>
                                    <p:anim calcmode="lin" valueType="num">
                                      <p:cBhvr>
                                        <p:cTn id="77" dur="75" fill="hold"/>
                                        <p:tgtEl>
                                          <p:spTgt spid="122903"/>
                                        </p:tgtEl>
                                        <p:attrNameLst>
                                          <p:attrName>ppt_h</p:attrName>
                                        </p:attrNameLst>
                                      </p:cBhvr>
                                      <p:tavLst>
                                        <p:tav tm="0">
                                          <p:val>
                                            <p:strVal val="4*#ppt_h"/>
                                          </p:val>
                                        </p:tav>
                                        <p:tav tm="100000">
                                          <p:val>
                                            <p:strVal val="#ppt_h"/>
                                          </p:val>
                                        </p:tav>
                                      </p:tavLst>
                                    </p:anim>
                                  </p:childTnLst>
                                </p:cTn>
                              </p:par>
                            </p:childTnLst>
                          </p:cTn>
                        </p:par>
                        <p:par>
                          <p:cTn id="78" fill="hold">
                            <p:stCondLst>
                              <p:cond delay="2675"/>
                            </p:stCondLst>
                            <p:childTnLst>
                              <p:par>
                                <p:cTn id="79" presetID="9" presetClass="entr" presetSubtype="0" fill="hold" grpId="0" nodeType="afterEffect">
                                  <p:stCondLst>
                                    <p:cond delay="4000"/>
                                  </p:stCondLst>
                                  <p:childTnLst>
                                    <p:set>
                                      <p:cBhvr>
                                        <p:cTn id="80" dur="1" fill="hold">
                                          <p:stCondLst>
                                            <p:cond delay="0"/>
                                          </p:stCondLst>
                                        </p:cTn>
                                        <p:tgtEl>
                                          <p:spTgt spid="122887"/>
                                        </p:tgtEl>
                                        <p:attrNameLst>
                                          <p:attrName>style.visibility</p:attrName>
                                        </p:attrNameLst>
                                      </p:cBhvr>
                                      <p:to>
                                        <p:strVal val="visible"/>
                                      </p:to>
                                    </p:set>
                                    <p:animEffect transition="in" filter="dissolve">
                                      <p:cBhvr>
                                        <p:cTn id="81" dur="500"/>
                                        <p:tgtEl>
                                          <p:spTgt spid="122887"/>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122901"/>
                                        </p:tgtEl>
                                        <p:attrNameLst>
                                          <p:attrName>style.visibility</p:attrName>
                                        </p:attrNameLst>
                                      </p:cBhvr>
                                      <p:to>
                                        <p:strVal val="visible"/>
                                      </p:to>
                                    </p:set>
                                    <p:anim calcmode="lin" valueType="num">
                                      <p:cBhvr>
                                        <p:cTn id="86" dur="500" fill="hold"/>
                                        <p:tgtEl>
                                          <p:spTgt spid="122901"/>
                                        </p:tgtEl>
                                        <p:attrNameLst>
                                          <p:attrName>ppt_w</p:attrName>
                                        </p:attrNameLst>
                                      </p:cBhvr>
                                      <p:tavLst>
                                        <p:tav tm="0">
                                          <p:val>
                                            <p:fltVal val="0"/>
                                          </p:val>
                                        </p:tav>
                                        <p:tav tm="100000">
                                          <p:val>
                                            <p:strVal val="#ppt_w"/>
                                          </p:val>
                                        </p:tav>
                                      </p:tavLst>
                                    </p:anim>
                                    <p:anim calcmode="lin" valueType="num">
                                      <p:cBhvr>
                                        <p:cTn id="87" dur="500" fill="hold"/>
                                        <p:tgtEl>
                                          <p:spTgt spid="122901"/>
                                        </p:tgtEl>
                                        <p:attrNameLst>
                                          <p:attrName>ppt_h</p:attrName>
                                        </p:attrNameLst>
                                      </p:cBhvr>
                                      <p:tavLst>
                                        <p:tav tm="0">
                                          <p:val>
                                            <p:fltVal val="0"/>
                                          </p:val>
                                        </p:tav>
                                        <p:tav tm="100000">
                                          <p:val>
                                            <p:strVal val="#ppt_h"/>
                                          </p:val>
                                        </p:tav>
                                      </p:tavLst>
                                    </p:anim>
                                  </p:childTnLst>
                                </p:cTn>
                              </p:par>
                            </p:childTnLst>
                          </p:cTn>
                        </p:par>
                        <p:par>
                          <p:cTn id="88" fill="hold">
                            <p:stCondLst>
                              <p:cond delay="500"/>
                            </p:stCondLst>
                            <p:childTnLst>
                              <p:par>
                                <p:cTn id="89" presetID="9" presetClass="entr" presetSubtype="0" fill="hold" grpId="0" nodeType="afterEffect">
                                  <p:stCondLst>
                                    <p:cond delay="1500"/>
                                  </p:stCondLst>
                                  <p:childTnLst>
                                    <p:set>
                                      <p:cBhvr>
                                        <p:cTn id="90" dur="1" fill="hold">
                                          <p:stCondLst>
                                            <p:cond delay="0"/>
                                          </p:stCondLst>
                                        </p:cTn>
                                        <p:tgtEl>
                                          <p:spTgt spid="122890"/>
                                        </p:tgtEl>
                                        <p:attrNameLst>
                                          <p:attrName>style.visibility</p:attrName>
                                        </p:attrNameLst>
                                      </p:cBhvr>
                                      <p:to>
                                        <p:strVal val="visible"/>
                                      </p:to>
                                    </p:set>
                                    <p:animEffect transition="in" filter="dissolve">
                                      <p:cBhvr>
                                        <p:cTn id="91" dur="500"/>
                                        <p:tgtEl>
                                          <p:spTgt spid="122890"/>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22892"/>
                                        </p:tgtEl>
                                        <p:attrNameLst>
                                          <p:attrName>style.visibility</p:attrName>
                                        </p:attrNameLst>
                                      </p:cBhvr>
                                      <p:to>
                                        <p:strVal val="visible"/>
                                      </p:to>
                                    </p:set>
                                    <p:anim calcmode="lin" valueType="num">
                                      <p:cBhvr>
                                        <p:cTn id="96" dur="500" fill="hold"/>
                                        <p:tgtEl>
                                          <p:spTgt spid="122892"/>
                                        </p:tgtEl>
                                        <p:attrNameLst>
                                          <p:attrName>ppt_w</p:attrName>
                                        </p:attrNameLst>
                                      </p:cBhvr>
                                      <p:tavLst>
                                        <p:tav tm="0">
                                          <p:val>
                                            <p:fltVal val="0"/>
                                          </p:val>
                                        </p:tav>
                                        <p:tav tm="100000">
                                          <p:val>
                                            <p:strVal val="#ppt_w"/>
                                          </p:val>
                                        </p:tav>
                                      </p:tavLst>
                                    </p:anim>
                                    <p:anim calcmode="lin" valueType="num">
                                      <p:cBhvr>
                                        <p:cTn id="97" dur="500" fill="hold"/>
                                        <p:tgtEl>
                                          <p:spTgt spid="122892"/>
                                        </p:tgtEl>
                                        <p:attrNameLst>
                                          <p:attrName>ppt_h</p:attrName>
                                        </p:attrNameLst>
                                      </p:cBhvr>
                                      <p:tavLst>
                                        <p:tav tm="0">
                                          <p:val>
                                            <p:fltVal val="0"/>
                                          </p:val>
                                        </p:tav>
                                        <p:tav tm="100000">
                                          <p:val>
                                            <p:strVal val="#ppt_h"/>
                                          </p:val>
                                        </p:tav>
                                      </p:tavLst>
                                    </p:anim>
                                  </p:childTnLst>
                                </p:cTn>
                              </p:par>
                            </p:childTnLst>
                          </p:cTn>
                        </p:par>
                        <p:par>
                          <p:cTn id="98" fill="hold">
                            <p:stCondLst>
                              <p:cond delay="500"/>
                            </p:stCondLst>
                            <p:childTnLst>
                              <p:par>
                                <p:cTn id="99" presetID="9" presetClass="entr" presetSubtype="0" fill="hold" grpId="0" nodeType="afterEffect">
                                  <p:stCondLst>
                                    <p:cond delay="1500"/>
                                  </p:stCondLst>
                                  <p:childTnLst>
                                    <p:set>
                                      <p:cBhvr>
                                        <p:cTn id="100" dur="1" fill="hold">
                                          <p:stCondLst>
                                            <p:cond delay="0"/>
                                          </p:stCondLst>
                                        </p:cTn>
                                        <p:tgtEl>
                                          <p:spTgt spid="122891"/>
                                        </p:tgtEl>
                                        <p:attrNameLst>
                                          <p:attrName>style.visibility</p:attrName>
                                        </p:attrNameLst>
                                      </p:cBhvr>
                                      <p:to>
                                        <p:strVal val="visible"/>
                                      </p:to>
                                    </p:set>
                                    <p:animEffect transition="in" filter="dissolve">
                                      <p:cBhvr>
                                        <p:cTn id="101" dur="500"/>
                                        <p:tgtEl>
                                          <p:spTgt spid="122891"/>
                                        </p:tgtEl>
                                      </p:cBhvr>
                                    </p:animEffect>
                                  </p:childTnLst>
                                </p:cTn>
                              </p:par>
                            </p:childTnLst>
                          </p:cTn>
                        </p:par>
                        <p:par>
                          <p:cTn id="102" fill="hold">
                            <p:stCondLst>
                              <p:cond delay="2500"/>
                            </p:stCondLst>
                            <p:childTnLst>
                              <p:par>
                                <p:cTn id="103" presetID="16" presetClass="entr" presetSubtype="42" fill="hold" nodeType="afterEffect">
                                  <p:stCondLst>
                                    <p:cond delay="1500"/>
                                  </p:stCondLst>
                                  <p:childTnLst>
                                    <p:set>
                                      <p:cBhvr>
                                        <p:cTn id="104" dur="1" fill="hold">
                                          <p:stCondLst>
                                            <p:cond delay="0"/>
                                          </p:stCondLst>
                                        </p:cTn>
                                        <p:tgtEl>
                                          <p:spTgt spid="122897"/>
                                        </p:tgtEl>
                                        <p:attrNameLst>
                                          <p:attrName>style.visibility</p:attrName>
                                        </p:attrNameLst>
                                      </p:cBhvr>
                                      <p:to>
                                        <p:strVal val="visible"/>
                                      </p:to>
                                    </p:set>
                                    <p:animEffect transition="in" filter="barn(outHorizontal)">
                                      <p:cBhvr>
                                        <p:cTn id="105" dur="500"/>
                                        <p:tgtEl>
                                          <p:spTgt spid="122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animBg="1"/>
      <p:bldP spid="122884" grpId="0" animBg="1"/>
      <p:bldP spid="122885" grpId="0" animBg="1"/>
      <p:bldP spid="122886" grpId="0" animBg="1"/>
      <p:bldP spid="122887" grpId="0" animBg="1"/>
      <p:bldP spid="122888" grpId="0" autoUpdateAnimBg="0"/>
      <p:bldP spid="122889" grpId="0" animBg="1"/>
      <p:bldP spid="122890" grpId="0" animBg="1"/>
      <p:bldP spid="122891" grpId="0" animBg="1"/>
      <p:bldP spid="122892" grpId="0" animBg="1"/>
      <p:bldP spid="122893" grpId="0" autoUpdateAnimBg="0"/>
      <p:bldP spid="122894" grpId="0" autoUpdateAnimBg="0"/>
      <p:bldP spid="122895" grpId="0" autoUpdateAnimBg="0"/>
      <p:bldP spid="122896" grpId="0" autoUpdateAnimBg="0"/>
      <p:bldP spid="122898" grpId="0" animBg="1"/>
      <p:bldP spid="122899" grpId="0" animBg="1"/>
      <p:bldP spid="122900" grpId="0" animBg="1"/>
      <p:bldP spid="122901" grpId="0" animBg="1"/>
      <p:bldP spid="122902" grpId="0" animBg="1"/>
      <p:bldP spid="1229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675926"/>
          </a:xfrm>
        </p:spPr>
        <p:txBody>
          <a:bodyPr>
            <a:normAutofit/>
          </a:bodyPr>
          <a:lstStyle/>
          <a:p>
            <a:pPr algn="ctr"/>
            <a:r>
              <a:rPr lang="hu-HU" sz="3200" b="1" dirty="0"/>
              <a:t>A fogantatás okkult oldala</a:t>
            </a:r>
            <a:endParaRPr lang="en-US" sz="3200" b="1" dirty="0"/>
          </a:p>
        </p:txBody>
      </p:sp>
      <p:sp>
        <p:nvSpPr>
          <p:cNvPr id="9" name="Content Placeholder 8"/>
          <p:cNvSpPr>
            <a:spLocks noGrp="1"/>
          </p:cNvSpPr>
          <p:nvPr>
            <p:ph sz="half" idx="1"/>
          </p:nvPr>
        </p:nvSpPr>
        <p:spPr>
          <a:xfrm>
            <a:off x="457200" y="1066801"/>
            <a:ext cx="4038600" cy="5181600"/>
          </a:xfrm>
        </p:spPr>
        <p:txBody>
          <a:bodyPr>
            <a:normAutofit fontScale="62500" lnSpcReduction="20000"/>
          </a:bodyPr>
          <a:lstStyle/>
          <a:p>
            <a:endParaRPr lang="en-US" dirty="0"/>
          </a:p>
        </p:txBody>
      </p:sp>
      <p:sp>
        <p:nvSpPr>
          <p:cNvPr id="10" name="Content Placeholder 9"/>
          <p:cNvSpPr>
            <a:spLocks noGrp="1"/>
          </p:cNvSpPr>
          <p:nvPr>
            <p:ph sz="half" idx="2"/>
          </p:nvPr>
        </p:nvSpPr>
        <p:spPr>
          <a:xfrm>
            <a:off x="3352800" y="1066800"/>
            <a:ext cx="5486400" cy="5867400"/>
          </a:xfrm>
        </p:spPr>
        <p:txBody>
          <a:bodyPr>
            <a:normAutofit fontScale="62500" lnSpcReduction="20000"/>
          </a:bodyPr>
          <a:lstStyle/>
          <a:p>
            <a:pPr algn="just"/>
            <a:r>
              <a:rPr lang="hu-HU" sz="2800" dirty="0">
                <a:latin typeface="+mj-lt"/>
                <a:ea typeface="Calibri"/>
                <a:cs typeface="Times New Roman"/>
              </a:rPr>
              <a:t>Az újraszülető lélek több tucat lehetséges szülőben ültet el </a:t>
            </a:r>
            <a:r>
              <a:rPr lang="hu-HU" sz="2800" dirty="0" smtClean="0">
                <a:latin typeface="+mj-lt"/>
                <a:ea typeface="Calibri"/>
                <a:cs typeface="Times New Roman"/>
              </a:rPr>
              <a:t>szaporító </a:t>
            </a:r>
            <a:r>
              <a:rPr lang="hu-HU" sz="2800" dirty="0">
                <a:latin typeface="+mj-lt"/>
                <a:ea typeface="Calibri"/>
                <a:cs typeface="Times New Roman"/>
              </a:rPr>
              <a:t>sejteket, illetve ugyanazon ffi vagy nő kapcsolódhat több különböző leszülető </a:t>
            </a:r>
            <a:r>
              <a:rPr lang="hu-HU" sz="2800" dirty="0" smtClean="0">
                <a:latin typeface="+mj-lt"/>
                <a:ea typeface="Calibri"/>
                <a:cs typeface="Times New Roman"/>
              </a:rPr>
              <a:t>lélekhez</a:t>
            </a:r>
            <a:r>
              <a:rPr lang="hu-HU" sz="2800" dirty="0">
                <a:latin typeface="+mj-lt"/>
                <a:ea typeface="Calibri"/>
                <a:cs typeface="Times New Roman"/>
              </a:rPr>
              <a:t> </a:t>
            </a:r>
            <a:endParaRPr lang="hu-HU" dirty="0" smtClean="0">
              <a:latin typeface="+mj-lt"/>
            </a:endParaRPr>
          </a:p>
          <a:p>
            <a:pPr marL="64008" indent="0">
              <a:buNone/>
            </a:pPr>
            <a:r>
              <a:rPr lang="hu-HU" sz="2800" dirty="0" smtClean="0">
                <a:latin typeface="+mj-lt"/>
                <a:ea typeface="Calibri"/>
                <a:cs typeface="Times New Roman"/>
              </a:rPr>
              <a:t>	Aktív-passzív ivarsejt</a:t>
            </a:r>
          </a:p>
          <a:p>
            <a:pPr marL="64008" indent="0">
              <a:buNone/>
            </a:pPr>
            <a:r>
              <a:rPr lang="hu-HU" sz="2800" dirty="0" smtClean="0">
                <a:latin typeface="+mj-lt"/>
                <a:ea typeface="Calibri"/>
                <a:cs typeface="Times New Roman"/>
              </a:rPr>
              <a:t>	Ikerszülés – egypetéjű, több petéjű</a:t>
            </a:r>
          </a:p>
          <a:p>
            <a:pPr algn="just"/>
            <a:r>
              <a:rPr lang="hu-HU" sz="2800" dirty="0" smtClean="0">
                <a:latin typeface="+mj-lt"/>
                <a:ea typeface="Calibri"/>
                <a:cs typeface="Times New Roman"/>
              </a:rPr>
              <a:t>A gyermek neme: az XY v. XX kromoszómaképlet nem véletlenül alakul ki.</a:t>
            </a:r>
          </a:p>
          <a:p>
            <a:pPr algn="just"/>
            <a:r>
              <a:rPr lang="hu-HU" sz="2800" dirty="0">
                <a:latin typeface="+mj-lt"/>
              </a:rPr>
              <a:t>Gyakran felmerül az a </a:t>
            </a:r>
            <a:r>
              <a:rPr lang="hu-HU" sz="2800" dirty="0" smtClean="0">
                <a:latin typeface="+mj-lt"/>
              </a:rPr>
              <a:t>kérdés  </a:t>
            </a:r>
            <a:r>
              <a:rPr lang="hu-HU" sz="2800" dirty="0">
                <a:latin typeface="+mj-lt"/>
              </a:rPr>
              <a:t>különösen az elvetéléssel kapcsolatban: mikor válik ez a </a:t>
            </a:r>
            <a:r>
              <a:rPr lang="hu-HU" sz="2800" dirty="0" smtClean="0">
                <a:latin typeface="+mj-lt"/>
              </a:rPr>
              <a:t>megtermékenyített ivarsejt emberi </a:t>
            </a:r>
            <a:r>
              <a:rPr lang="hu-HU" sz="2800" dirty="0">
                <a:latin typeface="+mj-lt"/>
              </a:rPr>
              <a:t>lénnyé? </a:t>
            </a:r>
            <a:r>
              <a:rPr lang="hu-HU" sz="2900" dirty="0">
                <a:latin typeface="+mj-lt"/>
              </a:rPr>
              <a:t>Teozófiai szempontból a magzati lét minden egyes pillanata az emberi lét része, csupán az öntudat és az élet megnyilvánulásának mértéke változik</a:t>
            </a:r>
            <a:r>
              <a:rPr lang="hu-HU" sz="2900" dirty="0" smtClean="0">
                <a:latin typeface="+mj-lt"/>
              </a:rPr>
              <a:t>.</a:t>
            </a:r>
          </a:p>
          <a:p>
            <a:pPr algn="just"/>
            <a:r>
              <a:rPr lang="hu-HU" sz="2900" dirty="0">
                <a:latin typeface="+mj-lt"/>
              </a:rPr>
              <a:t> A várandósság 5-6. hónapja környékén a magzat mozgolódni kezd, s ez jelzi, hogy a felsőbb, finomabb tudatszintek is megjelennek már nála. A 7. hónap végére az elme határozottan „beékelődik” a magzat agyába és érzékeibe. </a:t>
            </a:r>
            <a:endParaRPr lang="hu-HU" sz="2900" dirty="0" smtClean="0">
              <a:latin typeface="+mj-lt"/>
            </a:endParaRPr>
          </a:p>
          <a:p>
            <a:pPr marL="64008" indent="0">
              <a:buNone/>
            </a:pPr>
            <a:endParaRPr lang="en-US" sz="2900" b="1" dirty="0">
              <a:latin typeface="+mj-lt"/>
            </a:endParaRPr>
          </a:p>
        </p:txBody>
      </p:sp>
      <p:sp>
        <p:nvSpPr>
          <p:cNvPr id="2" name="Slide Number Placeholder 1"/>
          <p:cNvSpPr>
            <a:spLocks noGrp="1"/>
          </p:cNvSpPr>
          <p:nvPr>
            <p:ph type="sldNum" sz="quarter" idx="12"/>
          </p:nvPr>
        </p:nvSpPr>
        <p:spPr/>
        <p:txBody>
          <a:bodyPr/>
          <a:lstStyle/>
          <a:p>
            <a:fld id="{109F34A1-E1AB-4610-8A7E-CC7FE4416EED}" type="slidenum">
              <a:rPr lang="en-US" smtClean="0">
                <a:solidFill>
                  <a:prstClr val="white">
                    <a:shade val="50000"/>
                  </a:prstClr>
                </a:solidFill>
              </a:rPr>
              <a:pPr/>
              <a:t>15</a:t>
            </a:fld>
            <a:endParaRPr lang="en-US">
              <a:solidFill>
                <a:prstClr val="white">
                  <a:shade val="50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39" y="1143000"/>
            <a:ext cx="321132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triped Right Arrow 10"/>
          <p:cNvSpPr/>
          <p:nvPr/>
        </p:nvSpPr>
        <p:spPr>
          <a:xfrm>
            <a:off x="7239000" y="1741918"/>
            <a:ext cx="6096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3540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599726"/>
          </a:xfrm>
        </p:spPr>
        <p:txBody>
          <a:bodyPr>
            <a:normAutofit/>
          </a:bodyPr>
          <a:lstStyle/>
          <a:p>
            <a:pPr algn="ctr"/>
            <a:r>
              <a:rPr lang="hu-HU" sz="3200" b="1" dirty="0" err="1"/>
              <a:t>Interszexuálisok</a:t>
            </a:r>
            <a:r>
              <a:rPr lang="hu-HU" sz="3200" b="1" dirty="0"/>
              <a:t> és hermafroditák</a:t>
            </a:r>
            <a:endParaRPr lang="en-US" sz="3200" b="1" dirty="0"/>
          </a:p>
        </p:txBody>
      </p:sp>
      <p:sp>
        <p:nvSpPr>
          <p:cNvPr id="5" name="Content Placeholder 4"/>
          <p:cNvSpPr>
            <a:spLocks noGrp="1"/>
          </p:cNvSpPr>
          <p:nvPr>
            <p:ph idx="1"/>
          </p:nvPr>
        </p:nvSpPr>
        <p:spPr>
          <a:xfrm>
            <a:off x="457200" y="1066800"/>
            <a:ext cx="8229600" cy="5638800"/>
          </a:xfrm>
        </p:spPr>
        <p:txBody>
          <a:bodyPr>
            <a:normAutofit fontScale="85000" lnSpcReduction="20000"/>
          </a:bodyPr>
          <a:lstStyle/>
          <a:p>
            <a:pPr algn="just"/>
            <a:r>
              <a:rPr lang="hu-HU" sz="2000" dirty="0" smtClean="0"/>
              <a:t>A nemiség fogalma relatív</a:t>
            </a:r>
          </a:p>
          <a:p>
            <a:pPr algn="just"/>
            <a:r>
              <a:rPr lang="hu-HU" sz="2000" dirty="0" smtClean="0"/>
              <a:t>Biológiai háttér: az alacsonyabb rendű lényeknél a hímneműek könnyen nőneművé változhatnak és fordítva. Pl. kagylók, halak</a:t>
            </a:r>
          </a:p>
          <a:p>
            <a:pPr algn="just"/>
            <a:r>
              <a:rPr lang="hu-HU" sz="2000" dirty="0" smtClean="0"/>
              <a:t>Az ivarszervek </a:t>
            </a:r>
            <a:r>
              <a:rPr lang="hu-HU" sz="2000" dirty="0"/>
              <a:t>a női és férfi közt félúton </a:t>
            </a:r>
            <a:r>
              <a:rPr lang="hu-HU" sz="2000" dirty="0" smtClean="0"/>
              <a:t>vannak, </a:t>
            </a:r>
            <a:r>
              <a:rPr lang="hu-HU" sz="2000" dirty="0"/>
              <a:t>vagy nem határozható meg egyértelműen, hogy melyik a domináns. </a:t>
            </a:r>
          </a:p>
          <a:p>
            <a:pPr algn="just"/>
            <a:r>
              <a:rPr lang="hu-HU" sz="2000" dirty="0" smtClean="0"/>
              <a:t>Ffi/női </a:t>
            </a:r>
            <a:r>
              <a:rPr lang="hu-HU" sz="2000" dirty="0" err="1" smtClean="0"/>
              <a:t>pszeudo</a:t>
            </a:r>
            <a:r>
              <a:rPr lang="hu-HU" sz="2000" dirty="0" smtClean="0"/>
              <a:t> hermafroditák és valódi </a:t>
            </a:r>
          </a:p>
          <a:p>
            <a:pPr marL="64008" indent="0" algn="just">
              <a:buNone/>
            </a:pPr>
            <a:r>
              <a:rPr lang="hu-HU" sz="2000" dirty="0" smtClean="0"/>
              <a:t>     </a:t>
            </a:r>
            <a:r>
              <a:rPr lang="hu-HU" sz="2000" dirty="0" smtClean="0"/>
              <a:t>hermafroditák. A valódi </a:t>
            </a:r>
            <a:r>
              <a:rPr lang="hu-HU" sz="2000" dirty="0" err="1" smtClean="0"/>
              <a:t>hermafroditizmus</a:t>
            </a:r>
            <a:r>
              <a:rPr lang="hu-HU" sz="2000" dirty="0" smtClean="0"/>
              <a:t> 83.000-ből</a:t>
            </a:r>
          </a:p>
          <a:p>
            <a:pPr marL="64008" indent="0" algn="just">
              <a:buNone/>
            </a:pPr>
            <a:r>
              <a:rPr lang="hu-HU" sz="2000" dirty="0" smtClean="0"/>
              <a:t>     1 embert </a:t>
            </a:r>
            <a:r>
              <a:rPr lang="hu-HU" sz="2000" dirty="0" smtClean="0"/>
              <a:t>érint.</a:t>
            </a:r>
          </a:p>
          <a:p>
            <a:pPr algn="just"/>
            <a:r>
              <a:rPr lang="hu-HU" sz="2000" dirty="0" smtClean="0"/>
              <a:t>DSD </a:t>
            </a:r>
            <a:r>
              <a:rPr lang="hu-HU" sz="2000" dirty="0" smtClean="0"/>
              <a:t>(</a:t>
            </a:r>
            <a:r>
              <a:rPr lang="hu-HU" sz="2000" dirty="0" err="1" smtClean="0"/>
              <a:t>disorder</a:t>
            </a:r>
            <a:r>
              <a:rPr lang="hu-HU" sz="2000" dirty="0" smtClean="0"/>
              <a:t> of sex </a:t>
            </a:r>
            <a:r>
              <a:rPr lang="hu-HU" sz="2000" dirty="0" err="1" smtClean="0"/>
              <a:t>differentiation</a:t>
            </a:r>
            <a:r>
              <a:rPr lang="hu-HU" sz="2000" dirty="0" smtClean="0"/>
              <a:t>) lehet </a:t>
            </a:r>
            <a:r>
              <a:rPr lang="hu-HU" sz="2000" dirty="0" err="1" smtClean="0"/>
              <a:t>kro-</a:t>
            </a:r>
            <a:endParaRPr lang="hu-HU" sz="2000" dirty="0" smtClean="0"/>
          </a:p>
          <a:p>
            <a:pPr marL="64008" indent="0">
              <a:buNone/>
            </a:pPr>
            <a:r>
              <a:rPr lang="hu-HU" sz="2000" dirty="0" smtClean="0"/>
              <a:t>     </a:t>
            </a:r>
            <a:r>
              <a:rPr lang="hu-HU" sz="2000" dirty="0" err="1" smtClean="0"/>
              <a:t>moszomális</a:t>
            </a:r>
            <a:r>
              <a:rPr lang="hu-HU" sz="2000" dirty="0" smtClean="0"/>
              <a:t>, </a:t>
            </a:r>
            <a:r>
              <a:rPr lang="hu-HU" sz="2000" dirty="0" err="1" smtClean="0"/>
              <a:t>gonadalis</a:t>
            </a:r>
            <a:r>
              <a:rPr lang="hu-HU" sz="2000" dirty="0" smtClean="0"/>
              <a:t> vagy </a:t>
            </a:r>
            <a:r>
              <a:rPr lang="hu-HU" sz="2000" dirty="0" err="1" smtClean="0"/>
              <a:t>fenotípusos</a:t>
            </a:r>
            <a:endParaRPr lang="hu-HU" sz="2000" dirty="0" smtClean="0"/>
          </a:p>
          <a:p>
            <a:r>
              <a:rPr lang="hu-HU" sz="2000" dirty="0" smtClean="0"/>
              <a:t>Az emberi faj az </a:t>
            </a:r>
            <a:r>
              <a:rPr lang="hu-HU" sz="2000" dirty="0" err="1" smtClean="0"/>
              <a:t>androgyn</a:t>
            </a:r>
            <a:r>
              <a:rPr lang="hu-HU" sz="2000" dirty="0" smtClean="0"/>
              <a:t> létből fejlődött </a:t>
            </a:r>
          </a:p>
          <a:p>
            <a:pPr marL="64008" indent="0">
              <a:buNone/>
            </a:pPr>
            <a:r>
              <a:rPr lang="hu-HU" sz="2000" dirty="0" smtClean="0"/>
              <a:t>     szexuálisan </a:t>
            </a:r>
            <a:r>
              <a:rPr lang="hu-HU" sz="2000" dirty="0" smtClean="0"/>
              <a:t>differenciálttá (3. gyökérfaj),és </a:t>
            </a:r>
            <a:r>
              <a:rPr lang="hu-HU" sz="2000" dirty="0" smtClean="0"/>
              <a:t>oda </a:t>
            </a:r>
            <a:endParaRPr lang="hu-HU" sz="2000" dirty="0" smtClean="0"/>
          </a:p>
          <a:p>
            <a:pPr marL="64008" indent="0">
              <a:buNone/>
            </a:pPr>
            <a:r>
              <a:rPr lang="hu-HU" sz="2000" dirty="0" smtClean="0"/>
              <a:t>     is </a:t>
            </a:r>
            <a:r>
              <a:rPr lang="hu-HU" sz="2000" dirty="0" smtClean="0"/>
              <a:t>tér vissza.</a:t>
            </a:r>
          </a:p>
          <a:p>
            <a:r>
              <a:rPr lang="hu-HU" sz="2000" dirty="0"/>
              <a:t>A </a:t>
            </a:r>
            <a:r>
              <a:rPr lang="hu-HU" sz="2000" dirty="0" err="1"/>
              <a:t>hermafroditatizmus</a:t>
            </a:r>
            <a:r>
              <a:rPr lang="hu-HU" sz="2000" dirty="0"/>
              <a:t> és a szűznemzés </a:t>
            </a:r>
            <a:r>
              <a:rPr lang="hu-HU" sz="2000" dirty="0" smtClean="0"/>
              <a:t>termi-</a:t>
            </a:r>
          </a:p>
          <a:p>
            <a:pPr marL="64008" indent="0">
              <a:buNone/>
            </a:pPr>
            <a:r>
              <a:rPr lang="hu-HU" sz="2000" dirty="0" smtClean="0"/>
              <a:t>     </a:t>
            </a:r>
            <a:r>
              <a:rPr lang="hu-HU" sz="2000" dirty="0" err="1" smtClean="0"/>
              <a:t>nológiát</a:t>
            </a:r>
            <a:r>
              <a:rPr lang="hu-HU" sz="2000" dirty="0" smtClean="0"/>
              <a:t> </a:t>
            </a:r>
            <a:r>
              <a:rPr lang="hu-HU" sz="2000" dirty="0"/>
              <a:t>a teozófiai irodalomban néha </a:t>
            </a:r>
            <a:r>
              <a:rPr lang="hu-HU" sz="2000" dirty="0" err="1" smtClean="0"/>
              <a:t>hasz-</a:t>
            </a:r>
            <a:endParaRPr lang="hu-HU" sz="2000" dirty="0" smtClean="0"/>
          </a:p>
          <a:p>
            <a:pPr marL="64008" indent="0">
              <a:buNone/>
            </a:pPr>
            <a:r>
              <a:rPr lang="hu-HU" sz="2000" dirty="0" smtClean="0"/>
              <a:t>     </a:t>
            </a:r>
            <a:r>
              <a:rPr lang="hu-HU" sz="2000" dirty="0" err="1" smtClean="0"/>
              <a:t>nálják</a:t>
            </a:r>
            <a:r>
              <a:rPr lang="hu-HU" sz="2000" dirty="0" smtClean="0"/>
              <a:t> </a:t>
            </a:r>
            <a:r>
              <a:rPr lang="hu-HU" sz="2000" dirty="0"/>
              <a:t>mind a múltbeli, mind a jövőbeli </a:t>
            </a:r>
            <a:r>
              <a:rPr lang="hu-HU" sz="2000" dirty="0" smtClean="0"/>
              <a:t>utód-</a:t>
            </a:r>
          </a:p>
          <a:p>
            <a:pPr marL="64008" indent="0">
              <a:buNone/>
            </a:pPr>
            <a:r>
              <a:rPr lang="hu-HU" sz="2000" dirty="0"/>
              <a:t> </a:t>
            </a:r>
            <a:r>
              <a:rPr lang="hu-HU" sz="2000" dirty="0" smtClean="0"/>
              <a:t>    nemzési </a:t>
            </a:r>
            <a:r>
              <a:rPr lang="hu-HU" sz="2000" dirty="0"/>
              <a:t>metódusok leírására. A </a:t>
            </a:r>
            <a:r>
              <a:rPr lang="hu-HU" sz="2000" dirty="0" err="1" smtClean="0"/>
              <a:t>hermafroditiz-</a:t>
            </a:r>
            <a:endParaRPr lang="hu-HU" sz="2000" dirty="0" smtClean="0"/>
          </a:p>
          <a:p>
            <a:pPr marL="64008" indent="0">
              <a:buNone/>
            </a:pPr>
            <a:r>
              <a:rPr lang="hu-HU" sz="2000" dirty="0" smtClean="0"/>
              <a:t>     must </a:t>
            </a:r>
            <a:r>
              <a:rPr lang="hu-HU" sz="2000" dirty="0"/>
              <a:t>a szexuális reprodukció, míg a </a:t>
            </a:r>
            <a:r>
              <a:rPr lang="hu-HU" sz="2000" dirty="0" smtClean="0"/>
              <a:t>szűznemzést</a:t>
            </a:r>
          </a:p>
          <a:p>
            <a:pPr marL="64008" indent="0">
              <a:buNone/>
            </a:pPr>
            <a:r>
              <a:rPr lang="hu-HU" sz="2000" dirty="0" smtClean="0"/>
              <a:t>     </a:t>
            </a:r>
            <a:r>
              <a:rPr lang="hu-HU" sz="2000" dirty="0"/>
              <a:t>az </a:t>
            </a:r>
            <a:r>
              <a:rPr lang="hu-HU" sz="2000" dirty="0" smtClean="0"/>
              <a:t>aszexuális reprodukció </a:t>
            </a:r>
            <a:r>
              <a:rPr lang="hu-HU" sz="2000" dirty="0"/>
              <a:t>kapcsán említik. </a:t>
            </a:r>
            <a:endParaRPr lang="hu-HU" sz="2000" dirty="0" smtClean="0"/>
          </a:p>
          <a:p>
            <a:pPr algn="just"/>
            <a:r>
              <a:rPr lang="hu-HU" sz="2000" dirty="0" smtClean="0"/>
              <a:t>Egyre jobban hasonlít majd ffi és nő, megnő a hermafroditák száma, míg végül ők lesznek többségben. Ezután egymás megtermékenyítése helyett ismét az önmegtermékenyítés kerül majd előtérbe. </a:t>
            </a:r>
            <a:endParaRPr lang="en-US" sz="2000" dirty="0"/>
          </a:p>
        </p:txBody>
      </p:sp>
      <p:sp>
        <p:nvSpPr>
          <p:cNvPr id="2" name="Footer Placeholder 1"/>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16</a:t>
            </a:fld>
            <a:endParaRPr lang="hu-HU" dirty="0">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0"/>
            <a:ext cx="2286000" cy="358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75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algn="ctr"/>
            <a:r>
              <a:rPr lang="hu-HU" sz="3200" b="1" dirty="0"/>
              <a:t>Az élvezet ára</a:t>
            </a:r>
            <a:endParaRPr lang="en-US" sz="3200" b="1" dirty="0"/>
          </a:p>
        </p:txBody>
      </p:sp>
      <p:sp>
        <p:nvSpPr>
          <p:cNvPr id="3" name="Content Placeholder 2"/>
          <p:cNvSpPr>
            <a:spLocks noGrp="1"/>
          </p:cNvSpPr>
          <p:nvPr>
            <p:ph idx="1"/>
          </p:nvPr>
        </p:nvSpPr>
        <p:spPr>
          <a:xfrm>
            <a:off x="457200" y="914400"/>
            <a:ext cx="8229600" cy="5540408"/>
          </a:xfrm>
        </p:spPr>
        <p:txBody>
          <a:bodyPr>
            <a:normAutofit/>
          </a:bodyPr>
          <a:lstStyle/>
          <a:p>
            <a:pPr algn="just"/>
            <a:r>
              <a:rPr lang="hu-HU" sz="1900" dirty="0"/>
              <a:t>A szex elsődleges biológiai funkciója a nemzés – hogy elindítsuk egy új, fizikai test fejlődését, melybe egy lélek </a:t>
            </a:r>
            <a:r>
              <a:rPr lang="hu-HU" sz="1900" dirty="0" err="1"/>
              <a:t>inkarnálódhat</a:t>
            </a:r>
            <a:r>
              <a:rPr lang="hu-HU" sz="1900" dirty="0"/>
              <a:t>. Teljesen természetes, hogy a teremtés ezen módja – mely szükséges a fajok fennmaradásához – sok élvezetet nyújthat</a:t>
            </a:r>
            <a:r>
              <a:rPr lang="hu-HU" sz="1900" dirty="0" smtClean="0"/>
              <a:t>.</a:t>
            </a:r>
          </a:p>
          <a:p>
            <a:pPr algn="just"/>
            <a:r>
              <a:rPr lang="hu-HU" sz="1900" dirty="0"/>
              <a:t>Az állatvilágban általában csak egy bizonyos időszakban és csupán az utódnemzés céljából fogékonyak </a:t>
            </a:r>
            <a:r>
              <a:rPr lang="hu-HU" sz="1900" dirty="0" smtClean="0"/>
              <a:t>az egyedek, ezzel szemben az emberek „bárhol-bármikor”, elsősorban élvezeti célból </a:t>
            </a:r>
            <a:r>
              <a:rPr lang="hu-HU" sz="1900" dirty="0" smtClean="0"/>
              <a:t>élnek szexuális életet.</a:t>
            </a:r>
            <a:endParaRPr lang="hu-HU" sz="1900" dirty="0" smtClean="0"/>
          </a:p>
          <a:p>
            <a:pPr marL="64008" indent="0" algn="just">
              <a:buNone/>
            </a:pPr>
            <a:r>
              <a:rPr lang="hu-HU" sz="1900" dirty="0"/>
              <a:t>	az emberiség köreiben sokféle szexuális betegség és járvány ütötte fel a fejét, melyek teljesen ismeretlenek az </a:t>
            </a:r>
            <a:r>
              <a:rPr lang="hu-HU" sz="1900" dirty="0" smtClean="0"/>
              <a:t>állatvilágban (Titkos tanítás IV.)</a:t>
            </a:r>
          </a:p>
          <a:p>
            <a:pPr marL="64008" indent="0" algn="just">
              <a:buNone/>
            </a:pPr>
            <a:r>
              <a:rPr lang="hu-HU" sz="1900" dirty="0"/>
              <a:t>	</a:t>
            </a:r>
            <a:r>
              <a:rPr lang="hu-HU" sz="1900" dirty="0" smtClean="0"/>
              <a:t>a szex </a:t>
            </a:r>
            <a:r>
              <a:rPr lang="hu-HU" sz="1900" dirty="0"/>
              <a:t>egy természetes folyamat, melynek természetes eredménye egy új emberi lény létrehozása. Azonban a különböző mechanikus, gyógyszeres és műtéti beavatkozásokkal megpróbáljuk elkerülni ezt a természetes végkimenetelt, hogy korlátlanul élvezhessük a szex által nyújtotta örömöket. </a:t>
            </a:r>
            <a:endParaRPr lang="hu-HU" sz="1900" dirty="0" smtClean="0"/>
          </a:p>
          <a:p>
            <a:pPr marL="64008" indent="0" algn="just">
              <a:buNone/>
            </a:pPr>
            <a:r>
              <a:rPr lang="hu-HU" sz="1900" dirty="0"/>
              <a:t>	</a:t>
            </a:r>
            <a:r>
              <a:rPr lang="hu-HU" sz="1900" dirty="0" smtClean="0"/>
              <a:t>a terhességek </a:t>
            </a:r>
            <a:r>
              <a:rPr lang="hu-HU" sz="1900" dirty="0"/>
              <a:t>40%-a nem várt vagy nem tervezett várandósság</a:t>
            </a:r>
            <a:endParaRPr lang="en-US" sz="1900" dirty="0"/>
          </a:p>
        </p:txBody>
      </p:sp>
      <p:sp>
        <p:nvSpPr>
          <p:cNvPr id="4" name="Footer Placeholder 3"/>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17</a:t>
            </a:fld>
            <a:endParaRPr lang="hu-HU">
              <a:solidFill>
                <a:prstClr val="black">
                  <a:tint val="75000"/>
                </a:prstClr>
              </a:solidFill>
            </a:endParaRPr>
          </a:p>
        </p:txBody>
      </p:sp>
      <p:sp>
        <p:nvSpPr>
          <p:cNvPr id="6" name="Striped Right Arrow 5"/>
          <p:cNvSpPr/>
          <p:nvPr/>
        </p:nvSpPr>
        <p:spPr>
          <a:xfrm>
            <a:off x="609600" y="3390900"/>
            <a:ext cx="533400" cy="266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609600" y="4343400"/>
            <a:ext cx="533400" cy="28913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609600" y="5791200"/>
            <a:ext cx="5334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1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85" y="2209800"/>
            <a:ext cx="5065712" cy="41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33400" y="152400"/>
            <a:ext cx="8229600" cy="752126"/>
          </a:xfrm>
        </p:spPr>
        <p:txBody>
          <a:bodyPr>
            <a:normAutofit/>
          </a:bodyPr>
          <a:lstStyle/>
          <a:p>
            <a:pPr algn="ctr"/>
            <a:r>
              <a:rPr lang="hu-HU" sz="2900" b="1" dirty="0"/>
              <a:t>Az élvezet ára – az orgazmus csapdája</a:t>
            </a:r>
            <a:endParaRPr lang="en-US" sz="2900" b="1" dirty="0"/>
          </a:p>
        </p:txBody>
      </p:sp>
      <p:sp>
        <p:nvSpPr>
          <p:cNvPr id="4" name="Content Placeholder 3"/>
          <p:cNvSpPr>
            <a:spLocks noGrp="1"/>
          </p:cNvSpPr>
          <p:nvPr>
            <p:ph sz="half" idx="1"/>
          </p:nvPr>
        </p:nvSpPr>
        <p:spPr>
          <a:xfrm>
            <a:off x="304800" y="914401"/>
            <a:ext cx="8534400" cy="1066800"/>
          </a:xfrm>
        </p:spPr>
        <p:txBody>
          <a:bodyPr>
            <a:normAutofit lnSpcReduction="10000"/>
          </a:bodyPr>
          <a:lstStyle/>
          <a:p>
            <a:pPr algn="just"/>
            <a:r>
              <a:rPr lang="hu-HU" sz="1600" dirty="0"/>
              <a:t>Az orgazmust az elme élvezetként dekódolja, azonban ez nem jelent </a:t>
            </a:r>
            <a:r>
              <a:rPr lang="hu-HU" sz="1600" dirty="0" smtClean="0"/>
              <a:t>folyamatos </a:t>
            </a:r>
            <a:r>
              <a:rPr lang="hu-HU" sz="1600" dirty="0"/>
              <a:t>elégedettség érzetet, hamarosan az igény újrajelentkezik, a körforgás </a:t>
            </a:r>
            <a:r>
              <a:rPr lang="hu-HU" sz="1600" dirty="0" err="1" smtClean="0"/>
              <a:t>előlről</a:t>
            </a:r>
            <a:r>
              <a:rPr lang="hu-HU" sz="1600" dirty="0" smtClean="0"/>
              <a:t> </a:t>
            </a:r>
            <a:r>
              <a:rPr lang="hu-HU" sz="1600" dirty="0"/>
              <a:t>kezdődik, így a szex könnyen függőséghez vezet, és minél inkább eleget teszünk a vágynak, annál nagyobb az azt követő sóvárgás érzés. </a:t>
            </a:r>
            <a:endParaRPr lang="en-US" sz="1600" dirty="0"/>
          </a:p>
        </p:txBody>
      </p:sp>
      <p:sp>
        <p:nvSpPr>
          <p:cNvPr id="5" name="Content Placeholder 4"/>
          <p:cNvSpPr>
            <a:spLocks noGrp="1"/>
          </p:cNvSpPr>
          <p:nvPr>
            <p:ph sz="half" idx="2"/>
          </p:nvPr>
        </p:nvSpPr>
        <p:spPr>
          <a:xfrm>
            <a:off x="4876800" y="1905000"/>
            <a:ext cx="3962400" cy="4868284"/>
          </a:xfrm>
        </p:spPr>
        <p:txBody>
          <a:bodyPr>
            <a:normAutofit lnSpcReduction="10000"/>
          </a:bodyPr>
          <a:lstStyle/>
          <a:p>
            <a:pPr algn="just"/>
            <a:r>
              <a:rPr lang="hu-HU" sz="1600" dirty="0"/>
              <a:t>Az orgazmus valójában az agyban jön létre, az érzet kialakulásáért a dopamin nevű hormon felelős (szereleme esés és „kiesés</a:t>
            </a:r>
            <a:r>
              <a:rPr lang="hu-HU" sz="1600" dirty="0" smtClean="0"/>
              <a:t>”). Szintjét a természetes </a:t>
            </a:r>
            <a:r>
              <a:rPr lang="hu-HU" sz="1600" dirty="0" err="1" smtClean="0"/>
              <a:t>stimulusokon</a:t>
            </a:r>
            <a:r>
              <a:rPr lang="hu-HU" sz="1600" dirty="0" smtClean="0"/>
              <a:t> túl az újdonság, meglepetés emeli meg.</a:t>
            </a:r>
            <a:endParaRPr lang="hu-HU" sz="1600" dirty="0" smtClean="0"/>
          </a:p>
          <a:p>
            <a:pPr algn="just"/>
            <a:r>
              <a:rPr lang="hu-HU" sz="1600" dirty="0" smtClean="0"/>
              <a:t>A szervezet önszabályozó mechanizmusa révén a dopamin szint leesését a </a:t>
            </a:r>
            <a:r>
              <a:rPr lang="hu-HU" sz="1600" dirty="0" err="1" smtClean="0"/>
              <a:t>prolaktin</a:t>
            </a:r>
            <a:r>
              <a:rPr lang="hu-HU" sz="1600" dirty="0" smtClean="0"/>
              <a:t> szint megemelkedése követi, így az élvezeti csúcsokat egy megcsömörlött állapot követi</a:t>
            </a:r>
          </a:p>
          <a:p>
            <a:pPr algn="just"/>
            <a:r>
              <a:rPr lang="hu-HU" sz="1600" dirty="0"/>
              <a:t>Az alacsony dopamin-szint és a magas </a:t>
            </a:r>
            <a:r>
              <a:rPr lang="hu-HU" sz="1600" dirty="0" err="1"/>
              <a:t>prolaktin-szint</a:t>
            </a:r>
            <a:r>
              <a:rPr lang="hu-HU" sz="1600" dirty="0"/>
              <a:t> azt okozza, hogy csalódást érzünk a partnerünk felé, ugyanakkor a magas dopamin iránti függőség miatt másik partner után nézünk, aki ismét fel tudja korbácsolni a dopamin-szintet. </a:t>
            </a:r>
            <a:endParaRPr lang="en-US" sz="1600" dirty="0"/>
          </a:p>
        </p:txBody>
      </p:sp>
      <p:sp>
        <p:nvSpPr>
          <p:cNvPr id="2" name="Slide Number Placeholder 1"/>
          <p:cNvSpPr>
            <a:spLocks noGrp="1"/>
          </p:cNvSpPr>
          <p:nvPr>
            <p:ph type="sldNum" sz="quarter" idx="12"/>
          </p:nvPr>
        </p:nvSpPr>
        <p:spPr/>
        <p:txBody>
          <a:bodyPr/>
          <a:lstStyle/>
          <a:p>
            <a:fld id="{109F34A1-E1AB-4610-8A7E-CC7FE4416EED}" type="slidenum">
              <a:rPr lang="en-US" smtClean="0">
                <a:solidFill>
                  <a:prstClr val="white">
                    <a:shade val="50000"/>
                  </a:prstClr>
                </a:solidFill>
              </a:rPr>
              <a:pPr/>
              <a:t>18</a:t>
            </a:fld>
            <a:endParaRPr lang="en-US">
              <a:solidFill>
                <a:prstClr val="white">
                  <a:shade val="50000"/>
                </a:prstClr>
              </a:solidFill>
            </a:endParaRPr>
          </a:p>
        </p:txBody>
      </p:sp>
    </p:spTree>
    <p:extLst>
      <p:ext uri="{BB962C8B-B14F-4D97-AF65-F5344CB8AC3E}">
        <p14:creationId xmlns:p14="http://schemas.microsoft.com/office/powerpoint/2010/main" val="373994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23526"/>
          </a:xfrm>
        </p:spPr>
        <p:txBody>
          <a:bodyPr>
            <a:normAutofit fontScale="90000"/>
          </a:bodyPr>
          <a:lstStyle/>
          <a:p>
            <a:pPr algn="ctr"/>
            <a:r>
              <a:rPr lang="hu-HU" sz="2900" b="1" dirty="0" smtClean="0"/>
              <a:t>Az élvezet ára</a:t>
            </a:r>
            <a:endParaRPr lang="en-US" sz="2900" b="1" dirty="0"/>
          </a:p>
        </p:txBody>
      </p:sp>
      <p:sp>
        <p:nvSpPr>
          <p:cNvPr id="3" name="Content Placeholder 2"/>
          <p:cNvSpPr>
            <a:spLocks noGrp="1"/>
          </p:cNvSpPr>
          <p:nvPr>
            <p:ph sz="half" idx="1"/>
          </p:nvPr>
        </p:nvSpPr>
        <p:spPr>
          <a:xfrm>
            <a:off x="437246" y="762000"/>
            <a:ext cx="4038600" cy="5410199"/>
          </a:xfrm>
        </p:spPr>
        <p:txBody>
          <a:bodyPr>
            <a:normAutofit fontScale="62500" lnSpcReduction="20000"/>
          </a:bodyPr>
          <a:lstStyle/>
          <a:p>
            <a:pPr algn="just"/>
            <a:r>
              <a:rPr lang="hu-HU" dirty="0" smtClean="0"/>
              <a:t>A keleti kultúrában számos más módszer létezik a jutalmazó rendszer aktivizálására. </a:t>
            </a:r>
          </a:p>
          <a:p>
            <a:pPr algn="just"/>
            <a:r>
              <a:rPr lang="hu-HU" dirty="0" smtClean="0"/>
              <a:t>Szélsőséges </a:t>
            </a:r>
            <a:r>
              <a:rPr lang="hu-HU" dirty="0" smtClean="0"/>
              <a:t>esetben egészségügyi kockázat </a:t>
            </a:r>
            <a:endParaRPr lang="hu-HU" dirty="0" smtClean="0"/>
          </a:p>
          <a:p>
            <a:pPr algn="just"/>
            <a:r>
              <a:rPr lang="hu-HU" dirty="0" smtClean="0"/>
              <a:t>Spermium </a:t>
            </a:r>
            <a:r>
              <a:rPr lang="hu-HU" dirty="0" smtClean="0"/>
              <a:t>– vitamin koktél , melynek távozása </a:t>
            </a:r>
            <a:r>
              <a:rPr lang="hu-HU" dirty="0" err="1" smtClean="0"/>
              <a:t>devitalizáló</a:t>
            </a:r>
            <a:r>
              <a:rPr lang="hu-HU" dirty="0" smtClean="0"/>
              <a:t> hatású, és újratermelése nagy energiát emészt </a:t>
            </a:r>
            <a:r>
              <a:rPr lang="hu-HU" dirty="0" smtClean="0"/>
              <a:t>fel.</a:t>
            </a:r>
            <a:endParaRPr lang="hu-HU" dirty="0" smtClean="0"/>
          </a:p>
          <a:p>
            <a:pPr algn="just"/>
            <a:r>
              <a:rPr lang="hu-HU" dirty="0" smtClean="0"/>
              <a:t>Agysejt ~ spermium</a:t>
            </a:r>
          </a:p>
          <a:p>
            <a:pPr algn="just"/>
            <a:r>
              <a:rPr lang="hu-HU" dirty="0"/>
              <a:t>A hinduizmus nyomatékosan hangsúlyozza, hogy a spermium egy szent folyadék, egy teremtő energia, melynek megtartása hozzájárul a fizikai egészséghez, az erkölcsi szilárdsághoz, az intellektus energiájához és a spirituális fejlődéshez. </a:t>
            </a:r>
            <a:endParaRPr lang="hu-HU" dirty="0" smtClean="0"/>
          </a:p>
        </p:txBody>
      </p:sp>
      <p:sp>
        <p:nvSpPr>
          <p:cNvPr id="4" name="Content Placeholder 3"/>
          <p:cNvSpPr>
            <a:spLocks noGrp="1"/>
          </p:cNvSpPr>
          <p:nvPr>
            <p:ph sz="half" idx="2"/>
          </p:nvPr>
        </p:nvSpPr>
        <p:spPr>
          <a:xfrm>
            <a:off x="4648200" y="762000"/>
            <a:ext cx="4038600" cy="5943600"/>
          </a:xfrm>
        </p:spPr>
        <p:txBody>
          <a:bodyPr>
            <a:normAutofit fontScale="62500" lnSpcReduction="20000"/>
          </a:bodyPr>
          <a:lstStyle/>
          <a:p>
            <a:pPr algn="just"/>
            <a:r>
              <a:rPr lang="hu-HU" dirty="0"/>
              <a:t>Ősi hagyomány a sportolók </a:t>
            </a:r>
            <a:r>
              <a:rPr lang="hu-HU" dirty="0" smtClean="0"/>
              <a:t>és harcosok szexuális önmegtartóztatása küzdelem előtt.</a:t>
            </a:r>
            <a:endParaRPr lang="hu-HU" dirty="0"/>
          </a:p>
          <a:p>
            <a:pPr algn="just"/>
            <a:r>
              <a:rPr lang="hu-HU" dirty="0" smtClean="0"/>
              <a:t>A </a:t>
            </a:r>
            <a:r>
              <a:rPr lang="hu-HU" dirty="0" smtClean="0"/>
              <a:t>3. szem és a szexualitás összefüggése </a:t>
            </a:r>
          </a:p>
          <a:p>
            <a:pPr algn="just"/>
            <a:r>
              <a:rPr lang="en-US" dirty="0" smtClean="0"/>
              <a:t>A </a:t>
            </a:r>
            <a:r>
              <a:rPr lang="en-US" dirty="0" err="1"/>
              <a:t>teozófia</a:t>
            </a:r>
            <a:r>
              <a:rPr lang="en-US" dirty="0"/>
              <a:t> </a:t>
            </a:r>
            <a:r>
              <a:rPr lang="en-US" dirty="0" err="1"/>
              <a:t>szerint</a:t>
            </a:r>
            <a:r>
              <a:rPr lang="en-US" dirty="0"/>
              <a:t> a 3. </a:t>
            </a:r>
            <a:r>
              <a:rPr lang="en-US" dirty="0" err="1"/>
              <a:t>gyökérfaj</a:t>
            </a:r>
            <a:r>
              <a:rPr lang="en-US" dirty="0"/>
              <a:t> </a:t>
            </a:r>
            <a:r>
              <a:rPr lang="en-US" dirty="0" err="1"/>
              <a:t>rendelkezett</a:t>
            </a:r>
            <a:r>
              <a:rPr lang="en-US" dirty="0"/>
              <a:t> </a:t>
            </a:r>
            <a:r>
              <a:rPr lang="en-US" dirty="0" err="1"/>
              <a:t>egy</a:t>
            </a:r>
            <a:r>
              <a:rPr lang="en-US" dirty="0"/>
              <a:t> 3. </a:t>
            </a:r>
            <a:r>
              <a:rPr lang="hu-HU" dirty="0" err="1" smtClean="0"/>
              <a:t>s</a:t>
            </a:r>
            <a:r>
              <a:rPr lang="en-US" dirty="0" err="1" smtClean="0"/>
              <a:t>zemre</a:t>
            </a:r>
            <a:r>
              <a:rPr lang="en-US" dirty="0" smtClean="0"/>
              <a:t> </a:t>
            </a:r>
            <a:r>
              <a:rPr lang="en-US" dirty="0" err="1"/>
              <a:t>utaló</a:t>
            </a:r>
            <a:r>
              <a:rPr lang="en-US" dirty="0"/>
              <a:t> </a:t>
            </a:r>
            <a:r>
              <a:rPr lang="en-US" dirty="0" err="1"/>
              <a:t>fizikai</a:t>
            </a:r>
            <a:r>
              <a:rPr lang="en-US" dirty="0"/>
              <a:t> </a:t>
            </a:r>
            <a:r>
              <a:rPr lang="en-US" dirty="0" err="1"/>
              <a:t>szervvel</a:t>
            </a:r>
            <a:r>
              <a:rPr lang="en-US" dirty="0"/>
              <a:t>, </a:t>
            </a:r>
            <a:r>
              <a:rPr lang="en-US" dirty="0" err="1"/>
              <a:t>mely</a:t>
            </a:r>
            <a:r>
              <a:rPr lang="en-US" dirty="0"/>
              <a:t> </a:t>
            </a:r>
            <a:r>
              <a:rPr lang="en-US" dirty="0" err="1"/>
              <a:t>vhol</a:t>
            </a:r>
            <a:r>
              <a:rPr lang="en-US" dirty="0"/>
              <a:t> a </a:t>
            </a:r>
            <a:r>
              <a:rPr lang="en-US" dirty="0" err="1"/>
              <a:t>fej</a:t>
            </a:r>
            <a:r>
              <a:rPr lang="en-US" dirty="0"/>
              <a:t> </a:t>
            </a:r>
            <a:r>
              <a:rPr lang="en-US" dirty="0" err="1"/>
              <a:t>hátulján</a:t>
            </a:r>
            <a:r>
              <a:rPr lang="en-US" dirty="0"/>
              <a:t> </a:t>
            </a:r>
            <a:r>
              <a:rPr lang="en-US" dirty="0" err="1"/>
              <a:t>helyezkedett</a:t>
            </a:r>
            <a:r>
              <a:rPr lang="en-US" dirty="0"/>
              <a:t> el, de </a:t>
            </a:r>
            <a:r>
              <a:rPr lang="en-US" dirty="0" err="1"/>
              <a:t>ahogy</a:t>
            </a:r>
            <a:r>
              <a:rPr lang="en-US" dirty="0"/>
              <a:t> </a:t>
            </a:r>
            <a:r>
              <a:rPr lang="en-US" dirty="0" err="1"/>
              <a:t>az</a:t>
            </a:r>
            <a:r>
              <a:rPr lang="en-US" dirty="0"/>
              <a:t> </a:t>
            </a:r>
            <a:r>
              <a:rPr lang="en-US" dirty="0" err="1"/>
              <a:t>evolúció</a:t>
            </a:r>
            <a:r>
              <a:rPr lang="en-US" dirty="0"/>
              <a:t> </a:t>
            </a:r>
            <a:r>
              <a:rPr lang="en-US" dirty="0" err="1"/>
              <a:t>során</a:t>
            </a:r>
            <a:r>
              <a:rPr lang="en-US" dirty="0"/>
              <a:t> </a:t>
            </a:r>
            <a:r>
              <a:rPr lang="en-US" dirty="0" err="1"/>
              <a:t>az</a:t>
            </a:r>
            <a:r>
              <a:rPr lang="en-US" dirty="0"/>
              <a:t> ember mind </a:t>
            </a:r>
            <a:r>
              <a:rPr lang="en-US" dirty="0" err="1"/>
              <a:t>jobban</a:t>
            </a:r>
            <a:r>
              <a:rPr lang="en-US" dirty="0"/>
              <a:t> </a:t>
            </a:r>
            <a:r>
              <a:rPr lang="en-US" dirty="0" err="1"/>
              <a:t>belesüllyedt</a:t>
            </a:r>
            <a:r>
              <a:rPr lang="en-US" dirty="0"/>
              <a:t> a </a:t>
            </a:r>
            <a:r>
              <a:rPr lang="en-US" dirty="0" err="1"/>
              <a:t>fizikai</a:t>
            </a:r>
            <a:r>
              <a:rPr lang="en-US" dirty="0"/>
              <a:t> </a:t>
            </a:r>
            <a:r>
              <a:rPr lang="en-US" dirty="0" err="1"/>
              <a:t>anyagba</a:t>
            </a:r>
            <a:r>
              <a:rPr lang="en-US" dirty="0"/>
              <a:t> és a </a:t>
            </a:r>
            <a:r>
              <a:rPr lang="en-US" dirty="0" err="1"/>
              <a:t>spiritualitást</a:t>
            </a:r>
            <a:r>
              <a:rPr lang="en-US" dirty="0"/>
              <a:t> </a:t>
            </a:r>
            <a:r>
              <a:rPr lang="en-US" dirty="0" err="1"/>
              <a:t>kiszorították</a:t>
            </a:r>
            <a:r>
              <a:rPr lang="en-US" dirty="0"/>
              <a:t> a </a:t>
            </a:r>
            <a:r>
              <a:rPr lang="en-US" dirty="0" err="1"/>
              <a:t>fizikai</a:t>
            </a:r>
            <a:r>
              <a:rPr lang="en-US" dirty="0"/>
              <a:t> </a:t>
            </a:r>
            <a:r>
              <a:rPr lang="en-US" dirty="0" err="1"/>
              <a:t>síkon</a:t>
            </a:r>
            <a:r>
              <a:rPr lang="en-US" dirty="0"/>
              <a:t> </a:t>
            </a:r>
            <a:r>
              <a:rPr lang="en-US" dirty="0" err="1"/>
              <a:t>tudatos</a:t>
            </a:r>
            <a:r>
              <a:rPr lang="en-US" dirty="0"/>
              <a:t> ember </a:t>
            </a:r>
            <a:r>
              <a:rPr lang="en-US" dirty="0" err="1"/>
              <a:t>újonnan</a:t>
            </a:r>
            <a:r>
              <a:rPr lang="en-US" dirty="0"/>
              <a:t> </a:t>
            </a:r>
            <a:r>
              <a:rPr lang="en-US" dirty="0" err="1"/>
              <a:t>felébredt</a:t>
            </a:r>
            <a:r>
              <a:rPr lang="en-US" dirty="0"/>
              <a:t> </a:t>
            </a:r>
            <a:r>
              <a:rPr lang="en-US" dirty="0" err="1"/>
              <a:t>fizikai</a:t>
            </a:r>
            <a:r>
              <a:rPr lang="en-US" dirty="0"/>
              <a:t> </a:t>
            </a:r>
            <a:r>
              <a:rPr lang="en-US" dirty="0" err="1"/>
              <a:t>vágyai</a:t>
            </a:r>
            <a:r>
              <a:rPr lang="en-US" dirty="0"/>
              <a:t> és </a:t>
            </a:r>
            <a:r>
              <a:rPr lang="en-US" dirty="0" err="1"/>
              <a:t>szenvedélyei</a:t>
            </a:r>
            <a:r>
              <a:rPr lang="en-US" dirty="0"/>
              <a:t>, </a:t>
            </a:r>
            <a:r>
              <a:rPr lang="en-US" dirty="0" err="1"/>
              <a:t>ez</a:t>
            </a:r>
            <a:r>
              <a:rPr lang="en-US" dirty="0"/>
              <a:t> a </a:t>
            </a:r>
            <a:r>
              <a:rPr lang="en-US" dirty="0" err="1"/>
              <a:t>szerv</a:t>
            </a:r>
            <a:r>
              <a:rPr lang="en-US" dirty="0"/>
              <a:t> </a:t>
            </a:r>
            <a:r>
              <a:rPr lang="en-US" dirty="0" err="1"/>
              <a:t>fokozatosan</a:t>
            </a:r>
            <a:r>
              <a:rPr lang="en-US" dirty="0"/>
              <a:t> </a:t>
            </a:r>
            <a:r>
              <a:rPr lang="en-US" dirty="0" err="1"/>
              <a:t>elvesztette</a:t>
            </a:r>
            <a:r>
              <a:rPr lang="en-US" dirty="0"/>
              <a:t> </a:t>
            </a:r>
            <a:r>
              <a:rPr lang="en-US" dirty="0" err="1"/>
              <a:t>erejét</a:t>
            </a:r>
            <a:r>
              <a:rPr lang="en-US" dirty="0"/>
              <a:t> és </a:t>
            </a:r>
            <a:r>
              <a:rPr lang="en-US" dirty="0" err="1"/>
              <a:t>elsorvadt</a:t>
            </a:r>
            <a:r>
              <a:rPr lang="en-US" dirty="0" smtClean="0"/>
              <a:t>.</a:t>
            </a:r>
            <a:endParaRPr lang="hu-HU" dirty="0" smtClean="0"/>
          </a:p>
          <a:p>
            <a:pPr algn="just"/>
            <a:r>
              <a:rPr lang="hu-HU" dirty="0" smtClean="0"/>
              <a:t>Ennek maradványa ma a tobozmirigy, melyre a tudomány is úgy tekint, mint a mai szem evolúciós elődjére. Sok alacsonyabb rendű gerinces fajnál ez a fény érzékelésére szolgál.</a:t>
            </a:r>
          </a:p>
          <a:p>
            <a:pPr algn="just"/>
            <a:r>
              <a:rPr lang="hu-HU" dirty="0" smtClean="0"/>
              <a:t>A 7. gyökérfaj idejére a </a:t>
            </a:r>
            <a:r>
              <a:rPr lang="hu-HU" dirty="0" smtClean="0"/>
              <a:t>tobozmirigy ismét 3</a:t>
            </a:r>
            <a:r>
              <a:rPr lang="hu-HU" dirty="0" smtClean="0"/>
              <a:t>. </a:t>
            </a:r>
            <a:r>
              <a:rPr lang="hu-HU" dirty="0" smtClean="0"/>
              <a:t>szemmé fejlődik</a:t>
            </a:r>
            <a:r>
              <a:rPr lang="hu-HU" dirty="0" smtClean="0"/>
              <a:t>, és </a:t>
            </a:r>
            <a:r>
              <a:rPr lang="hu-HU" dirty="0" smtClean="0"/>
              <a:t>újból a </a:t>
            </a:r>
            <a:r>
              <a:rPr lang="hu-HU" dirty="0" smtClean="0"/>
              <a:t>7. érzék, az intuíció érzékszerve lesz.</a:t>
            </a:r>
            <a:endParaRPr lang="en-US" dirty="0"/>
          </a:p>
        </p:txBody>
      </p:sp>
      <p:sp>
        <p:nvSpPr>
          <p:cNvPr id="5" name="Footer Placeholder 4"/>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19</a:t>
            </a:fld>
            <a:endParaRPr lang="hu-HU">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48200"/>
            <a:ext cx="361200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0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233481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0273" y="6927"/>
            <a:ext cx="8229600" cy="1027906"/>
          </a:xfrm>
        </p:spPr>
        <p:txBody>
          <a:bodyPr>
            <a:normAutofit/>
          </a:bodyPr>
          <a:lstStyle/>
          <a:p>
            <a:pPr algn="ctr"/>
            <a:r>
              <a:rPr lang="hu-HU" sz="3600" b="1" dirty="0" smtClean="0"/>
              <a:t>Kettősség a természetben</a:t>
            </a:r>
            <a:endParaRPr lang="en-US" sz="3600" b="1" dirty="0"/>
          </a:p>
        </p:txBody>
      </p:sp>
      <p:sp>
        <p:nvSpPr>
          <p:cNvPr id="4" name="Content Placeholder 3"/>
          <p:cNvSpPr>
            <a:spLocks noGrp="1"/>
          </p:cNvSpPr>
          <p:nvPr>
            <p:ph sz="half" idx="1"/>
          </p:nvPr>
        </p:nvSpPr>
        <p:spPr>
          <a:xfrm>
            <a:off x="228600" y="1295400"/>
            <a:ext cx="4038600" cy="4953000"/>
          </a:xfrm>
        </p:spPr>
        <p:txBody>
          <a:bodyPr>
            <a:normAutofit fontScale="77500" lnSpcReduction="20000"/>
          </a:bodyPr>
          <a:lstStyle/>
          <a:p>
            <a:r>
              <a:rPr lang="hu-HU" b="1" dirty="0"/>
              <a:t>Az egész fizikai világ a szimbolika hatalmas tárháza, nem létezik olyan forma, ami ne jelképezne valami benső </a:t>
            </a:r>
            <a:r>
              <a:rPr lang="hu-HU" b="1" dirty="0" smtClean="0"/>
              <a:t>Valóságot.</a:t>
            </a:r>
          </a:p>
          <a:p>
            <a:endParaRPr lang="hu-HU" b="1" dirty="0" smtClean="0"/>
          </a:p>
          <a:p>
            <a:r>
              <a:rPr lang="hu-HU" b="1" dirty="0"/>
              <a:t>Ez mindenekfelett igaz a nemi szervekre, melyek az emberben rejlő legmagasabb kozmikus erőt, a teremtő erőt </a:t>
            </a:r>
            <a:r>
              <a:rPr lang="hu-HU" b="1" dirty="0" smtClean="0"/>
              <a:t>képviselik.</a:t>
            </a:r>
          </a:p>
          <a:p>
            <a:endParaRPr lang="hu-HU" b="1" dirty="0"/>
          </a:p>
          <a:p>
            <a:r>
              <a:rPr lang="en-US" b="1" dirty="0" err="1"/>
              <a:t>Az</a:t>
            </a:r>
            <a:r>
              <a:rPr lang="en-US" b="1" dirty="0"/>
              <a:t> </a:t>
            </a:r>
            <a:r>
              <a:rPr lang="en-US" b="1" dirty="0" err="1"/>
              <a:t>anyag</a:t>
            </a:r>
            <a:r>
              <a:rPr lang="en-US" b="1" dirty="0"/>
              <a:t> </a:t>
            </a:r>
            <a:r>
              <a:rPr lang="en-US" b="1" dirty="0" err="1"/>
              <a:t>örök</a:t>
            </a:r>
            <a:r>
              <a:rPr lang="en-US" b="1" dirty="0"/>
              <a:t> </a:t>
            </a:r>
            <a:r>
              <a:rPr lang="en-US" b="1" dirty="0" err="1"/>
              <a:t>tulajdonsága</a:t>
            </a:r>
            <a:r>
              <a:rPr lang="en-US" b="1" dirty="0"/>
              <a:t> a </a:t>
            </a:r>
            <a:r>
              <a:rPr lang="en-US" b="1" dirty="0" err="1"/>
              <a:t>szüntelen</a:t>
            </a:r>
            <a:r>
              <a:rPr lang="en-US" b="1" dirty="0"/>
              <a:t> </a:t>
            </a:r>
            <a:r>
              <a:rPr lang="en-US" b="1" dirty="0" err="1"/>
              <a:t>mozgás</a:t>
            </a:r>
            <a:r>
              <a:rPr lang="en-US" b="1" dirty="0"/>
              <a:t>, </a:t>
            </a:r>
            <a:r>
              <a:rPr lang="en-US" b="1" dirty="0" err="1"/>
              <a:t>az</a:t>
            </a:r>
            <a:r>
              <a:rPr lang="en-US" b="1" dirty="0"/>
              <a:t> </a:t>
            </a:r>
            <a:r>
              <a:rPr lang="en-US" b="1" dirty="0" err="1"/>
              <a:t>élet</a:t>
            </a:r>
            <a:r>
              <a:rPr lang="en-US" b="1" dirty="0"/>
              <a:t> </a:t>
            </a:r>
            <a:r>
              <a:rPr lang="en-US" b="1" dirty="0" err="1" smtClean="0"/>
              <a:t>ritmikus</a:t>
            </a:r>
            <a:endParaRPr lang="hu-HU" b="1" dirty="0" smtClean="0"/>
          </a:p>
          <a:p>
            <a:pPr marL="64008" indent="0">
              <a:buNone/>
            </a:pPr>
            <a:r>
              <a:rPr lang="hu-HU" b="1" dirty="0" smtClean="0"/>
              <a:t>    </a:t>
            </a:r>
            <a:r>
              <a:rPr lang="en-US" b="1" dirty="0" smtClean="0"/>
              <a:t> </a:t>
            </a:r>
            <a:r>
              <a:rPr lang="en-US" b="1" dirty="0" err="1"/>
              <a:t>ár-apálya</a:t>
            </a:r>
            <a:r>
              <a:rPr lang="en-US" b="1" dirty="0"/>
              <a:t>. </a:t>
            </a:r>
            <a:endParaRPr lang="hu-HU" b="1" dirty="0"/>
          </a:p>
          <a:p>
            <a:endParaRPr lang="hu-HU" b="1" dirty="0" smtClean="0"/>
          </a:p>
          <a:p>
            <a:endParaRPr lang="en-US" b="1" dirty="0"/>
          </a:p>
        </p:txBody>
      </p:sp>
      <p:sp>
        <p:nvSpPr>
          <p:cNvPr id="5" name="Content Placeholder 4"/>
          <p:cNvSpPr>
            <a:spLocks noGrp="1"/>
          </p:cNvSpPr>
          <p:nvPr>
            <p:ph sz="half" idx="2"/>
          </p:nvPr>
        </p:nvSpPr>
        <p:spPr>
          <a:xfrm>
            <a:off x="4953000" y="990600"/>
            <a:ext cx="4038600" cy="5562600"/>
          </a:xfrm>
        </p:spPr>
        <p:txBody>
          <a:bodyPr>
            <a:normAutofit fontScale="77500" lnSpcReduction="20000"/>
          </a:bodyPr>
          <a:lstStyle/>
          <a:p>
            <a:pPr marL="64008" indent="0">
              <a:buNone/>
            </a:pPr>
            <a:endParaRPr lang="hu-HU" b="1" dirty="0" smtClean="0"/>
          </a:p>
          <a:p>
            <a:r>
              <a:rPr lang="hu-HU" b="1" dirty="0"/>
              <a:t>Ebből a ritmikusságból a leghatalmasabb maga a világegyetem megnyilvánulása és látszólagos eltűnése, amit a hindu írások Brahma Nappalainak és Éjszakáinak neveznek</a:t>
            </a:r>
            <a:r>
              <a:rPr lang="hu-HU" b="1" dirty="0" smtClean="0"/>
              <a:t>.</a:t>
            </a:r>
          </a:p>
          <a:p>
            <a:pPr marL="64008" indent="0">
              <a:buNone/>
            </a:pPr>
            <a:r>
              <a:rPr lang="hu-HU" b="1" dirty="0" smtClean="0"/>
              <a:t> </a:t>
            </a:r>
          </a:p>
          <a:p>
            <a:pPr marL="64008" indent="0">
              <a:buNone/>
            </a:pPr>
            <a:endParaRPr lang="hu-HU" b="1" dirty="0" smtClean="0"/>
          </a:p>
          <a:p>
            <a:r>
              <a:rPr lang="hu-HU" b="1" dirty="0"/>
              <a:t>A </a:t>
            </a:r>
            <a:r>
              <a:rPr lang="hu-HU" b="1" dirty="0" err="1"/>
              <a:t>pralaya</a:t>
            </a:r>
            <a:r>
              <a:rPr lang="hu-HU" b="1" dirty="0"/>
              <a:t>, avagy a meg nem nyilvánulás időszaka alatt a szellem és az anyag, az élet és a forma eggyé lett, míg a nappalok alatt szétválik és elkezdődik a sokszorozódás.</a:t>
            </a:r>
            <a:endParaRPr lang="en-US" b="1" dirty="0"/>
          </a:p>
        </p:txBody>
      </p:sp>
    </p:spTree>
    <p:extLst>
      <p:ext uri="{BB962C8B-B14F-4D97-AF65-F5344CB8AC3E}">
        <p14:creationId xmlns:p14="http://schemas.microsoft.com/office/powerpoint/2010/main" val="216120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646906"/>
          </a:xfrm>
        </p:spPr>
        <p:txBody>
          <a:bodyPr>
            <a:normAutofit/>
          </a:bodyPr>
          <a:lstStyle/>
          <a:p>
            <a:pPr algn="ctr"/>
            <a:r>
              <a:rPr lang="hu-HU" sz="3200" b="1" dirty="0" smtClean="0"/>
              <a:t>Szex nélküli élet?</a:t>
            </a:r>
            <a:endParaRPr lang="en-US" sz="3200" b="1" dirty="0"/>
          </a:p>
        </p:txBody>
      </p:sp>
      <p:sp>
        <p:nvSpPr>
          <p:cNvPr id="8" name="Content Placeholder 7"/>
          <p:cNvSpPr>
            <a:spLocks noGrp="1"/>
          </p:cNvSpPr>
          <p:nvPr>
            <p:ph idx="1"/>
          </p:nvPr>
        </p:nvSpPr>
        <p:spPr>
          <a:xfrm>
            <a:off x="533400" y="838200"/>
            <a:ext cx="8229600" cy="5791200"/>
          </a:xfrm>
        </p:spPr>
        <p:txBody>
          <a:bodyPr>
            <a:normAutofit lnSpcReduction="10000"/>
          </a:bodyPr>
          <a:lstStyle/>
          <a:p>
            <a:pPr algn="just"/>
            <a:r>
              <a:rPr lang="hu-HU" sz="1600" dirty="0" smtClean="0"/>
              <a:t>A legtöbb társadalomban egészen napjainkig a cölibátust nagyon nagy figyelem övezi, sokan egy magasztos életformaként tekintenek rá. A nagy bölcsek és tanítók, akik cölibátusban éltek, példaképpen szolgálnak és inspiratívan hatnak azokra, akik célja, hogy az emberi szenvedélyeikből fakadó energiát átalakítsák, és az egyetemes önfeláldozás, részvét szolgálatába állítsák. </a:t>
            </a:r>
          </a:p>
          <a:p>
            <a:pPr algn="just"/>
            <a:r>
              <a:rPr lang="hu-HU" sz="1600" dirty="0" smtClean="0"/>
              <a:t>Felszabadulás vagy elfojtás?</a:t>
            </a:r>
          </a:p>
          <a:p>
            <a:pPr algn="just"/>
            <a:r>
              <a:rPr lang="hu-HU" sz="1600" dirty="0" smtClean="0"/>
              <a:t>Tanulmányok szerint egyre </a:t>
            </a:r>
            <a:r>
              <a:rPr lang="hu-HU" sz="1600" dirty="0"/>
              <a:t>ritkábbak a szexuális együttlétek, egyre kisebb az érdeklődés a szexualitás napi szintű megélése iránt és egyre több az olyan ember, aki teljes megszünteti szexuális </a:t>
            </a:r>
            <a:r>
              <a:rPr lang="hu-HU" sz="1600" dirty="0" smtClean="0"/>
              <a:t>kapcsolatait.</a:t>
            </a:r>
          </a:p>
          <a:p>
            <a:pPr algn="just"/>
            <a:r>
              <a:rPr lang="hu-HU" sz="1600" dirty="0" smtClean="0"/>
              <a:t>2014-es brit felmérés: a </a:t>
            </a:r>
            <a:r>
              <a:rPr lang="hu-HU" sz="1600" dirty="0"/>
              <a:t>stabil kapcsolatban élők </a:t>
            </a:r>
            <a:r>
              <a:rPr lang="hu-HU" sz="1600" dirty="0" smtClean="0"/>
              <a:t>szerint legfontosabb a bizalom</a:t>
            </a:r>
            <a:r>
              <a:rPr lang="hu-HU" sz="1600" dirty="0"/>
              <a:t>, </a:t>
            </a:r>
            <a:r>
              <a:rPr lang="hu-HU" sz="1600" dirty="0" smtClean="0"/>
              <a:t>a kommunikáció</a:t>
            </a:r>
            <a:r>
              <a:rPr lang="hu-HU" sz="1600" dirty="0"/>
              <a:t>, </a:t>
            </a:r>
            <a:r>
              <a:rPr lang="hu-HU" sz="1600" dirty="0" smtClean="0"/>
              <a:t>a humor és az </a:t>
            </a:r>
            <a:r>
              <a:rPr lang="hu-HU" sz="1600" dirty="0"/>
              <a:t>egyenlőség. Csupán 2%-uk említette a </a:t>
            </a:r>
            <a:r>
              <a:rPr lang="hu-HU" sz="1600" dirty="0" smtClean="0"/>
              <a:t>szexet.</a:t>
            </a:r>
          </a:p>
          <a:p>
            <a:pPr algn="just"/>
            <a:r>
              <a:rPr lang="hu-HU" sz="1600" dirty="0" smtClean="0"/>
              <a:t>Ha a szex mentes életre való törekvést </a:t>
            </a:r>
            <a:r>
              <a:rPr lang="hu-HU" sz="1600" dirty="0"/>
              <a:t>egy természetes fejlődési folyamat részeként tekintjük, rájövünk, hogy ez az út vezet a magasabb </a:t>
            </a:r>
            <a:r>
              <a:rPr lang="hu-HU" sz="1600" dirty="0" smtClean="0"/>
              <a:t>szintekre. </a:t>
            </a:r>
          </a:p>
          <a:p>
            <a:pPr algn="just"/>
            <a:r>
              <a:rPr lang="hu-HU" sz="1600" dirty="0"/>
              <a:t>Illetve azok a párok, akik úgy döntenek, hogy gyermeket nevelnek, habár rengeteg kihívással néznek szembe, lassan eljutnak egy magasabb, önzetlenebb életminőséghez</a:t>
            </a:r>
            <a:r>
              <a:rPr lang="hu-HU" sz="1600" dirty="0" smtClean="0"/>
              <a:t>.</a:t>
            </a:r>
          </a:p>
          <a:p>
            <a:pPr algn="just"/>
            <a:r>
              <a:rPr lang="hu-HU" sz="1600" dirty="0" smtClean="0"/>
              <a:t>Egyesek úgy vélik, hogy </a:t>
            </a:r>
            <a:r>
              <a:rPr lang="hu-HU" sz="1600" dirty="0"/>
              <a:t>csupán a szexuális érintkezés elutasítása semmiben sem fejleszt bennünket </a:t>
            </a:r>
            <a:r>
              <a:rPr lang="hu-HU" sz="1600" dirty="0" smtClean="0"/>
              <a:t>spirituálisan egészen </a:t>
            </a:r>
            <a:r>
              <a:rPr lang="hu-HU" sz="1600" dirty="0"/>
              <a:t>addig, míg gondolataink is nem lesznek tökéletesen </a:t>
            </a:r>
            <a:r>
              <a:rPr lang="hu-HU" sz="1600" dirty="0" smtClean="0"/>
              <a:t>tiszták.</a:t>
            </a:r>
          </a:p>
          <a:p>
            <a:pPr algn="just"/>
            <a:r>
              <a:rPr lang="hu-HU" sz="1600" dirty="0" smtClean="0"/>
              <a:t>Hinduizmus, buddhizmus : </a:t>
            </a:r>
            <a:r>
              <a:rPr lang="hu-HU" sz="1600" dirty="0" err="1" smtClean="0"/>
              <a:t>brahmacharya</a:t>
            </a:r>
            <a:r>
              <a:rPr lang="hu-HU" sz="1600" dirty="0" smtClean="0"/>
              <a:t>, az erényesség a spirituális fejlődés egyik alapköve	           tantra, a vágyak spirituális megélése</a:t>
            </a:r>
            <a:endParaRPr lang="hu-HU" sz="1600" dirty="0"/>
          </a:p>
          <a:p>
            <a:pPr marL="64008" indent="0" algn="just">
              <a:buNone/>
            </a:pPr>
            <a:endParaRPr lang="hu-HU" dirty="0" smtClean="0"/>
          </a:p>
          <a:p>
            <a:endParaRPr lang="en-US" dirty="0"/>
          </a:p>
        </p:txBody>
      </p:sp>
      <p:sp>
        <p:nvSpPr>
          <p:cNvPr id="5" name="Footer Placeholder 4"/>
          <p:cNvSpPr>
            <a:spLocks noGrp="1"/>
          </p:cNvSpPr>
          <p:nvPr>
            <p:ph type="ftr" sz="quarter" idx="11"/>
          </p:nvPr>
        </p:nvSpPr>
        <p:spPr/>
        <p:txBody>
          <a:bodyPr/>
          <a:lstStyle/>
          <a:p>
            <a:pPr>
              <a:defRPr/>
            </a:pPr>
            <a:r>
              <a:rPr lang="it-IT" dirty="0" smtClean="0">
                <a:solidFill>
                  <a:prstClr val="black">
                    <a:tint val="75000"/>
                  </a:prstClr>
                </a:solidFill>
              </a:rPr>
              <a:t>AZ EMBERI FEJLŐDÉS ISTENI TERVE</a:t>
            </a:r>
            <a:endParaRPr lang="hu-H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20</a:t>
            </a:fld>
            <a:endParaRPr lang="hu-HU">
              <a:solidFill>
                <a:prstClr val="black">
                  <a:tint val="75000"/>
                </a:prstClr>
              </a:solidFill>
            </a:endParaRPr>
          </a:p>
        </p:txBody>
      </p:sp>
      <p:sp>
        <p:nvSpPr>
          <p:cNvPr id="9" name="Left-Right Arrow 8"/>
          <p:cNvSpPr/>
          <p:nvPr/>
        </p:nvSpPr>
        <p:spPr>
          <a:xfrm>
            <a:off x="2895600" y="6084450"/>
            <a:ext cx="758952" cy="3322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51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pPr algn="ctr"/>
            <a:r>
              <a:rPr lang="hu-HU" sz="3200" b="1" dirty="0"/>
              <a:t>Szex nélküli élet?</a:t>
            </a:r>
            <a:endParaRPr lang="en-US" sz="3200" dirty="0"/>
          </a:p>
        </p:txBody>
      </p:sp>
      <p:sp>
        <p:nvSpPr>
          <p:cNvPr id="6" name="Content Placeholder 5"/>
          <p:cNvSpPr>
            <a:spLocks noGrp="1"/>
          </p:cNvSpPr>
          <p:nvPr>
            <p:ph sz="half" idx="1"/>
          </p:nvPr>
        </p:nvSpPr>
        <p:spPr>
          <a:xfrm>
            <a:off x="76200" y="762000"/>
            <a:ext cx="6477000" cy="6248400"/>
          </a:xfrm>
        </p:spPr>
        <p:txBody>
          <a:bodyPr>
            <a:normAutofit fontScale="55000" lnSpcReduction="20000"/>
          </a:bodyPr>
          <a:lstStyle/>
          <a:p>
            <a:pPr algn="just"/>
            <a:r>
              <a:rPr lang="hu-HU" sz="2900" dirty="0" smtClean="0"/>
              <a:t>Torkom </a:t>
            </a:r>
            <a:r>
              <a:rPr lang="hu-HU" sz="2900" dirty="0" err="1" smtClean="0"/>
              <a:t>Saraydarian</a:t>
            </a:r>
            <a:r>
              <a:rPr lang="hu-HU" sz="2900" dirty="0" smtClean="0"/>
              <a:t>: Az orgazmus nélküli szex extra nyomást gyakorol a nemi szervekre, s ez a túlzott felgyülemlett energia kibillenti az embert az egészséges egyensúlyból.</a:t>
            </a:r>
          </a:p>
          <a:p>
            <a:pPr algn="just"/>
            <a:r>
              <a:rPr lang="en-US" sz="2900" dirty="0" smtClean="0"/>
              <a:t>Swami </a:t>
            </a:r>
            <a:r>
              <a:rPr lang="en-US" sz="2900" dirty="0" err="1" smtClean="0"/>
              <a:t>Chidananda</a:t>
            </a:r>
            <a:r>
              <a:rPr lang="hu-HU" sz="2900" dirty="0" smtClean="0"/>
              <a:t>: </a:t>
            </a:r>
            <a:r>
              <a:rPr lang="en-US" sz="2900" dirty="0" smtClean="0"/>
              <a:t>a </a:t>
            </a:r>
            <a:r>
              <a:rPr lang="en-US" sz="2900" dirty="0" err="1" smtClean="0"/>
              <a:t>legtöbb</a:t>
            </a:r>
            <a:r>
              <a:rPr lang="en-US" sz="2900" dirty="0" smtClean="0"/>
              <a:t> </a:t>
            </a:r>
            <a:r>
              <a:rPr lang="en-US" sz="2900" dirty="0" err="1" smtClean="0"/>
              <a:t>esetben</a:t>
            </a:r>
            <a:r>
              <a:rPr lang="en-US" sz="2900" dirty="0" smtClean="0"/>
              <a:t> a </a:t>
            </a:r>
            <a:r>
              <a:rPr lang="en-US" sz="2900" dirty="0" err="1" smtClean="0"/>
              <a:t>tantrikus</a:t>
            </a:r>
            <a:r>
              <a:rPr lang="en-US" sz="2900" dirty="0" smtClean="0"/>
              <a:t> </a:t>
            </a:r>
            <a:r>
              <a:rPr lang="en-US" sz="2900" dirty="0" err="1" smtClean="0"/>
              <a:t>szex</a:t>
            </a:r>
            <a:r>
              <a:rPr lang="en-US" sz="2900" dirty="0" smtClean="0"/>
              <a:t> </a:t>
            </a:r>
            <a:r>
              <a:rPr lang="en-US" sz="2900" dirty="0" err="1" smtClean="0"/>
              <a:t>útja</a:t>
            </a:r>
            <a:r>
              <a:rPr lang="en-US" sz="2900" dirty="0" smtClean="0"/>
              <a:t> </a:t>
            </a:r>
            <a:r>
              <a:rPr lang="en-US" sz="2900" dirty="0" err="1" smtClean="0"/>
              <a:t>csak</a:t>
            </a:r>
            <a:r>
              <a:rPr lang="en-US" sz="2900" dirty="0" smtClean="0"/>
              <a:t> </a:t>
            </a:r>
            <a:r>
              <a:rPr lang="en-US" sz="2900" dirty="0" err="1" smtClean="0"/>
              <a:t>egyfajta</a:t>
            </a:r>
            <a:r>
              <a:rPr lang="en-US" sz="2900" dirty="0" smtClean="0"/>
              <a:t> </a:t>
            </a:r>
            <a:r>
              <a:rPr lang="en-US" sz="2900" dirty="0" err="1" smtClean="0"/>
              <a:t>feljogosítás</a:t>
            </a:r>
            <a:r>
              <a:rPr lang="en-US" sz="2900" dirty="0" smtClean="0"/>
              <a:t>, </a:t>
            </a:r>
            <a:r>
              <a:rPr lang="en-US" sz="2900" dirty="0" err="1" smtClean="0"/>
              <a:t>hogy</a:t>
            </a:r>
            <a:r>
              <a:rPr lang="en-US" sz="2900" dirty="0" smtClean="0"/>
              <a:t> </a:t>
            </a:r>
            <a:r>
              <a:rPr lang="en-US" sz="2900" dirty="0" err="1" smtClean="0"/>
              <a:t>vki</a:t>
            </a:r>
            <a:r>
              <a:rPr lang="en-US" sz="2900" dirty="0" smtClean="0"/>
              <a:t> a </a:t>
            </a:r>
            <a:r>
              <a:rPr lang="en-US" sz="2900" dirty="0" err="1" smtClean="0"/>
              <a:t>spiritualitás</a:t>
            </a:r>
            <a:r>
              <a:rPr lang="en-US" sz="2900" dirty="0" smtClean="0"/>
              <a:t> </a:t>
            </a:r>
            <a:r>
              <a:rPr lang="en-US" sz="2900" dirty="0" err="1" smtClean="0"/>
              <a:t>nevében</a:t>
            </a:r>
            <a:r>
              <a:rPr lang="en-US" sz="2900" dirty="0" smtClean="0"/>
              <a:t> </a:t>
            </a:r>
            <a:r>
              <a:rPr lang="en-US" sz="2900" dirty="0" err="1" smtClean="0"/>
              <a:t>szexuálisan</a:t>
            </a:r>
            <a:r>
              <a:rPr lang="en-US" sz="2900" dirty="0" smtClean="0"/>
              <a:t> </a:t>
            </a:r>
            <a:r>
              <a:rPr lang="en-US" sz="2900" dirty="0" err="1" smtClean="0"/>
              <a:t>kéjelegjen</a:t>
            </a:r>
            <a:r>
              <a:rPr lang="en-US" sz="2900" dirty="0" smtClean="0"/>
              <a:t>.</a:t>
            </a:r>
            <a:r>
              <a:rPr lang="hu-HU" sz="2900" dirty="0" smtClean="0"/>
              <a:t> A szex éppen arra a részünkre, az állatvilágból magunkkal hozott fizikai szintű ösztönökre tereli a figyelmet, így nehezen elképzelhető, hogy ez juttat el bennünket kozmikus tudatossághoz. </a:t>
            </a:r>
          </a:p>
          <a:p>
            <a:pPr algn="just"/>
            <a:r>
              <a:rPr lang="hu-HU" sz="2900" dirty="0"/>
              <a:t>A </a:t>
            </a:r>
            <a:r>
              <a:rPr lang="hu-HU" sz="2900" dirty="0" err="1" smtClean="0"/>
              <a:t>brahmacharya</a:t>
            </a:r>
            <a:r>
              <a:rPr lang="hu-HU" sz="2900" dirty="0" smtClean="0"/>
              <a:t> </a:t>
            </a:r>
            <a:r>
              <a:rPr lang="hu-HU" sz="2900" dirty="0"/>
              <a:t>azonban nem a szexualitás elnyomását v megtagadását jelenti: azt jelenti, hogy már nem a testünkkel és személyiségünkkel azonosítjuk magunkat, és elkezdjük keresni létünk magasabb szintű megnyilvánulásait, ahol a szexuális kielégülés már csak egy jelentés nélküli káprázat</a:t>
            </a:r>
            <a:r>
              <a:rPr lang="hu-HU" sz="2900" dirty="0" smtClean="0"/>
              <a:t>.</a:t>
            </a:r>
          </a:p>
          <a:p>
            <a:pPr algn="just"/>
            <a:r>
              <a:rPr lang="hu-HU" sz="2900" dirty="0" smtClean="0"/>
              <a:t>Buddhizmus: az orgazmus egyfajta transzcendens élmény-pótlék, a figyelmet a valóban transzcendens felé kell irányítani.</a:t>
            </a:r>
            <a:endParaRPr lang="hu-HU" sz="2900" dirty="0" smtClean="0"/>
          </a:p>
          <a:p>
            <a:pPr marL="64008" indent="0">
              <a:buNone/>
            </a:pPr>
            <a:r>
              <a:rPr lang="hu-HU" sz="2900" dirty="0" smtClean="0"/>
              <a:t>Hogyan érdemes kezelni szexuális vágyainkat?</a:t>
            </a:r>
          </a:p>
          <a:p>
            <a:pPr algn="just"/>
            <a:r>
              <a:rPr lang="hu-HU" sz="2900" dirty="0" smtClean="0"/>
              <a:t>A </a:t>
            </a:r>
            <a:r>
              <a:rPr lang="hu-HU" sz="2900" dirty="0"/>
              <a:t>Buddhizmus azt tanítja, hogy fogadjuk el szexuális irányú gondolatainkat és érzéseinket anélkül, hogy elnyomnánk azokat, de ne hagyjuk, </a:t>
            </a:r>
            <a:r>
              <a:rPr lang="hu-HU" sz="2900" dirty="0" smtClean="0"/>
              <a:t>hogy beleragadjanak </a:t>
            </a:r>
            <a:r>
              <a:rPr lang="hu-HU" sz="2900" dirty="0"/>
              <a:t>elménkbe, türelmesen várjuk meg, amíg átsuhannak rajtunk. </a:t>
            </a:r>
            <a:endParaRPr lang="hu-HU" sz="2900" dirty="0" smtClean="0"/>
          </a:p>
          <a:p>
            <a:pPr algn="just"/>
            <a:r>
              <a:rPr lang="hu-HU" sz="2900" dirty="0"/>
              <a:t>Őszintén fel kell mérjük gondolataink és tetteink minőségét, ez alapvető ahhoz, hogy rossz szokásainkat levetkőzzük és fejlesszük jellemünket. </a:t>
            </a:r>
            <a:r>
              <a:rPr lang="hu-HU" sz="2900" dirty="0" smtClean="0"/>
              <a:t> Megvannak a technikák, hogyan fordítsuk szexuális energiáinkat magasabb célok felé.</a:t>
            </a:r>
          </a:p>
          <a:p>
            <a:pPr marL="64008" indent="0" algn="just">
              <a:buNone/>
            </a:pPr>
            <a:endParaRPr lang="hu-HU" dirty="0" smtClean="0"/>
          </a:p>
          <a:p>
            <a:pPr algn="just"/>
            <a:endParaRPr lang="en-US" dirty="0"/>
          </a:p>
        </p:txBody>
      </p:sp>
      <p:sp>
        <p:nvSpPr>
          <p:cNvPr id="4" name="Footer Placeholder 3"/>
          <p:cNvSpPr>
            <a:spLocks noGrp="1"/>
          </p:cNvSpPr>
          <p:nvPr>
            <p:ph type="ftr" sz="quarter" idx="11"/>
          </p:nvPr>
        </p:nvSpPr>
        <p:spPr/>
        <p:txBody>
          <a:bodyPr/>
          <a:lstStyle/>
          <a:p>
            <a:pPr>
              <a:defRPr/>
            </a:pPr>
            <a:r>
              <a:rPr lang="it-IT" dirty="0" smtClean="0">
                <a:solidFill>
                  <a:prstClr val="black">
                    <a:tint val="75000"/>
                  </a:prstClr>
                </a:solidFill>
              </a:rPr>
              <a:t>AZ EMBERI FEJLŐDÉS ISTENI TERVE</a:t>
            </a:r>
            <a:endParaRPr lang="hu-HU"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21</a:t>
            </a:fld>
            <a:endParaRPr lang="hu-HU">
              <a:solidFill>
                <a:prstClr val="black">
                  <a:tint val="75000"/>
                </a:prstClr>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9400" y="1219200"/>
            <a:ext cx="2200275" cy="3184318"/>
          </a:xfrm>
          <a:prstGeom prst="roundRect">
            <a:avLst>
              <a:gd name="adj" fmla="val 8594"/>
            </a:avLst>
          </a:prstGeom>
          <a:solidFill>
            <a:srgbClr val="FFFFFF">
              <a:shade val="85000"/>
            </a:srgbClr>
          </a:solidFill>
          <a:ln>
            <a:solidFill>
              <a:schemeClr val="accent2">
                <a:lumMod val="60000"/>
                <a:lumOff val="40000"/>
              </a:schemeClr>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46440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733" y="1676400"/>
            <a:ext cx="474133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9435" y="304800"/>
            <a:ext cx="8229600" cy="762000"/>
          </a:xfrm>
        </p:spPr>
        <p:txBody>
          <a:bodyPr>
            <a:normAutofit/>
          </a:bodyPr>
          <a:lstStyle/>
          <a:p>
            <a:pPr algn="ctr"/>
            <a:r>
              <a:rPr lang="hu-HU" sz="3200" b="1" dirty="0" smtClean="0"/>
              <a:t>Le </a:t>
            </a:r>
            <a:r>
              <a:rPr lang="hu-HU" sz="3200" b="1" dirty="0" smtClean="0"/>
              <a:t>kell-e </a:t>
            </a:r>
            <a:r>
              <a:rPr lang="hu-HU" sz="3200" b="1" dirty="0" smtClean="0"/>
              <a:t>mondanunk a szerelemről?</a:t>
            </a:r>
            <a:endParaRPr lang="en-US" sz="3200" b="1" dirty="0"/>
          </a:p>
        </p:txBody>
      </p:sp>
      <p:sp>
        <p:nvSpPr>
          <p:cNvPr id="3" name="Content Placeholder 2"/>
          <p:cNvSpPr>
            <a:spLocks noGrp="1"/>
          </p:cNvSpPr>
          <p:nvPr>
            <p:ph sz="half" idx="1"/>
          </p:nvPr>
        </p:nvSpPr>
        <p:spPr>
          <a:xfrm>
            <a:off x="457200" y="1722437"/>
            <a:ext cx="4114800" cy="4525963"/>
          </a:xfrm>
        </p:spPr>
        <p:txBody>
          <a:bodyPr>
            <a:normAutofit fontScale="70000" lnSpcReduction="20000"/>
          </a:bodyPr>
          <a:lstStyle/>
          <a:p>
            <a:pPr marL="64008" indent="0">
              <a:buNone/>
            </a:pPr>
            <a:r>
              <a:rPr lang="hu-HU" dirty="0"/>
              <a:t>„Minden szerelem naggyá tesz és megdicsőít</a:t>
            </a:r>
            <a:r>
              <a:rPr lang="hu-HU" dirty="0" smtClean="0"/>
              <a:t>,</a:t>
            </a:r>
          </a:p>
          <a:p>
            <a:pPr marL="64008" indent="0">
              <a:buNone/>
            </a:pPr>
            <a:endParaRPr lang="hu-HU" dirty="0"/>
          </a:p>
          <a:p>
            <a:pPr marL="64008" indent="0">
              <a:buNone/>
            </a:pPr>
            <a:r>
              <a:rPr lang="hu-HU" dirty="0" smtClean="0"/>
              <a:t>Amíg </a:t>
            </a:r>
            <a:r>
              <a:rPr lang="hu-HU" dirty="0"/>
              <a:t>Isten </a:t>
            </a:r>
            <a:r>
              <a:rPr lang="hu-HU" dirty="0" smtClean="0"/>
              <a:t>gyullad </a:t>
            </a:r>
            <a:r>
              <a:rPr lang="hu-HU" dirty="0"/>
              <a:t>ki </a:t>
            </a:r>
            <a:r>
              <a:rPr lang="hu-HU" dirty="0" smtClean="0"/>
              <a:t>a szerető szemében,</a:t>
            </a:r>
          </a:p>
          <a:p>
            <a:pPr marL="64008" indent="0">
              <a:buNone/>
            </a:pPr>
            <a:endParaRPr lang="hu-HU" dirty="0"/>
          </a:p>
          <a:p>
            <a:pPr marL="64008" indent="0">
              <a:buNone/>
            </a:pPr>
            <a:r>
              <a:rPr lang="hu-HU" dirty="0" smtClean="0"/>
              <a:t>Amiben </a:t>
            </a:r>
            <a:r>
              <a:rPr lang="hu-HU" dirty="0"/>
              <a:t>addig csak a föld </a:t>
            </a:r>
            <a:r>
              <a:rPr lang="hu-HU" dirty="0" smtClean="0"/>
              <a:t>tükrözött</a:t>
            </a:r>
            <a:r>
              <a:rPr lang="hu-HU" dirty="0"/>
              <a:t>.”</a:t>
            </a:r>
          </a:p>
          <a:p>
            <a:pPr marL="64008" indent="0">
              <a:buNone/>
            </a:pPr>
            <a:endParaRPr lang="en-US" dirty="0"/>
          </a:p>
        </p:txBody>
      </p:sp>
      <p:sp>
        <p:nvSpPr>
          <p:cNvPr id="4" name="Content Placeholder 3"/>
          <p:cNvSpPr>
            <a:spLocks noGrp="1"/>
          </p:cNvSpPr>
          <p:nvPr>
            <p:ph sz="half" idx="2"/>
          </p:nvPr>
        </p:nvSpPr>
        <p:spPr>
          <a:xfrm>
            <a:off x="304800" y="4495800"/>
            <a:ext cx="8001000" cy="1905000"/>
          </a:xfrm>
        </p:spPr>
        <p:txBody>
          <a:bodyPr>
            <a:normAutofit fontScale="70000" lnSpcReduction="20000"/>
          </a:bodyPr>
          <a:lstStyle/>
          <a:p>
            <a:pPr algn="just"/>
            <a:r>
              <a:rPr lang="hu-HU" dirty="0"/>
              <a:t>Ha a fizikai kielégülés az egyetlen, vagy az uralkodó tényező a nemek </a:t>
            </a:r>
            <a:r>
              <a:rPr lang="hu-HU" dirty="0" smtClean="0"/>
              <a:t>vonzásában</a:t>
            </a:r>
            <a:r>
              <a:rPr lang="hu-HU" dirty="0"/>
              <a:t>, az szenvedély és nem szerelem. Azonban ahol a szeretet által megtisztított érzéseknek kiemelkedő rangja van, ott a fizikai </a:t>
            </a:r>
            <a:r>
              <a:rPr lang="hu-HU" dirty="0" smtClean="0"/>
              <a:t>érintésnek </a:t>
            </a:r>
            <a:r>
              <a:rPr lang="hu-HU" dirty="0"/>
              <a:t>is nagyon szép és ösztönző jelentősége lehet. </a:t>
            </a:r>
            <a:endParaRPr lang="hu-HU" dirty="0" smtClean="0"/>
          </a:p>
          <a:p>
            <a:pPr algn="just"/>
            <a:r>
              <a:rPr lang="hu-HU" dirty="0"/>
              <a:t>A majdnem tökéletességnek ez a tapasztalata nagyon ritka, mivel nagyon magas rendű és eszményi gondolatokat, óriási szeretetet követel a szerelmesek </a:t>
            </a:r>
            <a:r>
              <a:rPr lang="hu-HU" dirty="0" smtClean="0"/>
              <a:t>részéről.</a:t>
            </a:r>
            <a:endParaRPr lang="en-US" dirty="0"/>
          </a:p>
        </p:txBody>
      </p:sp>
      <p:sp>
        <p:nvSpPr>
          <p:cNvPr id="5" name="Footer Placeholder 4"/>
          <p:cNvSpPr>
            <a:spLocks noGrp="1"/>
          </p:cNvSpPr>
          <p:nvPr>
            <p:ph type="ftr" sz="quarter" idx="11"/>
          </p:nvPr>
        </p:nvSpPr>
        <p:spPr/>
        <p:txBody>
          <a:bodyPr/>
          <a:lstStyle/>
          <a:p>
            <a:pPr>
              <a:defRPr/>
            </a:pPr>
            <a:r>
              <a:rPr lang="it-IT" smtClean="0">
                <a:solidFill>
                  <a:prstClr val="black">
                    <a:tint val="75000"/>
                  </a:prstClr>
                </a:solidFill>
              </a:rPr>
              <a:t>AZ EMBERI FEJLŐDÉS ISTENI TERVE</a:t>
            </a:r>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22</a:t>
            </a:fld>
            <a:endParaRPr lang="hu-HU">
              <a:solidFill>
                <a:prstClr val="black">
                  <a:tint val="75000"/>
                </a:prstClr>
              </a:solidFill>
            </a:endParaRPr>
          </a:p>
        </p:txBody>
      </p:sp>
    </p:spTree>
    <p:extLst>
      <p:ext uri="{BB962C8B-B14F-4D97-AF65-F5344CB8AC3E}">
        <p14:creationId xmlns:p14="http://schemas.microsoft.com/office/powerpoint/2010/main" val="126696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4526"/>
          </a:xfrm>
        </p:spPr>
        <p:txBody>
          <a:bodyPr/>
          <a:lstStyle/>
          <a:p>
            <a:pPr algn="ctr"/>
            <a:r>
              <a:rPr lang="hu-HU" sz="3600" b="1" dirty="0">
                <a:ln w="6350">
                  <a:solidFill>
                    <a:srgbClr val="FF388C">
                      <a:shade val="43000"/>
                    </a:srgbClr>
                  </a:solidFill>
                </a:ln>
                <a:solidFill>
                  <a:srgbClr val="FF388C">
                    <a:tint val="83000"/>
                    <a:satMod val="150000"/>
                  </a:srgbClr>
                </a:solidFill>
              </a:rPr>
              <a:t>Kettősség a természetben</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5446" y="1524000"/>
            <a:ext cx="455848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2"/>
          </p:nvPr>
        </p:nvSpPr>
        <p:spPr>
          <a:xfrm>
            <a:off x="4724400" y="1524000"/>
            <a:ext cx="4267200" cy="5410199"/>
          </a:xfrm>
        </p:spPr>
        <p:txBody>
          <a:bodyPr>
            <a:normAutofit fontScale="70000" lnSpcReduction="20000"/>
          </a:bodyPr>
          <a:lstStyle/>
          <a:p>
            <a:pPr algn="just"/>
            <a:r>
              <a:rPr lang="hu-HU" dirty="0"/>
              <a:t>Az okkultizmus azt hirdeti, hogy a férfi és a nő együttesen a természet iker-teremtő erőit, a </a:t>
            </a:r>
            <a:r>
              <a:rPr lang="hu-HU" dirty="0" err="1"/>
              <a:t>pozitívat</a:t>
            </a:r>
            <a:r>
              <a:rPr lang="hu-HU" dirty="0"/>
              <a:t> </a:t>
            </a:r>
            <a:r>
              <a:rPr lang="hu-HU" dirty="0" smtClean="0"/>
              <a:t>és a </a:t>
            </a:r>
            <a:r>
              <a:rPr lang="hu-HU" dirty="0"/>
              <a:t>negatívat, a rejtett és a megnyilvánult életet reprezentálja</a:t>
            </a:r>
            <a:r>
              <a:rPr lang="hu-HU" dirty="0" smtClean="0"/>
              <a:t>.</a:t>
            </a:r>
          </a:p>
          <a:p>
            <a:pPr marL="64008" indent="0" algn="just">
              <a:buNone/>
            </a:pPr>
            <a:endParaRPr lang="hu-HU" dirty="0" smtClean="0"/>
          </a:p>
          <a:p>
            <a:pPr algn="just"/>
            <a:r>
              <a:rPr lang="hu-HU" dirty="0"/>
              <a:t>A két nem közti vonzódás alapvetése, hogy a pozitív hímnemű elv örökké az inkább negatív nőnemű elvet </a:t>
            </a:r>
            <a:r>
              <a:rPr lang="hu-HU" dirty="0" smtClean="0"/>
              <a:t>keresi.</a:t>
            </a:r>
          </a:p>
          <a:p>
            <a:pPr marL="64008" indent="0" algn="just">
              <a:buNone/>
            </a:pPr>
            <a:endParaRPr lang="hu-HU" dirty="0" smtClean="0"/>
          </a:p>
          <a:p>
            <a:pPr algn="just"/>
            <a:r>
              <a:rPr lang="hu-HU" dirty="0"/>
              <a:t>E</a:t>
            </a:r>
            <a:r>
              <a:rPr lang="hu-HU" dirty="0" smtClean="0"/>
              <a:t>gyetlen </a:t>
            </a:r>
            <a:r>
              <a:rPr lang="hu-HU" dirty="0"/>
              <a:t>lélek sem tökéletesen </a:t>
            </a:r>
            <a:r>
              <a:rPr lang="hu-HU" dirty="0" smtClean="0"/>
              <a:t>férfi vagy női, </a:t>
            </a:r>
            <a:r>
              <a:rPr lang="hu-HU" dirty="0"/>
              <a:t>hanem mindkettő kvintesszenciája, s a leszületések során meg kell tanulnia mindkét oldal </a:t>
            </a:r>
            <a:r>
              <a:rPr lang="hu-HU" dirty="0" smtClean="0"/>
              <a:t>kötelességeit és </a:t>
            </a:r>
            <a:r>
              <a:rPr lang="hu-HU" dirty="0"/>
              <a:t>tapasztalatait.</a:t>
            </a:r>
            <a:endParaRPr lang="en-US" dirty="0"/>
          </a:p>
        </p:txBody>
      </p:sp>
      <p:sp>
        <p:nvSpPr>
          <p:cNvPr id="5" name="Footer Placeholder 4"/>
          <p:cNvSpPr>
            <a:spLocks noGrp="1"/>
          </p:cNvSpPr>
          <p:nvPr>
            <p:ph type="ftr" sz="quarter" idx="11"/>
          </p:nvPr>
        </p:nvSpPr>
        <p:spPr>
          <a:xfrm>
            <a:off x="457200" y="5334001"/>
            <a:ext cx="4260056" cy="1143000"/>
          </a:xfrm>
        </p:spPr>
        <p:txBody>
          <a:bodyPr/>
          <a:lstStyle/>
          <a:p>
            <a:pPr>
              <a:defRPr/>
            </a:pPr>
            <a:r>
              <a:rPr lang="it-IT" dirty="0" smtClean="0">
                <a:solidFill>
                  <a:prstClr val="black">
                    <a:tint val="75000"/>
                  </a:prstClr>
                </a:solidFill>
              </a:rPr>
              <a:t>AZ EMBERI FEJLŐDÉS ISTENI TERVE</a:t>
            </a:r>
            <a:endParaRPr lang="hu-HU"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B58597-C5F2-4892-A8B4-23CC0431A2D2}" type="slidenum">
              <a:rPr lang="hu-HU" smtClean="0">
                <a:solidFill>
                  <a:prstClr val="black">
                    <a:tint val="75000"/>
                  </a:prstClr>
                </a:solidFill>
              </a:rPr>
              <a:pPr>
                <a:defRPr/>
              </a:pPr>
              <a:t>3</a:t>
            </a:fld>
            <a:endParaRPr lang="hu-HU">
              <a:solidFill>
                <a:prstClr val="black">
                  <a:tint val="75000"/>
                </a:prstClr>
              </a:solidFill>
            </a:endParaRPr>
          </a:p>
        </p:txBody>
      </p:sp>
      <p:sp>
        <p:nvSpPr>
          <p:cNvPr id="8" name="Rectangle 7"/>
          <p:cNvSpPr/>
          <p:nvPr/>
        </p:nvSpPr>
        <p:spPr>
          <a:xfrm>
            <a:off x="152400" y="5334000"/>
            <a:ext cx="4572000" cy="1200329"/>
          </a:xfrm>
          <a:prstGeom prst="rect">
            <a:avLst/>
          </a:prstGeom>
        </p:spPr>
        <p:txBody>
          <a:bodyPr>
            <a:spAutoFit/>
          </a:bodyPr>
          <a:lstStyle/>
          <a:p>
            <a:pPr algn="just"/>
            <a:r>
              <a:rPr lang="hu-HU" b="1" dirty="0" smtClean="0"/>
              <a:t>…</a:t>
            </a:r>
            <a:r>
              <a:rPr lang="en-US" b="1" dirty="0" err="1" smtClean="0"/>
              <a:t>amint</a:t>
            </a:r>
            <a:r>
              <a:rPr lang="en-US" b="1" dirty="0" smtClean="0"/>
              <a:t> </a:t>
            </a:r>
            <a:r>
              <a:rPr lang="en-US" b="1" dirty="0" err="1"/>
              <a:t>az</a:t>
            </a:r>
            <a:r>
              <a:rPr lang="en-US" b="1" dirty="0"/>
              <a:t> </a:t>
            </a:r>
            <a:r>
              <a:rPr lang="en-US" b="1" dirty="0" err="1"/>
              <a:t>evolúció</a:t>
            </a:r>
            <a:r>
              <a:rPr lang="en-US" b="1" dirty="0"/>
              <a:t> </a:t>
            </a:r>
            <a:r>
              <a:rPr lang="en-US" b="1" dirty="0" err="1"/>
              <a:t>útján</a:t>
            </a:r>
            <a:r>
              <a:rPr lang="en-US" b="1" dirty="0"/>
              <a:t> </a:t>
            </a:r>
            <a:r>
              <a:rPr lang="en-US" b="1" dirty="0" err="1"/>
              <a:t>tovább</a:t>
            </a:r>
            <a:r>
              <a:rPr lang="en-US" b="1" dirty="0"/>
              <a:t> </a:t>
            </a:r>
            <a:r>
              <a:rPr lang="en-US" b="1" dirty="0" err="1" smtClean="0"/>
              <a:t>halad</a:t>
            </a:r>
            <a:r>
              <a:rPr lang="en-US" b="1" dirty="0" smtClean="0"/>
              <a:t>, </a:t>
            </a:r>
            <a:r>
              <a:rPr lang="en-US" b="1" dirty="0" err="1"/>
              <a:t>mindkét</a:t>
            </a:r>
            <a:r>
              <a:rPr lang="en-US" b="1" dirty="0"/>
              <a:t> </a:t>
            </a:r>
            <a:r>
              <a:rPr lang="en-US" b="1" dirty="0" err="1"/>
              <a:t>nem</a:t>
            </a:r>
            <a:r>
              <a:rPr lang="en-US" b="1" dirty="0"/>
              <a:t> </a:t>
            </a:r>
            <a:r>
              <a:rPr lang="en-US" b="1" dirty="0" err="1"/>
              <a:t>legtökéletesebb</a:t>
            </a:r>
            <a:r>
              <a:rPr lang="en-US" b="1" dirty="0"/>
              <a:t> </a:t>
            </a:r>
            <a:r>
              <a:rPr lang="en-US" b="1" dirty="0" err="1"/>
              <a:t>karakterisztikumai</a:t>
            </a:r>
            <a:r>
              <a:rPr lang="en-US" b="1" dirty="0"/>
              <a:t> </a:t>
            </a:r>
            <a:r>
              <a:rPr lang="en-US" b="1" dirty="0" err="1"/>
              <a:t>egy</a:t>
            </a:r>
            <a:r>
              <a:rPr lang="en-US" b="1" dirty="0"/>
              <a:t> </a:t>
            </a:r>
            <a:r>
              <a:rPr lang="en-US" b="1" dirty="0" err="1"/>
              <a:t>egyéniségbe</a:t>
            </a:r>
            <a:r>
              <a:rPr lang="en-US" b="1" dirty="0"/>
              <a:t>, a „</a:t>
            </a:r>
            <a:r>
              <a:rPr lang="en-US" b="1" dirty="0" err="1"/>
              <a:t>Tökéletes</a:t>
            </a:r>
            <a:r>
              <a:rPr lang="en-US" b="1" dirty="0"/>
              <a:t> </a:t>
            </a:r>
            <a:r>
              <a:rPr lang="en-US" b="1" dirty="0" err="1"/>
              <a:t>Emberbe</a:t>
            </a:r>
            <a:r>
              <a:rPr lang="en-US" b="1" dirty="0"/>
              <a:t>” </a:t>
            </a:r>
            <a:r>
              <a:rPr lang="en-US" b="1" dirty="0" err="1"/>
              <a:t>olvadnak</a:t>
            </a:r>
            <a:r>
              <a:rPr lang="en-US" b="1" dirty="0"/>
              <a:t> </a:t>
            </a:r>
            <a:r>
              <a:rPr lang="en-US" b="1" dirty="0" err="1" smtClean="0"/>
              <a:t>össze</a:t>
            </a:r>
            <a:r>
              <a:rPr lang="hu-HU" b="1" dirty="0" smtClean="0"/>
              <a:t>.</a:t>
            </a:r>
            <a:endParaRPr lang="en-US" b="1" dirty="0"/>
          </a:p>
        </p:txBody>
      </p:sp>
    </p:spTree>
    <p:extLst>
      <p:ext uri="{BB962C8B-B14F-4D97-AF65-F5344CB8AC3E}">
        <p14:creationId xmlns:p14="http://schemas.microsoft.com/office/powerpoint/2010/main" val="330198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a:xfrm>
            <a:off x="457200" y="76200"/>
            <a:ext cx="8229600" cy="1209326"/>
          </a:xfrm>
        </p:spPr>
        <p:txBody>
          <a:bodyPr>
            <a:normAutofit/>
          </a:bodyPr>
          <a:lstStyle/>
          <a:p>
            <a:pPr algn="ctr"/>
            <a:r>
              <a:rPr lang="hu-HU" altLang="en-US" sz="3200" b="1" dirty="0" smtClean="0"/>
              <a:t>A reprodukció változása az emberiség fejlődésében</a:t>
            </a:r>
          </a:p>
        </p:txBody>
      </p:sp>
      <p:sp>
        <p:nvSpPr>
          <p:cNvPr id="3" name="Tartalom helye 2"/>
          <p:cNvSpPr>
            <a:spLocks noGrp="1"/>
          </p:cNvSpPr>
          <p:nvPr>
            <p:ph idx="1"/>
          </p:nvPr>
        </p:nvSpPr>
        <p:spPr>
          <a:xfrm>
            <a:off x="152400" y="1447800"/>
            <a:ext cx="8686800" cy="5257800"/>
          </a:xfrm>
        </p:spPr>
        <p:txBody>
          <a:bodyPr rtlCol="0">
            <a:normAutofit fontScale="70000" lnSpcReduction="20000"/>
          </a:bodyPr>
          <a:lstStyle/>
          <a:p>
            <a:pPr algn="just">
              <a:defRPr/>
            </a:pPr>
            <a:r>
              <a:rPr lang="hu-HU" dirty="0" smtClean="0"/>
              <a:t>A </a:t>
            </a:r>
            <a:r>
              <a:rPr lang="hu-HU" dirty="0"/>
              <a:t>jelenlegi emberi forma lassan sűrűsödött össze éteri és asztrális anyagból sok-sok évmillió alatt, épp úgy, ahogy a Föld maga is fokozatosan sűrűsödött össze az ősi éteri </a:t>
            </a:r>
            <a:r>
              <a:rPr lang="hu-HU" dirty="0" smtClean="0"/>
              <a:t>ködből.</a:t>
            </a:r>
          </a:p>
          <a:p>
            <a:pPr marL="64008" indent="0" algn="just">
              <a:buNone/>
              <a:defRPr/>
            </a:pPr>
            <a:endParaRPr lang="hu-HU" dirty="0" smtClean="0"/>
          </a:p>
          <a:p>
            <a:pPr marL="64008" indent="0" algn="just">
              <a:buNone/>
              <a:defRPr/>
            </a:pPr>
            <a:r>
              <a:rPr lang="hu-HU" dirty="0" smtClean="0"/>
              <a:t>Az emberiség fejlődési útja – a séma</a:t>
            </a:r>
          </a:p>
          <a:p>
            <a:pPr algn="just">
              <a:defRPr/>
            </a:pPr>
            <a:r>
              <a:rPr lang="hu-HU" dirty="0" smtClean="0"/>
              <a:t>Mindegyik fajban s azon belül alfajban sokszor öltünk testet </a:t>
            </a:r>
          </a:p>
          <a:p>
            <a:pPr algn="just">
              <a:defRPr/>
            </a:pPr>
            <a:r>
              <a:rPr lang="hu-HU" dirty="0" smtClean="0"/>
              <a:t>A fejlődéssel lépést tartani nem tudók kibuknak -„ítéletnapok”.</a:t>
            </a:r>
          </a:p>
          <a:p>
            <a:pPr algn="just">
              <a:defRPr/>
            </a:pPr>
            <a:r>
              <a:rPr lang="hu-HU" dirty="0" smtClean="0"/>
              <a:t>A bukottak egy későbbi rendszerben a fejlődés élenjárói lesznek.</a:t>
            </a:r>
            <a:endParaRPr lang="hu-HU" sz="2800" dirty="0" smtClean="0"/>
          </a:p>
          <a:p>
            <a:pPr algn="just" fontAlgn="auto">
              <a:spcAft>
                <a:spcPts val="0"/>
              </a:spcAft>
              <a:buFont typeface="Arial" pitchFamily="34" charset="0"/>
              <a:buNone/>
              <a:defRPr/>
            </a:pPr>
            <a:r>
              <a:rPr lang="hu-HU" dirty="0" smtClean="0"/>
              <a:t>                                        --------</a:t>
            </a:r>
          </a:p>
          <a:p>
            <a:pPr algn="just">
              <a:defRPr/>
            </a:pPr>
            <a:r>
              <a:rPr lang="hu-HU" dirty="0" smtClean="0"/>
              <a:t>Minden gyökérfajnak megvan a maga „kontinense” </a:t>
            </a:r>
          </a:p>
          <a:p>
            <a:pPr algn="just">
              <a:defRPr/>
            </a:pPr>
            <a:r>
              <a:rPr lang="hu-HU" dirty="0" smtClean="0"/>
              <a:t>Egy gyökérfaj életciklusa vége felé a Föld felszínét természeti katasztrófák egészen átformálják (</a:t>
            </a:r>
            <a:r>
              <a:rPr lang="hu-HU" dirty="0" err="1" smtClean="0"/>
              <a:t>Lemúria</a:t>
            </a:r>
            <a:r>
              <a:rPr lang="hu-HU" dirty="0" smtClean="0"/>
              <a:t>, Atlantisz</a:t>
            </a:r>
            <a:r>
              <a:rPr lang="en-US" dirty="0" smtClean="0"/>
              <a:t>)</a:t>
            </a:r>
            <a:r>
              <a:rPr lang="hu-HU" dirty="0" smtClean="0"/>
              <a:t>. </a:t>
            </a:r>
          </a:p>
        </p:txBody>
      </p:sp>
      <p:sp>
        <p:nvSpPr>
          <p:cNvPr id="4" name="Élőláb helye 3"/>
          <p:cNvSpPr>
            <a:spLocks noGrp="1"/>
          </p:cNvSpPr>
          <p:nvPr>
            <p:ph type="ftr" sz="quarter" idx="11"/>
          </p:nvPr>
        </p:nvSpPr>
        <p:spPr/>
        <p:txBody>
          <a:bodyPr/>
          <a:lstStyle/>
          <a:p>
            <a:pPr>
              <a:defRPr/>
            </a:pPr>
            <a:r>
              <a:rPr lang="it-IT" dirty="0">
                <a:solidFill>
                  <a:prstClr val="black">
                    <a:tint val="75000"/>
                  </a:prstClr>
                </a:solidFill>
              </a:rPr>
              <a:t>AZ EMBERI FEJLŐDÉS ISTENI TERVE</a:t>
            </a:r>
            <a:endParaRPr lang="hu-HU" dirty="0">
              <a:solidFill>
                <a:prstClr val="black">
                  <a:tint val="75000"/>
                </a:prstClr>
              </a:solidFill>
            </a:endParaRPr>
          </a:p>
        </p:txBody>
      </p:sp>
      <p:sp>
        <p:nvSpPr>
          <p:cNvPr id="5" name="Dia számának helye 4"/>
          <p:cNvSpPr>
            <a:spLocks noGrp="1"/>
          </p:cNvSpPr>
          <p:nvPr>
            <p:ph type="sldNum" sz="quarter" idx="12"/>
          </p:nvPr>
        </p:nvSpPr>
        <p:spPr/>
        <p:txBody>
          <a:bodyPr/>
          <a:lstStyle/>
          <a:p>
            <a:pPr>
              <a:defRPr/>
            </a:pPr>
            <a:fld id="{F229CD0D-BEA9-456C-B4EA-F0DD93C35F30}" type="slidenum">
              <a:rPr lang="hu-HU">
                <a:solidFill>
                  <a:prstClr val="black">
                    <a:tint val="75000"/>
                  </a:prstClr>
                </a:solidFill>
              </a:rPr>
              <a:pPr>
                <a:defRPr/>
              </a:pPr>
              <a:t>4</a:t>
            </a:fld>
            <a:endParaRPr lang="hu-HU" dirty="0">
              <a:solidFill>
                <a:prstClr val="black">
                  <a:tint val="75000"/>
                </a:prstClr>
              </a:solidFill>
            </a:endParaRPr>
          </a:p>
        </p:txBody>
      </p:sp>
    </p:spTree>
    <p:extLst>
      <p:ext uri="{BB962C8B-B14F-4D97-AF65-F5344CB8AC3E}">
        <p14:creationId xmlns:p14="http://schemas.microsoft.com/office/powerpoint/2010/main" val="31388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6200"/>
            <a:ext cx="8229600" cy="1066800"/>
          </a:xfrm>
        </p:spPr>
        <p:txBody>
          <a:bodyPr rtlCol="0">
            <a:normAutofit/>
          </a:bodyPr>
          <a:lstStyle/>
          <a:p>
            <a:pPr algn="ctr">
              <a:defRPr/>
            </a:pPr>
            <a:r>
              <a:rPr lang="hu-HU" altLang="en-US" sz="2800" b="1" dirty="0">
                <a:ln w="6350">
                  <a:solidFill>
                    <a:srgbClr val="FF388C">
                      <a:shade val="43000"/>
                    </a:srgbClr>
                  </a:solidFill>
                </a:ln>
                <a:solidFill>
                  <a:srgbClr val="FF388C">
                    <a:tint val="83000"/>
                    <a:satMod val="150000"/>
                  </a:srgbClr>
                </a:solidFill>
              </a:rPr>
              <a:t>A reprodukció változása az emberiség fejlődésében</a:t>
            </a:r>
            <a:endParaRPr lang="hu-HU" sz="4000" dirty="0"/>
          </a:p>
        </p:txBody>
      </p:sp>
      <p:sp>
        <p:nvSpPr>
          <p:cNvPr id="3" name="Tartalom helye 2"/>
          <p:cNvSpPr>
            <a:spLocks noGrp="1"/>
          </p:cNvSpPr>
          <p:nvPr>
            <p:ph sz="half" idx="1"/>
          </p:nvPr>
        </p:nvSpPr>
        <p:spPr>
          <a:xfrm>
            <a:off x="457200" y="1219200"/>
            <a:ext cx="8382000" cy="1858963"/>
          </a:xfrm>
        </p:spPr>
        <p:txBody>
          <a:bodyPr rtlCol="0">
            <a:noAutofit/>
          </a:bodyPr>
          <a:lstStyle/>
          <a:p>
            <a:pPr marL="64008" indent="0" eaLnBrk="1" fontAlgn="auto" hangingPunct="1">
              <a:spcAft>
                <a:spcPts val="0"/>
              </a:spcAft>
              <a:buNone/>
              <a:defRPr/>
            </a:pPr>
            <a:r>
              <a:rPr lang="hu-HU" sz="2000" dirty="0" smtClean="0"/>
              <a:t>Emberfajok </a:t>
            </a:r>
            <a:r>
              <a:rPr lang="hu-HU" sz="2000" dirty="0"/>
              <a:t>ebben a körben</a:t>
            </a:r>
            <a:r>
              <a:rPr lang="hu-HU" sz="2000" dirty="0" smtClean="0"/>
              <a:t>:</a:t>
            </a:r>
          </a:p>
          <a:p>
            <a:pPr lvl="1">
              <a:defRPr/>
            </a:pPr>
            <a:r>
              <a:rPr lang="hu-HU" sz="1800" dirty="0" smtClean="0"/>
              <a:t>Első faj - </a:t>
            </a:r>
            <a:r>
              <a:rPr lang="hu-HU" sz="1800" dirty="0" err="1" smtClean="0"/>
              <a:t>Poláriszi</a:t>
            </a:r>
            <a:r>
              <a:rPr lang="hu-HU" sz="1800" dirty="0" smtClean="0"/>
              <a:t>: </a:t>
            </a:r>
            <a:r>
              <a:rPr lang="hu-HU" sz="1800" dirty="0" err="1"/>
              <a:t>éterikus</a:t>
            </a:r>
            <a:r>
              <a:rPr lang="hu-HU" sz="1800" dirty="0"/>
              <a:t> </a:t>
            </a:r>
            <a:r>
              <a:rPr lang="hu-HU" sz="1800" dirty="0" smtClean="0"/>
              <a:t>testű </a:t>
            </a:r>
            <a:r>
              <a:rPr lang="en-US" sz="1800" dirty="0" smtClean="0"/>
              <a:t> </a:t>
            </a:r>
            <a:r>
              <a:rPr lang="hu-HU" sz="1800" dirty="0" smtClean="0"/>
              <a:t>óriás „árnyak” </a:t>
            </a:r>
            <a:r>
              <a:rPr lang="en-US" sz="1800" dirty="0" smtClean="0"/>
              <a:t>(~150M</a:t>
            </a:r>
            <a:r>
              <a:rPr lang="hu-HU" sz="1800" dirty="0" smtClean="0"/>
              <a:t>-? éve)</a:t>
            </a:r>
            <a:endParaRPr lang="hu-HU" sz="1800" dirty="0"/>
          </a:p>
          <a:p>
            <a:pPr lvl="1">
              <a:defRPr/>
            </a:pPr>
            <a:r>
              <a:rPr lang="hu-HU" sz="1800" dirty="0" smtClean="0"/>
              <a:t>Második faj - </a:t>
            </a:r>
            <a:r>
              <a:rPr lang="hu-HU" sz="1800" dirty="0" err="1" smtClean="0"/>
              <a:t>Hiperbóriai</a:t>
            </a:r>
            <a:r>
              <a:rPr lang="hu-HU" sz="1800" dirty="0" smtClean="0"/>
              <a:t>: </a:t>
            </a:r>
            <a:r>
              <a:rPr lang="hu-HU" sz="1800" dirty="0"/>
              <a:t>„pudingzacskó</a:t>
            </a:r>
            <a:r>
              <a:rPr lang="hu-HU" sz="1800" dirty="0" smtClean="0"/>
              <a:t>” (</a:t>
            </a:r>
            <a:r>
              <a:rPr lang="en-US" sz="1800" dirty="0" smtClean="0"/>
              <a:t>~1</a:t>
            </a:r>
            <a:r>
              <a:rPr lang="hu-HU" sz="1800" dirty="0" smtClean="0"/>
              <a:t>2</a:t>
            </a:r>
            <a:r>
              <a:rPr lang="en-US" sz="1800" dirty="0" smtClean="0"/>
              <a:t>0M</a:t>
            </a:r>
            <a:r>
              <a:rPr lang="hu-HU" sz="1800" dirty="0" smtClean="0"/>
              <a:t>-?  éve)</a:t>
            </a:r>
            <a:endParaRPr lang="hu-HU" sz="1800" dirty="0"/>
          </a:p>
          <a:p>
            <a:pPr lvl="1">
              <a:defRPr/>
            </a:pPr>
            <a:r>
              <a:rPr lang="hu-HU" sz="1800" dirty="0" smtClean="0"/>
              <a:t>Harmadik faj - </a:t>
            </a:r>
            <a:r>
              <a:rPr lang="hu-HU" sz="1800" dirty="0" err="1" smtClean="0"/>
              <a:t>Lemúriai</a:t>
            </a:r>
            <a:r>
              <a:rPr lang="hu-HU" sz="1800" dirty="0" smtClean="0"/>
              <a:t>: </a:t>
            </a:r>
            <a:r>
              <a:rPr lang="hu-HU" sz="1800" dirty="0"/>
              <a:t>„</a:t>
            </a:r>
            <a:r>
              <a:rPr lang="hu-HU" sz="1800" dirty="0" smtClean="0"/>
              <a:t>gorillaszerű”, „</a:t>
            </a:r>
            <a:r>
              <a:rPr lang="hu-HU" sz="1800" dirty="0" err="1" smtClean="0"/>
              <a:t>küklópsz</a:t>
            </a:r>
            <a:r>
              <a:rPr lang="hu-HU" sz="1800" dirty="0" smtClean="0"/>
              <a:t>” (</a:t>
            </a:r>
            <a:r>
              <a:rPr lang="en-US" sz="1800" dirty="0" smtClean="0"/>
              <a:t>~</a:t>
            </a:r>
            <a:r>
              <a:rPr lang="hu-HU" sz="1800" dirty="0" smtClean="0"/>
              <a:t>30</a:t>
            </a:r>
            <a:r>
              <a:rPr lang="en-US" sz="1800" dirty="0" smtClean="0"/>
              <a:t>M </a:t>
            </a:r>
            <a:r>
              <a:rPr lang="hu-HU" sz="1800" dirty="0" smtClean="0"/>
              <a:t>-</a:t>
            </a:r>
            <a:r>
              <a:rPr lang="en-US" sz="1800" dirty="0" smtClean="0"/>
              <a:t> 4</a:t>
            </a:r>
            <a:r>
              <a:rPr lang="hu-HU" sz="1800" dirty="0" smtClean="0"/>
              <a:t>.2</a:t>
            </a:r>
            <a:r>
              <a:rPr lang="en-US" sz="1800" dirty="0" smtClean="0"/>
              <a:t>M </a:t>
            </a:r>
            <a:r>
              <a:rPr lang="hu-HU" sz="1800" dirty="0" smtClean="0"/>
              <a:t>é</a:t>
            </a:r>
            <a:r>
              <a:rPr lang="en-US" sz="1800" dirty="0" err="1" smtClean="0"/>
              <a:t>ve</a:t>
            </a:r>
            <a:r>
              <a:rPr lang="hu-HU" sz="1800" dirty="0" smtClean="0"/>
              <a:t>?)</a:t>
            </a:r>
          </a:p>
          <a:p>
            <a:pPr lvl="2" eaLnBrk="1" fontAlgn="auto" hangingPunct="1">
              <a:spcAft>
                <a:spcPts val="0"/>
              </a:spcAft>
              <a:buFont typeface="Arial" pitchFamily="34" charset="0"/>
              <a:buChar char="•"/>
              <a:defRPr/>
            </a:pPr>
            <a:r>
              <a:rPr lang="hu-HU" sz="1800" dirty="0" smtClean="0"/>
              <a:t>Nemek szétválása: </a:t>
            </a:r>
            <a:r>
              <a:rPr lang="en-US" sz="1800" dirty="0" smtClean="0"/>
              <a:t>~</a:t>
            </a:r>
            <a:r>
              <a:rPr lang="hu-HU" sz="1800" dirty="0" smtClean="0"/>
              <a:t>1</a:t>
            </a:r>
            <a:r>
              <a:rPr lang="en-US" sz="1800" dirty="0" smtClean="0"/>
              <a:t>6</a:t>
            </a:r>
            <a:r>
              <a:rPr lang="hu-HU" sz="1800" dirty="0" smtClean="0"/>
              <a:t>.5M</a:t>
            </a:r>
            <a:r>
              <a:rPr lang="en-US" sz="1800" dirty="0" smtClean="0"/>
              <a:t> </a:t>
            </a:r>
            <a:r>
              <a:rPr lang="hu-HU" sz="1800" dirty="0" smtClean="0"/>
              <a:t>éve kezdődött </a:t>
            </a:r>
            <a:r>
              <a:rPr lang="en-US" sz="1800" dirty="0" smtClean="0"/>
              <a:t>~</a:t>
            </a:r>
            <a:r>
              <a:rPr lang="hu-HU" sz="1800" dirty="0" smtClean="0"/>
              <a:t>5 millió évig tartott.</a:t>
            </a:r>
            <a:endParaRPr lang="hu-HU" sz="1800" dirty="0"/>
          </a:p>
          <a:p>
            <a:pPr lvl="1">
              <a:defRPr/>
            </a:pPr>
            <a:r>
              <a:rPr lang="hu-HU" sz="1800" dirty="0" smtClean="0"/>
              <a:t>Negyedik faj - Atlantiszi: a </a:t>
            </a:r>
            <a:r>
              <a:rPr lang="hu-HU" sz="1800" dirty="0"/>
              <a:t>mai </a:t>
            </a:r>
            <a:r>
              <a:rPr lang="hu-HU" sz="1800" dirty="0" smtClean="0"/>
              <a:t>ember </a:t>
            </a:r>
            <a:r>
              <a:rPr lang="en-US" sz="1800" dirty="0" smtClean="0"/>
              <a:t> </a:t>
            </a:r>
            <a:r>
              <a:rPr lang="hu-HU" sz="1800" dirty="0" smtClean="0"/>
              <a:t>(</a:t>
            </a:r>
            <a:r>
              <a:rPr lang="en-US" sz="1800" dirty="0" smtClean="0"/>
              <a:t>~</a:t>
            </a:r>
            <a:r>
              <a:rPr lang="hu-HU" sz="1800" dirty="0" smtClean="0"/>
              <a:t>5M éve?</a:t>
            </a:r>
            <a:r>
              <a:rPr lang="en-US" sz="1800" dirty="0" smtClean="0"/>
              <a:t>)</a:t>
            </a:r>
            <a:endParaRPr lang="hu-HU" sz="1800" dirty="0"/>
          </a:p>
          <a:p>
            <a:pPr lvl="1">
              <a:defRPr/>
            </a:pPr>
            <a:r>
              <a:rPr lang="hu-HU" sz="1800" dirty="0" smtClean="0"/>
              <a:t>Ötödik faj – </a:t>
            </a:r>
            <a:r>
              <a:rPr lang="hu-HU" sz="1800" dirty="0" err="1" smtClean="0"/>
              <a:t>Árja-Indoeurópai</a:t>
            </a:r>
            <a:r>
              <a:rPr lang="hu-HU" sz="1800" dirty="0" smtClean="0"/>
              <a:t>: </a:t>
            </a:r>
            <a:r>
              <a:rPr lang="hu-HU" sz="1800" dirty="0"/>
              <a:t>a mai fejlettségű civilizált </a:t>
            </a:r>
            <a:r>
              <a:rPr lang="hu-HU" sz="1800" dirty="0" smtClean="0"/>
              <a:t>ember</a:t>
            </a:r>
            <a:r>
              <a:rPr lang="en-US" sz="1800" dirty="0" smtClean="0"/>
              <a:t> (~</a:t>
            </a:r>
            <a:r>
              <a:rPr lang="hu-HU" sz="1800" dirty="0" smtClean="0"/>
              <a:t>80e</a:t>
            </a:r>
            <a:r>
              <a:rPr lang="en-US" sz="1800" dirty="0" smtClean="0"/>
              <a:t> </a:t>
            </a:r>
            <a:r>
              <a:rPr lang="hu-HU" sz="1800" dirty="0" smtClean="0"/>
              <a:t>éve)</a:t>
            </a:r>
            <a:endParaRPr lang="hu-HU" sz="1800" dirty="0"/>
          </a:p>
          <a:p>
            <a:pPr lvl="1">
              <a:defRPr/>
            </a:pPr>
            <a:r>
              <a:rPr lang="hu-HU" sz="1800" dirty="0" smtClean="0"/>
              <a:t>Hatodik-hetedik faj: </a:t>
            </a:r>
            <a:r>
              <a:rPr lang="hu-HU" sz="1800" dirty="0"/>
              <a:t>a távoli </a:t>
            </a:r>
            <a:r>
              <a:rPr lang="hu-HU" sz="1800" dirty="0" smtClean="0"/>
              <a:t>jövő</a:t>
            </a:r>
            <a:endParaRPr lang="en-US" sz="1800" dirty="0" smtClean="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073140" y="4706196"/>
            <a:ext cx="1365144" cy="204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8" y="4330410"/>
            <a:ext cx="3244273" cy="243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696054"/>
            <a:ext cx="3352802" cy="206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72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04106"/>
          </a:xfrm>
        </p:spPr>
        <p:txBody>
          <a:bodyPr>
            <a:normAutofit fontScale="90000"/>
          </a:bodyPr>
          <a:lstStyle/>
          <a:p>
            <a:pPr algn="ctr"/>
            <a:r>
              <a:rPr lang="hu-HU" altLang="en-US" sz="3600" b="1" dirty="0">
                <a:ln w="6350">
                  <a:solidFill>
                    <a:srgbClr val="FF388C">
                      <a:shade val="43000"/>
                    </a:srgbClr>
                  </a:solidFill>
                </a:ln>
                <a:solidFill>
                  <a:srgbClr val="FF388C">
                    <a:tint val="83000"/>
                    <a:satMod val="150000"/>
                  </a:srgbClr>
                </a:solidFill>
              </a:rPr>
              <a:t>A reprodukció változása az emberiség fejlődésében</a:t>
            </a:r>
            <a:endParaRPr lang="en-US" dirty="0"/>
          </a:p>
        </p:txBody>
      </p:sp>
      <p:sp>
        <p:nvSpPr>
          <p:cNvPr id="6" name="Content Placeholder 5"/>
          <p:cNvSpPr>
            <a:spLocks noGrp="1"/>
          </p:cNvSpPr>
          <p:nvPr>
            <p:ph idx="1"/>
          </p:nvPr>
        </p:nvSpPr>
        <p:spPr/>
        <p:txBody>
          <a:bodyPr/>
          <a:lstStyle/>
          <a:p>
            <a:pPr marL="64008" indent="0">
              <a:buNone/>
            </a:pPr>
            <a:endParaRPr lang="en-US" dirty="0"/>
          </a:p>
        </p:txBody>
      </p:sp>
      <p:pic>
        <p:nvPicPr>
          <p:cNvPr id="4098" name="Picture 2" descr="D:\Teozófia\Gyökérfaj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1"/>
            <a:ext cx="8305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6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2848260" cy="354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152400"/>
            <a:ext cx="8229600" cy="1056926"/>
          </a:xfrm>
        </p:spPr>
        <p:txBody>
          <a:bodyPr>
            <a:normAutofit/>
          </a:bodyPr>
          <a:lstStyle/>
          <a:p>
            <a:pPr algn="ctr"/>
            <a:r>
              <a:rPr lang="hu-HU" altLang="en-US" sz="2800" b="1" dirty="0">
                <a:ln w="6350">
                  <a:solidFill>
                    <a:srgbClr val="FF388C">
                      <a:shade val="43000"/>
                    </a:srgbClr>
                  </a:solidFill>
                </a:ln>
                <a:solidFill>
                  <a:srgbClr val="FF388C">
                    <a:tint val="83000"/>
                    <a:satMod val="150000"/>
                  </a:srgbClr>
                </a:solidFill>
              </a:rPr>
              <a:t>A reprodukció változása az emberiség fejlődésében</a:t>
            </a:r>
            <a:endParaRPr lang="en-US" sz="4000" dirty="0"/>
          </a:p>
        </p:txBody>
      </p:sp>
      <p:sp>
        <p:nvSpPr>
          <p:cNvPr id="3" name="Content Placeholder 2"/>
          <p:cNvSpPr>
            <a:spLocks noGrp="1"/>
          </p:cNvSpPr>
          <p:nvPr>
            <p:ph sz="half" idx="1"/>
          </p:nvPr>
        </p:nvSpPr>
        <p:spPr>
          <a:xfrm>
            <a:off x="152400" y="1371601"/>
            <a:ext cx="4343400" cy="4876800"/>
          </a:xfrm>
        </p:spPr>
        <p:txBody>
          <a:bodyPr>
            <a:normAutofit/>
          </a:bodyPr>
          <a:lstStyle/>
          <a:p>
            <a:pPr marL="457200" indent="-457200" algn="just"/>
            <a:r>
              <a:rPr lang="hu-HU" sz="1600" dirty="0" smtClean="0"/>
              <a:t>Az 1. faj nem </a:t>
            </a:r>
            <a:r>
              <a:rPr lang="hu-HU" sz="1600" dirty="0"/>
              <a:t>nélküli volt és osztódással, ivartalanul szaporodott, a szülői test egy jelentős része levált és a szülő </a:t>
            </a:r>
            <a:r>
              <a:rPr lang="hu-HU" sz="1600" dirty="0" err="1"/>
              <a:t>duplikációjaként</a:t>
            </a:r>
            <a:r>
              <a:rPr lang="hu-HU" sz="1600" dirty="0"/>
              <a:t> </a:t>
            </a:r>
            <a:r>
              <a:rPr lang="hu-HU" sz="1600" dirty="0" smtClean="0"/>
              <a:t>továbbélt ~ </a:t>
            </a:r>
            <a:r>
              <a:rPr lang="hu-HU" sz="1600" dirty="0" err="1" smtClean="0"/>
              <a:t>eukarióta</a:t>
            </a:r>
            <a:r>
              <a:rPr lang="hu-HU" sz="1600" dirty="0" smtClean="0"/>
              <a:t> és </a:t>
            </a:r>
            <a:r>
              <a:rPr lang="hu-HU" sz="1600" dirty="0" err="1" smtClean="0"/>
              <a:t>prokarióta</a:t>
            </a:r>
            <a:r>
              <a:rPr lang="hu-HU" sz="1600" dirty="0" smtClean="0"/>
              <a:t> egysejtűek szaporodása.</a:t>
            </a:r>
          </a:p>
          <a:p>
            <a:pPr marL="0" indent="0" algn="just">
              <a:buNone/>
            </a:pPr>
            <a:r>
              <a:rPr lang="hu-HU" sz="1800" dirty="0"/>
              <a:t>	</a:t>
            </a:r>
            <a:endParaRPr lang="hu-HU" dirty="0" smtClean="0"/>
          </a:p>
          <a:p>
            <a:pPr marL="0" indent="0">
              <a:buNone/>
            </a:pPr>
            <a:endParaRPr lang="hu-HU" dirty="0"/>
          </a:p>
          <a:p>
            <a:pPr marL="0" indent="0">
              <a:buNone/>
            </a:pPr>
            <a:r>
              <a:rPr lang="hu-HU" sz="1800" dirty="0"/>
              <a:t> </a:t>
            </a:r>
            <a:r>
              <a:rPr lang="hu-HU" sz="1800" dirty="0" smtClean="0"/>
              <a:t>         </a:t>
            </a:r>
          </a:p>
          <a:p>
            <a:pPr marL="0" indent="0">
              <a:buNone/>
            </a:pPr>
            <a:endParaRPr lang="hu-HU" sz="1800" dirty="0"/>
          </a:p>
        </p:txBody>
      </p:sp>
      <p:sp>
        <p:nvSpPr>
          <p:cNvPr id="7" name="Content Placeholder 6"/>
          <p:cNvSpPr>
            <a:spLocks noGrp="1"/>
          </p:cNvSpPr>
          <p:nvPr>
            <p:ph sz="half" idx="2"/>
          </p:nvPr>
        </p:nvSpPr>
        <p:spPr>
          <a:xfrm>
            <a:off x="4572000" y="1447800"/>
            <a:ext cx="4339862" cy="4525963"/>
          </a:xfrm>
        </p:spPr>
        <p:txBody>
          <a:bodyPr>
            <a:normAutofit/>
          </a:bodyPr>
          <a:lstStyle/>
          <a:p>
            <a:pPr algn="just"/>
            <a:r>
              <a:rPr lang="hu-HU" sz="1600" dirty="0" smtClean="0"/>
              <a:t>A 2. faj</a:t>
            </a:r>
            <a:r>
              <a:rPr lang="hu-HU" sz="1600" dirty="0"/>
              <a:t> </a:t>
            </a:r>
            <a:r>
              <a:rPr lang="hu-HU" sz="1600" dirty="0" smtClean="0"/>
              <a:t>nemi </a:t>
            </a:r>
            <a:r>
              <a:rPr lang="hu-HU" sz="1600" dirty="0"/>
              <a:t>jelleg nélküli volt, és ún. sarjadzással vagy bimbózással </a:t>
            </a:r>
            <a:r>
              <a:rPr lang="hu-HU" sz="1600" dirty="0" smtClean="0"/>
              <a:t>reprodukálódott.</a:t>
            </a:r>
          </a:p>
          <a:p>
            <a:pPr marL="64008" indent="0" algn="just">
              <a:buNone/>
            </a:pPr>
            <a:endParaRPr lang="hu-HU" sz="1600" dirty="0" smtClean="0"/>
          </a:p>
          <a:p>
            <a:pPr marL="342900" indent="-342900" algn="just">
              <a:lnSpc>
                <a:spcPct val="115000"/>
              </a:lnSpc>
              <a:spcBef>
                <a:spcPts val="0"/>
              </a:spcBef>
              <a:spcAft>
                <a:spcPts val="1000"/>
              </a:spcAft>
            </a:pPr>
            <a:r>
              <a:rPr lang="hu-HU" sz="1600" dirty="0"/>
              <a:t>A második faj korszakának közepétől a duzzanatok száma jelentősen megnőtt és spórákká, magokká fejlődött.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369" y="3453925"/>
            <a:ext cx="4644662" cy="161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100" y="5109997"/>
            <a:ext cx="1981200" cy="17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52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209326"/>
          </a:xfrm>
        </p:spPr>
        <p:txBody>
          <a:bodyPr/>
          <a:lstStyle/>
          <a:p>
            <a:pPr algn="ctr"/>
            <a:r>
              <a:rPr lang="hu-HU" altLang="en-US" sz="3200" b="1" dirty="0">
                <a:ln w="6350">
                  <a:solidFill>
                    <a:srgbClr val="FF388C">
                      <a:shade val="43000"/>
                    </a:srgbClr>
                  </a:solidFill>
                </a:ln>
                <a:solidFill>
                  <a:srgbClr val="FF388C">
                    <a:tint val="83000"/>
                    <a:satMod val="150000"/>
                  </a:srgbClr>
                </a:solidFill>
              </a:rPr>
              <a:t>A reprodukció változása az emberiség fejlődésében</a:t>
            </a:r>
            <a:endParaRPr lang="en-US" dirty="0"/>
          </a:p>
        </p:txBody>
      </p:sp>
      <p:sp>
        <p:nvSpPr>
          <p:cNvPr id="3" name="Content Placeholder 2"/>
          <p:cNvSpPr>
            <a:spLocks noGrp="1"/>
          </p:cNvSpPr>
          <p:nvPr>
            <p:ph idx="1"/>
          </p:nvPr>
        </p:nvSpPr>
        <p:spPr>
          <a:xfrm>
            <a:off x="457200" y="1709737"/>
            <a:ext cx="8229600" cy="5267325"/>
          </a:xfrm>
        </p:spPr>
        <p:txBody>
          <a:bodyPr>
            <a:normAutofit fontScale="92500" lnSpcReduction="20000"/>
          </a:bodyPr>
          <a:lstStyle/>
          <a:p>
            <a:pPr marL="457200" indent="-457200" algn="just"/>
            <a:r>
              <a:rPr lang="hu-HU" sz="2000" dirty="0"/>
              <a:t>A 3. gyökérfaj eleinte hímnős vagy hermafrodita volt. A korszak elején a reprodukció sarjadzással zajlott, ezt váltotta fel a tojással való szaporodás</a:t>
            </a:r>
            <a:r>
              <a:rPr lang="hu-HU" sz="2000" dirty="0" smtClean="0"/>
              <a:t>.</a:t>
            </a:r>
          </a:p>
          <a:p>
            <a:pPr marL="457200" indent="-457200" algn="just"/>
            <a:r>
              <a:rPr lang="hu-HU" sz="2000" dirty="0"/>
              <a:t>A </a:t>
            </a:r>
            <a:r>
              <a:rPr lang="hu-HU" sz="2000" dirty="0" err="1"/>
              <a:t>hermafroditizmus</a:t>
            </a:r>
            <a:r>
              <a:rPr lang="hu-HU" sz="2000" dirty="0"/>
              <a:t> </a:t>
            </a:r>
            <a:r>
              <a:rPr lang="hu-HU" sz="2000" dirty="0" err="1"/>
              <a:t>a</a:t>
            </a:r>
            <a:r>
              <a:rPr lang="hu-HU" sz="2000" dirty="0"/>
              <a:t> korszak közepén, úgy 18 millió évvel ezelőtt tűnt el, mikorra az emberi test határozottan megszilárdult fizikai síkon. </a:t>
            </a:r>
            <a:endParaRPr lang="hu-HU" sz="2000" dirty="0" smtClean="0"/>
          </a:p>
          <a:p>
            <a:pPr marL="457200" indent="-457200" algn="just"/>
            <a:r>
              <a:rPr lang="hu-HU" sz="2000" dirty="0" smtClean="0"/>
              <a:t>A nemek szétválása kb. 11 millió évvel ezelőttre </a:t>
            </a:r>
            <a:r>
              <a:rPr lang="hu-HU" sz="2000" dirty="0"/>
              <a:t>tehető. </a:t>
            </a:r>
            <a:r>
              <a:rPr lang="hu-HU" sz="2000" dirty="0" smtClean="0"/>
              <a:t>Ezzel </a:t>
            </a:r>
            <a:r>
              <a:rPr lang="hu-HU" sz="2000" dirty="0" err="1" smtClean="0"/>
              <a:t>egyidőben</a:t>
            </a:r>
            <a:r>
              <a:rPr lang="hu-HU" sz="2000" dirty="0" smtClean="0"/>
              <a:t> </a:t>
            </a:r>
            <a:r>
              <a:rPr lang="hu-HU" sz="2000" dirty="0"/>
              <a:t>az emberiség elindult az öntudatra ébredés útján. </a:t>
            </a:r>
            <a:endParaRPr lang="hu-HU" sz="2000" dirty="0" smtClean="0"/>
          </a:p>
          <a:p>
            <a:pPr marL="457200" indent="-457200" algn="just"/>
            <a:r>
              <a:rPr lang="hu-HU" sz="2000" dirty="0"/>
              <a:t>Azt a tényt, hogy az emberiség eredetileg </a:t>
            </a:r>
            <a:r>
              <a:rPr lang="hu-HU" sz="2000" dirty="0" err="1" smtClean="0"/>
              <a:t>androgyn</a:t>
            </a:r>
            <a:r>
              <a:rPr lang="hu-HU" sz="2000" dirty="0" smtClean="0"/>
              <a:t> </a:t>
            </a:r>
            <a:r>
              <a:rPr lang="hu-HU" sz="2000" dirty="0"/>
              <a:t>volt alátámasztja mind a magzatkutatás, mind </a:t>
            </a:r>
            <a:r>
              <a:rPr lang="hu-HU" sz="2000" dirty="0" smtClean="0"/>
              <a:t>az</a:t>
            </a:r>
          </a:p>
          <a:p>
            <a:pPr marL="0" indent="0" algn="just">
              <a:buNone/>
            </a:pPr>
            <a:r>
              <a:rPr lang="hu-HU" sz="2000" dirty="0" smtClean="0"/>
              <a:t>       élettan kutatás, illetve számtalan mítosz és </a:t>
            </a:r>
          </a:p>
          <a:p>
            <a:pPr marL="0" indent="0" algn="just">
              <a:buNone/>
            </a:pPr>
            <a:r>
              <a:rPr lang="hu-HU" sz="2000" dirty="0" smtClean="0"/>
              <a:t>       legenda. </a:t>
            </a:r>
          </a:p>
          <a:p>
            <a:pPr marL="342900" indent="-342900" algn="just"/>
            <a:r>
              <a:rPr lang="hu-HU" sz="2000" dirty="0" smtClean="0"/>
              <a:t> A </a:t>
            </a:r>
            <a:r>
              <a:rPr lang="hu-HU" sz="2000" dirty="0"/>
              <a:t>nemi mirigyek és vezetékek a magzat </a:t>
            </a:r>
            <a:r>
              <a:rPr lang="hu-HU" sz="2000" dirty="0" smtClean="0"/>
              <a:t>életé-</a:t>
            </a:r>
          </a:p>
          <a:p>
            <a:pPr marL="0" indent="0" algn="just">
              <a:buNone/>
            </a:pPr>
            <a:r>
              <a:rPr lang="hu-HU" sz="2000" dirty="0" smtClean="0"/>
              <a:t>       </a:t>
            </a:r>
            <a:r>
              <a:rPr lang="hu-HU" sz="2000" dirty="0" err="1" smtClean="0"/>
              <a:t>nek</a:t>
            </a:r>
            <a:r>
              <a:rPr lang="hu-HU" sz="2000" dirty="0" smtClean="0"/>
              <a:t> </a:t>
            </a:r>
            <a:r>
              <a:rPr lang="hu-HU" sz="2000" dirty="0"/>
              <a:t>2. hónapjában kezdenek megjelenni, de </a:t>
            </a:r>
            <a:endParaRPr lang="hu-HU" sz="2000" dirty="0" smtClean="0"/>
          </a:p>
          <a:p>
            <a:pPr marL="0" indent="0" algn="just">
              <a:buNone/>
            </a:pPr>
            <a:r>
              <a:rPr lang="hu-HU" sz="2000" dirty="0"/>
              <a:t> </a:t>
            </a:r>
            <a:r>
              <a:rPr lang="hu-HU" sz="2000" dirty="0" smtClean="0"/>
              <a:t>      ekkor </a:t>
            </a:r>
            <a:r>
              <a:rPr lang="hu-HU" sz="2000" dirty="0"/>
              <a:t>még se nem </a:t>
            </a:r>
            <a:r>
              <a:rPr lang="hu-HU" sz="2000" dirty="0" smtClean="0"/>
              <a:t>egyértelműen nőiek</a:t>
            </a:r>
            <a:r>
              <a:rPr lang="hu-HU" sz="2000" dirty="0"/>
              <a:t>, se nem </a:t>
            </a:r>
            <a:endParaRPr lang="hu-HU" sz="2000" dirty="0" smtClean="0"/>
          </a:p>
          <a:p>
            <a:pPr marL="0" indent="0" algn="just">
              <a:buNone/>
            </a:pPr>
            <a:r>
              <a:rPr lang="hu-HU" sz="2000" dirty="0"/>
              <a:t> </a:t>
            </a:r>
            <a:r>
              <a:rPr lang="hu-HU" sz="2000" dirty="0" smtClean="0"/>
              <a:t>      egyértelműen férfiak -&gt; nemi jelleg kialakulása </a:t>
            </a:r>
          </a:p>
          <a:p>
            <a:pPr marL="0" indent="0" algn="just">
              <a:buNone/>
            </a:pPr>
            <a:r>
              <a:rPr lang="hu-HU" sz="2000" dirty="0"/>
              <a:t> </a:t>
            </a:r>
            <a:r>
              <a:rPr lang="hu-HU" sz="2000" dirty="0" smtClean="0"/>
              <a:t>      a 12 hétre</a:t>
            </a:r>
          </a:p>
          <a:p>
            <a:pPr marL="457200" indent="-457200" algn="just"/>
            <a:endParaRPr lang="hu-HU" sz="2000" b="1" dirty="0"/>
          </a:p>
          <a:p>
            <a:pPr marL="0" indent="0">
              <a:buNone/>
            </a:pPr>
            <a:r>
              <a:rPr lang="hu-HU" sz="1800" dirty="0"/>
              <a:t> </a:t>
            </a:r>
            <a:r>
              <a:rPr lang="hu-HU" sz="1800" dirty="0" smtClean="0"/>
              <a:t>         </a:t>
            </a:r>
          </a:p>
          <a:p>
            <a:pPr marL="0" indent="0">
              <a:buNone/>
            </a:pPr>
            <a:endParaRPr lang="hu-HU"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9" y="4343400"/>
            <a:ext cx="23717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78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371600"/>
          </a:xfrm>
        </p:spPr>
        <p:txBody>
          <a:bodyPr>
            <a:normAutofit/>
          </a:bodyPr>
          <a:lstStyle/>
          <a:p>
            <a:r>
              <a:rPr lang="hu-HU" altLang="en-US" sz="2400" b="1" dirty="0" smtClean="0">
                <a:ln w="6350">
                  <a:solidFill>
                    <a:srgbClr val="FF388C">
                      <a:shade val="43000"/>
                    </a:srgbClr>
                  </a:solidFill>
                </a:ln>
                <a:solidFill>
                  <a:schemeClr val="accent1"/>
                </a:solidFill>
                <a:effectLst>
                  <a:outerShdw blurRad="38100" dist="38100" dir="2700000" algn="tl">
                    <a:srgbClr val="000000">
                      <a:alpha val="43137"/>
                    </a:srgbClr>
                  </a:outerShdw>
                </a:effectLst>
              </a:rPr>
              <a:t>Az embrió </a:t>
            </a:r>
            <a:r>
              <a:rPr lang="hu-HU" altLang="en-US" sz="2400" b="1" dirty="0">
                <a:ln w="6350">
                  <a:solidFill>
                    <a:srgbClr val="FF388C">
                      <a:shade val="43000"/>
                    </a:srgbClr>
                  </a:solidFill>
                </a:ln>
                <a:solidFill>
                  <a:schemeClr val="accent1"/>
                </a:solidFill>
                <a:effectLst>
                  <a:outerShdw blurRad="38100" dist="38100" dir="2700000" algn="tl">
                    <a:srgbClr val="000000">
                      <a:alpha val="43137"/>
                    </a:srgbClr>
                  </a:outerShdw>
                </a:effectLst>
              </a:rPr>
              <a:t>és a magzat fejlődése az anyaméhben </a:t>
            </a:r>
            <a:r>
              <a:rPr lang="hu-HU" altLang="en-US" sz="2400" b="1" dirty="0" smtClean="0">
                <a:ln w="6350">
                  <a:solidFill>
                    <a:srgbClr val="FF388C">
                      <a:shade val="43000"/>
                    </a:srgbClr>
                  </a:solidFill>
                </a:ln>
                <a:solidFill>
                  <a:schemeClr val="accent1"/>
                </a:solidFill>
                <a:effectLst>
                  <a:outerShdw blurRad="38100" dist="38100" dir="2700000" algn="tl">
                    <a:srgbClr val="000000">
                      <a:alpha val="43137"/>
                    </a:srgbClr>
                  </a:outerShdw>
                </a:effectLst>
              </a:rPr>
              <a:t>magába sűríti </a:t>
            </a:r>
            <a:r>
              <a:rPr lang="hu-HU" altLang="en-US" sz="2400" b="1" dirty="0">
                <a:ln w="6350">
                  <a:solidFill>
                    <a:srgbClr val="FF388C">
                      <a:shade val="43000"/>
                    </a:srgbClr>
                  </a:solidFill>
                </a:ln>
                <a:solidFill>
                  <a:schemeClr val="accent1"/>
                </a:solidFill>
                <a:effectLst>
                  <a:outerShdw blurRad="38100" dist="38100" dir="2700000" algn="tl">
                    <a:srgbClr val="000000">
                      <a:alpha val="43137"/>
                    </a:srgbClr>
                  </a:outerShdw>
                </a:effectLst>
              </a:rPr>
              <a:t>az egész emberiség </a:t>
            </a:r>
            <a:r>
              <a:rPr lang="hu-HU" altLang="en-US" sz="2400" b="1" dirty="0" smtClean="0">
                <a:ln w="6350">
                  <a:solidFill>
                    <a:srgbClr val="FF388C">
                      <a:shade val="43000"/>
                    </a:srgbClr>
                  </a:solidFill>
                </a:ln>
                <a:solidFill>
                  <a:schemeClr val="accent1"/>
                </a:solidFill>
                <a:effectLst>
                  <a:outerShdw blurRad="38100" dist="38100" dir="2700000" algn="tl">
                    <a:srgbClr val="000000">
                      <a:alpha val="43137"/>
                    </a:srgbClr>
                  </a:outerShdw>
                </a:effectLst>
              </a:rPr>
              <a:t>fejlődéstörténetét, az első 4 hónap az első 4 faj fejlődését reprezentálja.</a:t>
            </a:r>
            <a:endParaRPr lang="en-US" sz="2400"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52400" y="1676400"/>
            <a:ext cx="4572000" cy="5181600"/>
          </a:xfrm>
        </p:spPr>
        <p:txBody>
          <a:bodyPr>
            <a:normAutofit fontScale="77500" lnSpcReduction="20000"/>
          </a:bodyPr>
          <a:lstStyle/>
          <a:p>
            <a:r>
              <a:rPr lang="hu-HU" b="1" dirty="0" smtClean="0"/>
              <a:t>Nemi szervek kialakulása</a:t>
            </a:r>
          </a:p>
          <a:p>
            <a:endParaRPr lang="hu-HU" b="1" dirty="0" smtClean="0"/>
          </a:p>
          <a:p>
            <a:pPr marL="64008" indent="0" algn="just">
              <a:buNone/>
            </a:pPr>
            <a:r>
              <a:rPr lang="en-US" sz="2800" dirty="0">
                <a:latin typeface="Calibri"/>
                <a:ea typeface="Calibri"/>
                <a:cs typeface="Times New Roman"/>
              </a:rPr>
              <a:t>A </a:t>
            </a:r>
            <a:r>
              <a:rPr lang="en-US" sz="2800" dirty="0" err="1">
                <a:latin typeface="Calibri"/>
                <a:ea typeface="Calibri"/>
                <a:cs typeface="Times New Roman"/>
              </a:rPr>
              <a:t>belső</a:t>
            </a:r>
            <a:r>
              <a:rPr lang="en-US" sz="2800" dirty="0">
                <a:latin typeface="Calibri"/>
                <a:ea typeface="Calibri"/>
                <a:cs typeface="Times New Roman"/>
              </a:rPr>
              <a:t> </a:t>
            </a:r>
            <a:r>
              <a:rPr lang="en-US" sz="2800" dirty="0" err="1">
                <a:latin typeface="Calibri"/>
                <a:ea typeface="Calibri"/>
                <a:cs typeface="Times New Roman"/>
              </a:rPr>
              <a:t>nemi</a:t>
            </a:r>
            <a:r>
              <a:rPr lang="en-US" sz="2800" dirty="0">
                <a:latin typeface="Calibri"/>
                <a:ea typeface="Calibri"/>
                <a:cs typeface="Times New Roman"/>
              </a:rPr>
              <a:t> </a:t>
            </a:r>
            <a:r>
              <a:rPr lang="en-US" sz="2800" dirty="0" err="1">
                <a:latin typeface="Calibri"/>
                <a:ea typeface="Calibri"/>
                <a:cs typeface="Times New Roman"/>
              </a:rPr>
              <a:t>szervek</a:t>
            </a:r>
            <a:r>
              <a:rPr lang="en-US" sz="2800" dirty="0">
                <a:latin typeface="Calibri"/>
                <a:ea typeface="Calibri"/>
                <a:cs typeface="Times New Roman"/>
              </a:rPr>
              <a:t> </a:t>
            </a:r>
            <a:r>
              <a:rPr lang="en-US" sz="2800" dirty="0" err="1">
                <a:latin typeface="Calibri"/>
                <a:ea typeface="Calibri"/>
                <a:cs typeface="Times New Roman"/>
              </a:rPr>
              <a:t>kifejlődését</a:t>
            </a:r>
            <a:r>
              <a:rPr lang="en-US" sz="2800" dirty="0">
                <a:latin typeface="Calibri"/>
                <a:ea typeface="Calibri"/>
                <a:cs typeface="Times New Roman"/>
              </a:rPr>
              <a:t> </a:t>
            </a:r>
            <a:r>
              <a:rPr lang="en-US" sz="2800" dirty="0" err="1">
                <a:latin typeface="Calibri"/>
                <a:ea typeface="Calibri"/>
                <a:cs typeface="Times New Roman"/>
              </a:rPr>
              <a:t>az</a:t>
            </a:r>
            <a:r>
              <a:rPr lang="en-US" sz="2800" dirty="0">
                <a:latin typeface="Calibri"/>
                <a:ea typeface="Calibri"/>
                <a:cs typeface="Times New Roman"/>
              </a:rPr>
              <a:t> Y </a:t>
            </a:r>
            <a:r>
              <a:rPr lang="en-US" sz="2800" dirty="0" err="1">
                <a:latin typeface="Calibri"/>
                <a:ea typeface="Calibri"/>
                <a:cs typeface="Times New Roman"/>
              </a:rPr>
              <a:t>kromoszómán</a:t>
            </a:r>
            <a:r>
              <a:rPr lang="en-US" sz="2800" dirty="0">
                <a:latin typeface="Calibri"/>
                <a:ea typeface="Calibri"/>
                <a:cs typeface="Times New Roman"/>
              </a:rPr>
              <a:t> </a:t>
            </a:r>
            <a:r>
              <a:rPr lang="en-US" sz="2800" dirty="0" err="1">
                <a:latin typeface="Calibri"/>
                <a:ea typeface="Calibri"/>
                <a:cs typeface="Times New Roman"/>
              </a:rPr>
              <a:t>elhelyezkedő</a:t>
            </a:r>
            <a:r>
              <a:rPr lang="en-US" sz="2800" dirty="0">
                <a:latin typeface="Calibri"/>
                <a:ea typeface="Calibri"/>
                <a:cs typeface="Times New Roman"/>
              </a:rPr>
              <a:t> SRY </a:t>
            </a:r>
            <a:r>
              <a:rPr lang="en-US" sz="2800" dirty="0" err="1">
                <a:latin typeface="Calibri"/>
                <a:ea typeface="Calibri"/>
                <a:cs typeface="Times New Roman"/>
              </a:rPr>
              <a:t>gén</a:t>
            </a:r>
            <a:r>
              <a:rPr lang="en-US" sz="2800" dirty="0">
                <a:latin typeface="Calibri"/>
                <a:ea typeface="Calibri"/>
                <a:cs typeface="Times New Roman"/>
              </a:rPr>
              <a:t> </a:t>
            </a:r>
            <a:r>
              <a:rPr lang="en-US" sz="2800" dirty="0" err="1">
                <a:latin typeface="Calibri"/>
                <a:ea typeface="Calibri"/>
                <a:cs typeface="Times New Roman"/>
              </a:rPr>
              <a:t>irányítja</a:t>
            </a:r>
            <a:r>
              <a:rPr lang="en-US" sz="2800" dirty="0">
                <a:latin typeface="Calibri"/>
                <a:ea typeface="Calibri"/>
                <a:cs typeface="Times New Roman"/>
              </a:rPr>
              <a:t>. </a:t>
            </a:r>
            <a:r>
              <a:rPr lang="en-US" sz="2800" dirty="0" err="1">
                <a:latin typeface="Calibri"/>
                <a:ea typeface="Calibri"/>
                <a:cs typeface="Times New Roman"/>
              </a:rPr>
              <a:t>Amennyiben</a:t>
            </a:r>
            <a:r>
              <a:rPr lang="en-US" sz="2800" dirty="0">
                <a:latin typeface="Calibri"/>
                <a:ea typeface="Calibri"/>
                <a:cs typeface="Times New Roman"/>
              </a:rPr>
              <a:t> a </a:t>
            </a:r>
            <a:r>
              <a:rPr lang="en-US" sz="2800" dirty="0" err="1">
                <a:latin typeface="Calibri"/>
                <a:ea typeface="Calibri"/>
                <a:cs typeface="Times New Roman"/>
              </a:rPr>
              <a:t>gén</a:t>
            </a:r>
            <a:r>
              <a:rPr lang="en-US" sz="2800" dirty="0">
                <a:latin typeface="Calibri"/>
                <a:ea typeface="Calibri"/>
                <a:cs typeface="Times New Roman"/>
              </a:rPr>
              <a:t> </a:t>
            </a:r>
            <a:r>
              <a:rPr lang="en-US" sz="2800" dirty="0" err="1">
                <a:latin typeface="Calibri"/>
                <a:ea typeface="Calibri"/>
                <a:cs typeface="Times New Roman"/>
              </a:rPr>
              <a:t>jelen</a:t>
            </a:r>
            <a:r>
              <a:rPr lang="en-US" sz="2800" dirty="0">
                <a:latin typeface="Calibri"/>
                <a:ea typeface="Calibri"/>
                <a:cs typeface="Times New Roman"/>
              </a:rPr>
              <a:t> van, a </a:t>
            </a:r>
            <a:r>
              <a:rPr lang="en-US" sz="2800" dirty="0" err="1">
                <a:latin typeface="Calibri"/>
                <a:ea typeface="Calibri"/>
                <a:cs typeface="Times New Roman"/>
              </a:rPr>
              <a:t>magzati</a:t>
            </a:r>
            <a:r>
              <a:rPr lang="en-US" sz="2800" dirty="0">
                <a:latin typeface="Calibri"/>
                <a:ea typeface="Calibri"/>
                <a:cs typeface="Times New Roman"/>
              </a:rPr>
              <a:t> </a:t>
            </a:r>
            <a:r>
              <a:rPr lang="en-US" sz="2800" dirty="0" err="1">
                <a:latin typeface="Calibri"/>
                <a:ea typeface="Calibri"/>
                <a:cs typeface="Times New Roman"/>
              </a:rPr>
              <a:t>fejlődés</a:t>
            </a:r>
            <a:r>
              <a:rPr lang="en-US" sz="2800" dirty="0">
                <a:latin typeface="Calibri"/>
                <a:ea typeface="Calibri"/>
                <a:cs typeface="Times New Roman"/>
              </a:rPr>
              <a:t> </a:t>
            </a:r>
            <a:r>
              <a:rPr lang="en-US" sz="2800" dirty="0" err="1">
                <a:latin typeface="Calibri"/>
                <a:ea typeface="Calibri"/>
                <a:cs typeface="Times New Roman"/>
              </a:rPr>
              <a:t>hatodik</a:t>
            </a:r>
            <a:r>
              <a:rPr lang="en-US" sz="2800" dirty="0">
                <a:latin typeface="Calibri"/>
                <a:ea typeface="Calibri"/>
                <a:cs typeface="Times New Roman"/>
              </a:rPr>
              <a:t> </a:t>
            </a:r>
            <a:r>
              <a:rPr lang="en-US" sz="2800" dirty="0" err="1">
                <a:latin typeface="Calibri"/>
                <a:ea typeface="Calibri"/>
                <a:cs typeface="Times New Roman"/>
              </a:rPr>
              <a:t>hete</a:t>
            </a:r>
            <a:r>
              <a:rPr lang="en-US" sz="2800" dirty="0">
                <a:latin typeface="Calibri"/>
                <a:ea typeface="Calibri"/>
                <a:cs typeface="Times New Roman"/>
              </a:rPr>
              <a:t> </a:t>
            </a:r>
            <a:r>
              <a:rPr lang="en-US" sz="2800" dirty="0" err="1">
                <a:latin typeface="Calibri"/>
                <a:ea typeface="Calibri"/>
                <a:cs typeface="Times New Roman"/>
              </a:rPr>
              <a:t>körül</a:t>
            </a:r>
            <a:r>
              <a:rPr lang="en-US" sz="2800" dirty="0">
                <a:latin typeface="Calibri"/>
                <a:ea typeface="Calibri"/>
                <a:cs typeface="Times New Roman"/>
              </a:rPr>
              <a:t> </a:t>
            </a:r>
            <a:r>
              <a:rPr lang="en-US" sz="2800" dirty="0" err="1">
                <a:latin typeface="Calibri"/>
                <a:ea typeface="Calibri"/>
                <a:cs typeface="Times New Roman"/>
              </a:rPr>
              <a:t>kialakulnak</a:t>
            </a:r>
            <a:r>
              <a:rPr lang="en-US" sz="2800" dirty="0">
                <a:latin typeface="Calibri"/>
                <a:ea typeface="Calibri"/>
                <a:cs typeface="Times New Roman"/>
              </a:rPr>
              <a:t> a </a:t>
            </a:r>
            <a:r>
              <a:rPr lang="en-US" sz="2800" dirty="0" err="1">
                <a:latin typeface="Calibri"/>
                <a:ea typeface="Calibri"/>
                <a:cs typeface="Times New Roman"/>
              </a:rPr>
              <a:t>herék</a:t>
            </a:r>
            <a:r>
              <a:rPr lang="en-US" sz="2800" dirty="0">
                <a:latin typeface="Calibri"/>
                <a:ea typeface="Calibri"/>
                <a:cs typeface="Times New Roman"/>
              </a:rPr>
              <a:t>, és </a:t>
            </a:r>
            <a:r>
              <a:rPr lang="en-US" sz="2800" dirty="0" err="1">
                <a:latin typeface="Calibri"/>
                <a:ea typeface="Calibri"/>
                <a:cs typeface="Times New Roman"/>
              </a:rPr>
              <a:t>visszafejlődik</a:t>
            </a:r>
            <a:r>
              <a:rPr lang="en-US" sz="2800" dirty="0">
                <a:latin typeface="Calibri"/>
                <a:ea typeface="Calibri"/>
                <a:cs typeface="Times New Roman"/>
              </a:rPr>
              <a:t> a </a:t>
            </a:r>
            <a:r>
              <a:rPr lang="en-US" sz="2800" dirty="0" err="1">
                <a:latin typeface="Calibri"/>
                <a:ea typeface="Calibri"/>
                <a:cs typeface="Times New Roman"/>
              </a:rPr>
              <a:t>leendő</a:t>
            </a:r>
            <a:r>
              <a:rPr lang="en-US" sz="2800" dirty="0">
                <a:latin typeface="Calibri"/>
                <a:ea typeface="Calibri"/>
                <a:cs typeface="Times New Roman"/>
              </a:rPr>
              <a:t> </a:t>
            </a:r>
            <a:r>
              <a:rPr lang="en-US" sz="2800" dirty="0" err="1">
                <a:latin typeface="Calibri"/>
                <a:ea typeface="Calibri"/>
                <a:cs typeface="Times New Roman"/>
              </a:rPr>
              <a:t>petefészek</a:t>
            </a:r>
            <a:r>
              <a:rPr lang="en-US" sz="2800" dirty="0" smtClean="0">
                <a:latin typeface="Calibri"/>
                <a:ea typeface="Calibri"/>
                <a:cs typeface="Times New Roman"/>
              </a:rPr>
              <a:t>.</a:t>
            </a:r>
            <a:r>
              <a:rPr lang="hu-HU" sz="2800" dirty="0">
                <a:latin typeface="Calibri"/>
                <a:ea typeface="Calibri"/>
                <a:cs typeface="Times New Roman"/>
              </a:rPr>
              <a:t> </a:t>
            </a:r>
            <a:endParaRPr lang="hu-HU" sz="2800" dirty="0" smtClean="0">
              <a:latin typeface="Calibri"/>
              <a:ea typeface="Calibri"/>
              <a:cs typeface="Times New Roman"/>
            </a:endParaRPr>
          </a:p>
          <a:p>
            <a:pPr marL="64008" indent="0" algn="just">
              <a:buNone/>
            </a:pPr>
            <a:r>
              <a:rPr lang="hu-HU" sz="2800" dirty="0" smtClean="0">
                <a:latin typeface="Calibri"/>
                <a:ea typeface="Calibri"/>
                <a:cs typeface="Times New Roman"/>
              </a:rPr>
              <a:t>Az </a:t>
            </a:r>
            <a:r>
              <a:rPr lang="hu-HU" sz="2800" dirty="0">
                <a:latin typeface="Calibri"/>
                <a:ea typeface="Calibri"/>
                <a:cs typeface="Times New Roman"/>
              </a:rPr>
              <a:t>SRY gén hiányában a petefészkek kifejlődnek és női </a:t>
            </a:r>
            <a:r>
              <a:rPr lang="hu-HU" sz="2800" dirty="0" err="1">
                <a:latin typeface="Calibri"/>
                <a:ea typeface="Calibri"/>
                <a:cs typeface="Times New Roman"/>
              </a:rPr>
              <a:t>nemiszervek</a:t>
            </a:r>
            <a:r>
              <a:rPr lang="hu-HU" sz="2800" dirty="0">
                <a:latin typeface="Calibri"/>
                <a:ea typeface="Calibri"/>
                <a:cs typeface="Times New Roman"/>
              </a:rPr>
              <a:t> alakulnak ki. </a:t>
            </a:r>
            <a:endParaRPr lang="hu-HU" sz="2800" dirty="0" smtClean="0">
              <a:latin typeface="Calibri"/>
              <a:ea typeface="Calibri"/>
              <a:cs typeface="Times New Roman"/>
            </a:endParaRPr>
          </a:p>
          <a:p>
            <a:pPr marL="64008" indent="0" algn="just">
              <a:buNone/>
            </a:pPr>
            <a:r>
              <a:rPr lang="hu-HU" sz="2800" dirty="0" smtClean="0">
                <a:latin typeface="Calibri"/>
                <a:ea typeface="Calibri"/>
                <a:cs typeface="Times New Roman"/>
              </a:rPr>
              <a:t>A </a:t>
            </a:r>
            <a:r>
              <a:rPr lang="hu-HU" sz="2800" dirty="0">
                <a:latin typeface="Calibri"/>
                <a:ea typeface="Calibri"/>
                <a:cs typeface="Times New Roman"/>
              </a:rPr>
              <a:t>külső ivarszervek a 7-8. hét környékén kezdenek megjelenni egy primitív, nem nélküli állapotban, felismerhetően férfivé vagy nőivé csak a 3. hónap második felében válnak utalva a kései 3. g</a:t>
            </a:r>
            <a:r>
              <a:rPr lang="hu-HU" sz="2800" dirty="0" smtClean="0">
                <a:latin typeface="Calibri"/>
                <a:ea typeface="Calibri"/>
                <a:cs typeface="Times New Roman"/>
              </a:rPr>
              <a:t>yökérfajra.</a:t>
            </a:r>
            <a:endParaRPr lang="hu-HU" sz="2800" dirty="0">
              <a:latin typeface="Calibri"/>
              <a:ea typeface="Calibri"/>
              <a:cs typeface="Times New Roman"/>
            </a:endParaRPr>
          </a:p>
          <a:p>
            <a:pPr marL="64008" indent="0">
              <a:buNone/>
            </a:pPr>
            <a:endParaRPr lang="hu-HU" sz="2800" dirty="0" smtClean="0">
              <a:latin typeface="Calibri"/>
              <a:ea typeface="Calibri"/>
              <a:cs typeface="Times New Roman"/>
            </a:endParaRPr>
          </a:p>
          <a:p>
            <a:pPr marL="64008" indent="0">
              <a:buNone/>
            </a:pPr>
            <a:endParaRPr lang="hu-HU" sz="2800" dirty="0" smtClean="0">
              <a:latin typeface="Calibri"/>
              <a:ea typeface="Calibri"/>
              <a:cs typeface="Times New Roman"/>
            </a:endParaRPr>
          </a:p>
          <a:p>
            <a:pPr marL="64008" indent="0">
              <a:buNone/>
            </a:pPr>
            <a:endParaRPr lang="en-US" dirty="0"/>
          </a:p>
        </p:txBody>
      </p:sp>
      <p:sp>
        <p:nvSpPr>
          <p:cNvPr id="6" name="Content Placeholder 5"/>
          <p:cNvSpPr>
            <a:spLocks noGrp="1"/>
          </p:cNvSpPr>
          <p:nvPr>
            <p:ph sz="half" idx="2"/>
          </p:nvPr>
        </p:nvSpPr>
        <p:spPr>
          <a:xfrm>
            <a:off x="4800600" y="1676400"/>
            <a:ext cx="4038600" cy="4876800"/>
          </a:xfrm>
        </p:spPr>
        <p:txBody>
          <a:bodyPr>
            <a:normAutofit fontScale="77500" lnSpcReduction="20000"/>
          </a:bodyPr>
          <a:lstStyle/>
          <a:p>
            <a:r>
              <a:rPr lang="hu-HU" b="1" dirty="0" smtClean="0"/>
              <a:t>Öntudatra ébredés</a:t>
            </a:r>
          </a:p>
          <a:p>
            <a:pPr marL="64008" indent="0">
              <a:buNone/>
            </a:pPr>
            <a:endParaRPr lang="hu-HU" b="1" dirty="0"/>
          </a:p>
          <a:p>
            <a:pPr marL="64008" indent="0">
              <a:buNone/>
            </a:pPr>
            <a:r>
              <a:rPr lang="hu-HU" dirty="0"/>
              <a:t>A 3. </a:t>
            </a:r>
            <a:r>
              <a:rPr lang="hu-HU" dirty="0" smtClean="0"/>
              <a:t>hónap </a:t>
            </a:r>
            <a:r>
              <a:rPr lang="hu-HU" dirty="0"/>
              <a:t>elején az agy egy hirtelen meginduló hatalmas növekedésen megy át; napi több millió új sejt </a:t>
            </a:r>
            <a:r>
              <a:rPr lang="hu-HU" dirty="0" smtClean="0"/>
              <a:t>termelődik, s a növekedés eltart egészen az 5. életévig. Ez utalás a 3. gyökérfaj öntudatra ébredésére.</a:t>
            </a:r>
          </a:p>
          <a:p>
            <a:pPr marL="64008" indent="0" algn="just">
              <a:buNone/>
            </a:pPr>
            <a:endParaRPr lang="hu-HU" b="1" dirty="0"/>
          </a:p>
          <a:p>
            <a:pPr algn="just"/>
            <a:r>
              <a:rPr lang="hu-HU" b="1" dirty="0" smtClean="0"/>
              <a:t>Csontok kialakulása</a:t>
            </a:r>
          </a:p>
          <a:p>
            <a:pPr marL="64008" indent="0" algn="just">
              <a:buNone/>
            </a:pPr>
            <a:endParaRPr lang="hu-HU" b="1" dirty="0"/>
          </a:p>
          <a:p>
            <a:pPr marL="64008" indent="0" algn="just">
              <a:buNone/>
            </a:pPr>
            <a:r>
              <a:rPr lang="hu-HU" dirty="0" smtClean="0"/>
              <a:t>A </a:t>
            </a:r>
            <a:r>
              <a:rPr lang="hu-HU" dirty="0"/>
              <a:t>magzatban a csontképző központ legnagyobb része a 3. hónapban jelenik meg, ekkor a porcok már jól láthatóan </a:t>
            </a:r>
            <a:r>
              <a:rPr lang="hu-HU" dirty="0" smtClean="0"/>
              <a:t>kialakulnak.</a:t>
            </a:r>
            <a:endParaRPr lang="en-US" dirty="0"/>
          </a:p>
        </p:txBody>
      </p:sp>
    </p:spTree>
    <p:extLst>
      <p:ext uri="{BB962C8B-B14F-4D97-AF65-F5344CB8AC3E}">
        <p14:creationId xmlns:p14="http://schemas.microsoft.com/office/powerpoint/2010/main" val="2718669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7349</TotalTime>
  <Words>2654</Words>
  <Application>Microsoft Office PowerPoint</Application>
  <PresentationFormat>On-screen Show (4:3)</PresentationFormat>
  <Paragraphs>221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Verve</vt:lpstr>
      <vt:lpstr>A nemiség és a szexualitás okkult oldala</vt:lpstr>
      <vt:lpstr>Kettősség a természetben</vt:lpstr>
      <vt:lpstr>Kettősség a természetben</vt:lpstr>
      <vt:lpstr>A reprodukció változása az emberiség fejlődésében</vt:lpstr>
      <vt:lpstr>A reprodukció változása az emberiség fejlődésében</vt:lpstr>
      <vt:lpstr>A reprodukció változása az emberiség fejlődésében</vt:lpstr>
      <vt:lpstr>A reprodukció változása az emberiség fejlődésében</vt:lpstr>
      <vt:lpstr>A reprodukció változása az emberiség fejlődésében</vt:lpstr>
      <vt:lpstr>Az embrió és a magzat fejlődése az anyaméhben magába sűríti az egész emberiség fejlődéstörténetét, az első 4 hónap az első 4 faj fejlődését reprezentálja.</vt:lpstr>
      <vt:lpstr>Mítoszok az emberiség androgyn őseiről</vt:lpstr>
      <vt:lpstr>A reprodukció változása az emberiség fejlődésében</vt:lpstr>
      <vt:lpstr>A reprodukció változása az emberiség fejlődésében</vt:lpstr>
      <vt:lpstr>A gyermek leszületése</vt:lpstr>
      <vt:lpstr>Az újraszületés folyamata</vt:lpstr>
      <vt:lpstr>A fogantatás okkult oldala</vt:lpstr>
      <vt:lpstr>Interszexuálisok és hermafroditák</vt:lpstr>
      <vt:lpstr>Az élvezet ára</vt:lpstr>
      <vt:lpstr>Az élvezet ára – az orgazmus csapdája</vt:lpstr>
      <vt:lpstr>Az élvezet ára</vt:lpstr>
      <vt:lpstr>Szex nélküli élet?</vt:lpstr>
      <vt:lpstr>Szex nélküli élet?</vt:lpstr>
      <vt:lpstr>Le kell-e mondanunk a szerelemről?</vt:lpstr>
    </vt:vector>
  </TitlesOfParts>
  <Company>Lukoil or its affiliates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Szabari, Melinda</dc:creator>
  <cp:lastModifiedBy>Szabari, Melinda</cp:lastModifiedBy>
  <cp:revision>79</cp:revision>
  <cp:lastPrinted>2017-03-27T14:15:23Z</cp:lastPrinted>
  <dcterms:created xsi:type="dcterms:W3CDTF">2017-02-26T17:16:37Z</dcterms:created>
  <dcterms:modified xsi:type="dcterms:W3CDTF">2017-03-28T14:58:15Z</dcterms:modified>
</cp:coreProperties>
</file>