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8" r:id="rId3"/>
    <p:sldId id="279" r:id="rId4"/>
    <p:sldId id="276" r:id="rId5"/>
    <p:sldId id="280" r:id="rId6"/>
    <p:sldId id="275" r:id="rId7"/>
    <p:sldId id="273" r:id="rId8"/>
    <p:sldId id="258" r:id="rId9"/>
    <p:sldId id="259" r:id="rId10"/>
    <p:sldId id="261" r:id="rId11"/>
    <p:sldId id="260" r:id="rId12"/>
    <p:sldId id="257" r:id="rId13"/>
    <p:sldId id="262" r:id="rId14"/>
    <p:sldId id="263" r:id="rId15"/>
    <p:sldId id="264" r:id="rId16"/>
    <p:sldId id="265" r:id="rId17"/>
    <p:sldId id="269" r:id="rId18"/>
    <p:sldId id="267" r:id="rId19"/>
    <p:sldId id="26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C2A"/>
    <a:srgbClr val="7734AA"/>
    <a:srgbClr val="813829"/>
    <a:srgbClr val="339933"/>
    <a:srgbClr val="619D74"/>
    <a:srgbClr val="9C5BCD"/>
    <a:srgbClr val="B6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6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0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38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07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39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36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73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29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063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07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C7F3-EA35-4ABA-8863-0EEF19DDAC68}" type="datetimeFigureOut">
              <a:rPr lang="hu-HU" smtClean="0"/>
              <a:t>2020.02.27.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62DD-5E1F-4BAA-AA6F-CD9A0D8AF3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82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7953" y="404037"/>
            <a:ext cx="10598888" cy="103135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619D74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  <a:t/>
            </a:r>
            <a:br>
              <a:rPr lang="hu-HU" dirty="0" smtClean="0">
                <a:solidFill>
                  <a:srgbClr val="619D74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</a:br>
            <a:r>
              <a:rPr lang="hu-HU" dirty="0">
                <a:solidFill>
                  <a:srgbClr val="619D74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  <a:t/>
            </a:r>
            <a:br>
              <a:rPr lang="hu-HU" dirty="0">
                <a:solidFill>
                  <a:srgbClr val="619D74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</a:br>
            <a:r>
              <a:rPr lang="hu-HU" dirty="0" smtClean="0">
                <a:solidFill>
                  <a:srgbClr val="00B0F0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  <a:t>I. Az </a:t>
            </a:r>
            <a:r>
              <a:rPr lang="hu-HU" dirty="0">
                <a:solidFill>
                  <a:srgbClr val="00B0F0"/>
                </a:solidFill>
                <a:latin typeface="Adobe Caslon Pro" panose="0205050205050A020403" pitchFamily="18" charset="-18"/>
                <a:ea typeface="Kozuka Gothic Pr6N R" panose="020B0400000000000000" pitchFamily="34" charset="-128"/>
              </a:rPr>
              <a:t>univerzum szívéhez vezető ösvény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err="1" smtClean="0">
                <a:solidFill>
                  <a:srgbClr val="7734AA"/>
                </a:solidFill>
              </a:rPr>
              <a:t>Purucker</a:t>
            </a:r>
            <a:r>
              <a:rPr lang="hu-HU" sz="1600" dirty="0" smtClean="0">
                <a:solidFill>
                  <a:srgbClr val="7734AA"/>
                </a:solidFill>
              </a:rPr>
              <a:t> </a:t>
            </a:r>
            <a:r>
              <a:rPr lang="hu-HU" sz="1600" dirty="0">
                <a:solidFill>
                  <a:srgbClr val="7734AA"/>
                </a:solidFill>
              </a:rPr>
              <a:t>könyvén végighúzódik az egyetemes élet, hisz mint az embert a szívritmus, az élet lüktetése, úgy járja át a világot az egyetemes élet, amely azonban a kozmikus </a:t>
            </a:r>
            <a:r>
              <a:rPr lang="hu-HU" sz="1600" dirty="0" err="1">
                <a:solidFill>
                  <a:srgbClr val="7734AA"/>
                </a:solidFill>
              </a:rPr>
              <a:t>buddhi</a:t>
            </a:r>
            <a:r>
              <a:rPr lang="hu-HU" sz="1600" dirty="0">
                <a:solidFill>
                  <a:srgbClr val="7734AA"/>
                </a:solidFill>
              </a:rPr>
              <a:t> megnyilvánítása, vagyis a külső élet belső, ezoterikus aspektusa a szeretet.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 ...van egy ösvény, amin haladva közeli kapcsolatba kerülhetünk magával az univerzum szívével, és ez az ösvény mi magunk vagyunk, saját belső lényünk, saját belső természetünk, a szellemi Én-</a:t>
            </a:r>
            <a:r>
              <a:rPr lang="hu-HU" sz="1600" dirty="0" err="1">
                <a:solidFill>
                  <a:srgbClr val="619D74"/>
                </a:solidFill>
              </a:rPr>
              <a:t>ünk</a:t>
            </a:r>
            <a:r>
              <a:rPr lang="hu-HU" sz="1600" dirty="0">
                <a:solidFill>
                  <a:srgbClr val="619D74"/>
                </a:solidFill>
              </a:rPr>
              <a:t>. Nem a közönséges fizikai ember én-je, amely én csak a belső szellemi ragyogás szegényes tükröződése, hanem a tiszta tudat, a minden iránti tiszta szeretet belső Én-je, amit semmilyen földi szennyeződés nem mocskolt be – ez a szellemi lényünk.” /5.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„Teljesen rossz, a világban elterjedt elképzelés, hogy a „Mennyei Királyság” (hogy a megszokott keresztény kifejezéssel éljünk) elnyerése a emberségünk feladásával lehet, hogy az erőssé növekedésünk útja az ostobává válás, és hogy az isteni béke és harmónia elérésének útja az, hogy gyengeelméjűvé válunk a földön.” /5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„Nem a személyiség pusztulása az, ami felszabadítja a szellemi embert, a személyiségnek a szellemivé való felemelése az, ami a fejlődés munkáját jelenti.” /6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„De ne keressük az igazságot sehol, csakis abban az adottságban, amely felismeri az igazságot, ami legbelsőbb Én-</a:t>
            </a:r>
            <a:r>
              <a:rPr lang="hu-HU" sz="1600" dirty="0" err="1">
                <a:solidFill>
                  <a:srgbClr val="619D74"/>
                </a:solidFill>
              </a:rPr>
              <a:t>ünk</a:t>
            </a:r>
            <a:r>
              <a:rPr lang="hu-HU" sz="1600" dirty="0">
                <a:solidFill>
                  <a:srgbClr val="619D74"/>
                </a:solidFill>
              </a:rPr>
              <a:t>, mert egyedül az tudja megismerni az igazságot.” / 6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„Nem ismerhetjük meg az igazságot a megismerő nélkül, nem érthetünk meg semmi rajtunk kívül levőt a bennünk levő megértőn kívül és általa...” / 6</a:t>
            </a:r>
          </a:p>
          <a:p>
            <a:r>
              <a:rPr lang="hu-HU" sz="1600" dirty="0">
                <a:solidFill>
                  <a:srgbClr val="619D74"/>
                </a:solidFill>
              </a:rPr>
              <a:t>„ … a ... misztikus keleten ... meg fogjuk látni a felkelő Napot…, be fogunk lépni ... a Szabadságba.” / 7</a:t>
            </a:r>
          </a:p>
          <a:p>
            <a:endParaRPr lang="hu-HU" sz="1600" dirty="0"/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10796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3"/>
    </mc:Choice>
    <mc:Fallback xmlns="">
      <p:transition spd="slow" advTm="47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-1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III.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IKREK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9347" y="1051815"/>
            <a:ext cx="36361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Gottfried de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Purucker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 a Teozófiai Társaság egyik vezetője 1929 és 1942 között,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újraélesztette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 társaság nyilvános munkáját,  és törekedett  a testvériség előmozdítására a teozófiai mozgalomban.</a:t>
            </a:r>
          </a:p>
          <a:p>
            <a:endParaRPr lang="hu-HU" sz="160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Legfontosabb hozzájárulása azonban H. P.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Blavatsky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írásaiban található fogalmak magyarázata volt. Görög, héber, francia, német, olasz, spanyol nyelvekkel ismerkedett fiatalkorában, később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szanszkrittel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egészítette ki.</a:t>
            </a:r>
          </a:p>
          <a:p>
            <a:endParaRPr lang="hu-HU" sz="160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ezotéria aranyszabályai (Golden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Precepts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of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Esotericism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) c. műve egyféle költői magasztossággal énekelte meg a szeretet jelentőségét az ezotériában.</a:t>
            </a:r>
          </a:p>
        </p:txBody>
      </p:sp>
      <p:sp>
        <p:nvSpPr>
          <p:cNvPr id="3" name="Téglalap 2"/>
          <p:cNvSpPr/>
          <p:nvPr/>
        </p:nvSpPr>
        <p:spPr>
          <a:xfrm>
            <a:off x="4430332" y="805594"/>
            <a:ext cx="67914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fenti című mű első kiadása: 1931, második kiadása: 1935, </a:t>
            </a:r>
            <a:endParaRPr lang="hu-HU" sz="1600" dirty="0" smtClean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melyek 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számtani közepe éppen 1933.</a:t>
            </a:r>
          </a:p>
          <a:p>
            <a:pPr algn="ctr"/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Nehéz erről az 1933-ról bármit mondani, most mindenesetre csak annyit említenék meg, hogy ha a gonosz egy olyan kétszarvú állat, amelynek  egyik szarva a nemzeti szocializmus náci kinövése,  a másik szarva a nemzetközi szocializmus bolsevik kinövése, akkor Hitler és Sztálin ekkor akarták felöklelni a világot, legalábbis, a teozófiai áramlatba egy ezoterikus szeretet-filozófia érkezett.</a:t>
            </a:r>
          </a:p>
          <a:p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én általam kezdeményezett szeretet filozófia (2001) és az orosz filozófus,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Szolovjov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által megkezdett szeretetfilozófia (1893) között helyezkedik el időben a fent említett mű (1931-35), különös módon épp aranymetszés szerint (az 1893 és 2001 közti 108 év aranymetszete adja ki az 1933-at): ezért gyanítom, hogy mások számára is, akik a 60-as években születtek,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Purucker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sokat adhat.</a:t>
            </a:r>
          </a:p>
          <a:p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Azzal, hogy valaki tudatosítja magában, mely szerzők térnek el tőle leginkább, vagy kik állnak hozzá közelebb, elmélyítheti kapcsolódását az Isteni Bölcsességhez.</a:t>
            </a:r>
          </a:p>
        </p:txBody>
      </p:sp>
    </p:spTree>
    <p:extLst>
      <p:ext uri="{BB962C8B-B14F-4D97-AF65-F5344CB8AC3E}">
        <p14:creationId xmlns:p14="http://schemas.microsoft.com/office/powerpoint/2010/main" val="36374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7"/>
    </mc:Choice>
    <mc:Fallback xmlns="">
      <p:transition spd="slow" advTm="513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9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IV.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RÁK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978794" y="646331"/>
            <a:ext cx="102902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Ezért ha az istenek és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dévák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egy olyat óhajtanának létesíteni, mint egy SZERETET AKADÉMIA - és majd ki szeretném mutatni, hogy szerintem az 1875-ös teozófiai alakítással valójában ez volt egyes szellemi entitások szándéka -, akkor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Purucker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1933-ös modelljében azt kapjuk erről, hogy a tanítvány időnként meditál,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pedig állandóan tanít meditálni azon, amit az igazi mesterek adnak.</a:t>
            </a:r>
          </a:p>
          <a:p>
            <a:pPr algn="ctr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</a:t>
            </a:r>
            <a:r>
              <a:rPr lang="hu-HU" sz="1600" dirty="0" err="1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agape</a:t>
            </a:r>
            <a:r>
              <a:rPr lang="hu-HU" sz="1600" dirty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szint tehát a magasabb ezoterikusabb iskola értelme lesz.</a:t>
            </a:r>
          </a:p>
          <a:p>
            <a:pPr algn="ctr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Amidőn az emberi szellem telítődik Isten bölcsességével, és az túlárad az ember szellemén, akkor ez a kiáradás lesz az, amit az előbb még óvatosan úgy írtam le, hogy a szeretet mindig a mellettünk lévőből kiáradó isteni.</a:t>
            </a:r>
          </a:p>
          <a:p>
            <a:pPr algn="ctr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Most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pontosítsunk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: az emberi szeretet a mellénk lépő emberből kiáradóan átalakult isteni bölcsesség.</a:t>
            </a:r>
          </a:p>
          <a:p>
            <a:pPr algn="ctr"/>
            <a:endParaRPr lang="hu-HU" sz="1600" dirty="0">
              <a:solidFill>
                <a:srgbClr val="C0000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Amennyire az emberi szellem el tudta sajátítani Isten Bölcsességét, annyira tud szeretni.</a:t>
            </a:r>
          </a:p>
          <a:p>
            <a:pPr algn="ctr"/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Ezért mondja az 1875-ös Nemzetközi Teozófiai Társulat, hogy a jövendő emberiség számára ez az egyik célja</a:t>
            </a:r>
            <a:r>
              <a:rPr lang="hu-HU" sz="1600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:</a:t>
            </a:r>
          </a:p>
          <a:p>
            <a:pPr algn="ctr"/>
            <a:endParaRPr lang="hu-HU" sz="1600" dirty="0">
              <a:solidFill>
                <a:schemeClr val="accent4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„Megalkotni az emberiség egyetemes testvériségének egyik magvát nemzetiségi, vallási, társadalmi </a:t>
            </a:r>
            <a:r>
              <a:rPr lang="hu-HU" sz="1600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osztálybeli</a:t>
            </a: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nemi és faji megkülönböztetés nélkül.”</a:t>
            </a:r>
          </a:p>
        </p:txBody>
      </p:sp>
    </p:spTree>
    <p:extLst>
      <p:ext uri="{BB962C8B-B14F-4D97-AF65-F5344CB8AC3E}">
        <p14:creationId xmlns:p14="http://schemas.microsoft.com/office/powerpoint/2010/main" val="409222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1"/>
    </mc:Choice>
    <mc:Fallback xmlns="">
      <p:transition spd="slow" advTm="488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4639926" cy="5986194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2706" y="323165"/>
            <a:ext cx="7080059" cy="165556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„Aranyszabályok könyve” szerint </a:t>
            </a:r>
            <a:r>
              <a:rPr lang="hu-HU" sz="1600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Blavatsky</a:t>
            </a: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arról nyilatkozott, hogy egy </a:t>
            </a:r>
            <a:r>
              <a:rPr lang="hu-HU" sz="1600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hét inkarnációja alatt el tud jutni a mesterek szintjére.</a:t>
            </a:r>
            <a:b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</a:b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/>
            </a:r>
            <a:b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</a:b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teozófiai mozgalom három szekcióját így jelölte meg</a:t>
            </a:r>
            <a:r>
              <a:rPr lang="hu-HU" sz="1600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:</a:t>
            </a:r>
            <a:br>
              <a:rPr lang="hu-HU" sz="1600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</a:b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/>
            </a:r>
            <a:b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</a:br>
            <a:r>
              <a:rPr lang="hu-HU" sz="1600" b="1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mahatma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exoterikus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tanítvány</a:t>
            </a:r>
            <a:r>
              <a:rPr lang="hu-HU" sz="1600" b="1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  <a:endParaRPr lang="hu-HU" sz="1600" b="1" dirty="0">
              <a:solidFill>
                <a:schemeClr val="accent4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615189" y="2305318"/>
            <a:ext cx="22151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Kellett volna mondanom, hogy már rögtön az elején a legnagyobb nehézségek adódnak egy ilyen nyilvános előadáson.</a:t>
            </a:r>
          </a:p>
          <a:p>
            <a:pPr algn="ctr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szeretet filozófiája, rögtön érezzük, folyamatos időben létezik, ha létezik egyáltalán, vagyis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szintjéhez tartozik, aki már képes folyamatosan fejlődni.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8168804" y="2020687"/>
            <a:ext cx="31939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1600" kern="15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„A </a:t>
            </a:r>
            <a:r>
              <a:rPr lang="hu-HU" sz="1600" kern="15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chela</a:t>
            </a:r>
            <a:r>
              <a:rPr lang="hu-HU" sz="1600" kern="15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 lezárja az elméjét az élvezetek és a fájdalmak előtt, mert az eszmény ember az, akinek az akaratát nem ingatja meg, az ítélőképességét nem téríti el sem az élvezet, sem a fájdalom. A felsőbbrendű ember az, aki szilárd marad, és nem vezeti tévútra az élvezet, és nem gyengül el fájdalom hatására. </a:t>
            </a:r>
            <a:endParaRPr lang="hu-HU" sz="1600" kern="15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hu-HU" sz="1600" kern="15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1600" kern="15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A </a:t>
            </a:r>
            <a:r>
              <a:rPr lang="hu-HU" sz="1600" kern="15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chela</a:t>
            </a:r>
            <a:r>
              <a:rPr lang="hu-HU" sz="1600" kern="15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-k átadják magukat a világ javára, feladják minden személyes dolgukat azért, hogy az univerzumért élhessenek</a:t>
            </a:r>
            <a:r>
              <a:rPr lang="hu-HU" sz="1600" kern="15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.”</a:t>
            </a:r>
          </a:p>
          <a:p>
            <a:pPr algn="ctr">
              <a:spcAft>
                <a:spcPts val="0"/>
              </a:spcAft>
            </a:pPr>
            <a:endParaRPr lang="hu-HU" sz="1600" kern="15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1600" kern="15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/</a:t>
            </a:r>
            <a:r>
              <a:rPr lang="hu-HU" sz="1600" kern="15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Purucker</a:t>
            </a:r>
            <a:r>
              <a:rPr lang="hu-HU" sz="1600" kern="15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: id. mű </a:t>
            </a:r>
            <a:endParaRPr lang="hu-HU" sz="1600" kern="15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hu-HU" sz="1600" kern="15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A </a:t>
            </a:r>
            <a:r>
              <a:rPr lang="hu-HU" sz="1600" kern="15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  <a:cs typeface="Times New Roman" panose="02020603050405020304" pitchFamily="18" charset="0"/>
              </a:rPr>
              <a:t>tanítványság ösvénye.</a:t>
            </a:r>
            <a:endParaRPr lang="hu-HU" sz="1600" kern="150" dirty="0">
              <a:solidFill>
                <a:srgbClr val="005C2A"/>
              </a:solidFill>
              <a:effectLst/>
              <a:latin typeface="Kozuka Gothic Pr6N L" panose="020B0200000000000000" pitchFamily="34" charset="-128"/>
              <a:ea typeface="Kozuka Gothic Pr6N L" panose="020B0200000000000000" pitchFamily="34" charset="-128"/>
              <a:cs typeface="Lohit Devanagari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-1" y="0"/>
            <a:ext cx="1287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OROSZLÁN</a:t>
            </a:r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5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0"/>
    </mc:Choice>
    <mc:Fallback xmlns="">
      <p:transition spd="slow" advTm="504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74" y="794273"/>
            <a:ext cx="2468796" cy="246879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0" y="0"/>
            <a:ext cx="6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VI.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SZŰZ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39235" y="794273"/>
            <a:ext cx="848890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Egy saját képet szeretnék elmondani, azonban egy olyan már meglévő festmény alapján, amit a jelenlévők már jól ismernek, vagy többen ismernek bizonyára</a:t>
            </a:r>
            <a:r>
              <a:rPr lang="hu-HU" sz="1600" dirty="0" smtClean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 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bal oldalon felül mutatom 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ezt a képet, ami legyen most egy másik ember szimbóluma és </a:t>
            </a:r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alul 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azt, amit ebből egy spirál belerajzolásával nyertem, ez pedig legyen a másik ember megismerésének egy </a:t>
            </a:r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szimbóluma. A 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másik ember megértése azt jelenti - hisz mindenképpen egy titok rejtőzik minden ember mögött -,  hogy lépésről lépésre ismerjük meg a másik embert, egyre mélyebben kell behatolni a lényegébe, új és új szempont szerint, mégpedig egy embert abban az alakjában kell megismerni, amivé válhat.</a:t>
            </a:r>
          </a:p>
          <a:p>
            <a:pPr algn="just"/>
            <a:endParaRPr lang="hu-HU" sz="1600" dirty="0" smtClean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b="1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Így 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tehát ha a bal oldali kép egy ember kifejlődésének képe, amiről az előadásban, mint egy én-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ről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beszélek, az egyénről (egy + én = egyén), akkor az asztrológiai nyelven legalább 84 lépést meg kell tennünk, 12 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zodiákusi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régión haladunk át 7-szeresen, míg egy másik ember lényének magjához eljutni.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Vagyis, ha a kedves hallgatók közül egy valaki most feladja mindenét, értsük úgy, hogy feladja minden ragaszkodását minden vágyához, és az előadás hatására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lesz, akkor 12 cikkelyen kell 7 inkarnáción átjutnia, hogy mester lehessen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Blavatsky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értelmében</a:t>
            </a:r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Természetesen én nem merészelek ilyen igénnyel előállni, azonban eme kép vezérelt abban, hogy 12 x 7 mondatban foglaljam össze a szeretet filozófiája és az ezoterika aranyszabályai közti összefüggést.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74" y="3794078"/>
            <a:ext cx="2475682" cy="244597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5520103" y="323165"/>
            <a:ext cx="4332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</a:t>
            </a:r>
            <a:r>
              <a:rPr lang="hu-HU" sz="1600" b="1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ezoteria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</a:t>
            </a:r>
            <a:r>
              <a:rPr lang="hu-HU" sz="1600" b="1" dirty="0" smtClean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aranyszabálya:  </a:t>
            </a:r>
            <a:r>
              <a:rPr lang="hu-HU" sz="1600" b="1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szeretet.</a:t>
            </a:r>
          </a:p>
        </p:txBody>
      </p:sp>
    </p:spTree>
    <p:extLst>
      <p:ext uri="{BB962C8B-B14F-4D97-AF65-F5344CB8AC3E}">
        <p14:creationId xmlns:p14="http://schemas.microsoft.com/office/powerpoint/2010/main" val="335258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2"/>
    </mc:Choice>
    <mc:Fallback xmlns="">
      <p:transition spd="slow" advTm="496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84842" y="1331223"/>
            <a:ext cx="59629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szeretet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érteménye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 formátlan esszencia eszmei megformálása - az asztrális világ, és a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devachán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olyan összekapcsolása az Égi Szófia által, hogy mindaz, aki az Isteni Bölcsesség szellemi tanítványa lesz a Földön, a magasztos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bodhiszattvikus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áramlásokhoz eljuthasson.</a:t>
            </a:r>
          </a:p>
          <a:p>
            <a:pPr algn="ctr"/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Krsna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nemcsak a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Bhagavad-gíta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idején volt az istenség legfőbb személyisége, és nem csak Sri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Caitanya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(1486 – 1534) hindu vallási reformer számára jelent meg, amikor átadta neki a Hare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Krsna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mantrát, hanem Szent Pál is teljes szélessége és hosszúsága szerint ugyanezen magasságokba, mélységekbe jutott el az I. Kor. 13-ban, ahol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Krsna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ma is tartózkodik.</a:t>
            </a:r>
          </a:p>
          <a:p>
            <a:pPr algn="ctr"/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Tudni kell ezért, hogy korunk magasztos tudata nem más, mint a szeretet tudománya s így filozófiája.</a:t>
            </a:r>
          </a:p>
          <a:p>
            <a:pPr algn="ctr"/>
            <a:endParaRPr lang="hu-HU" sz="1600" dirty="0">
              <a:solidFill>
                <a:srgbClr val="813829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Egy ilyen szeretet tudomány ezoterikus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foglalatát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adta elő </a:t>
            </a:r>
            <a:r>
              <a:rPr lang="hu-HU" sz="1600" dirty="0" err="1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Purucker</a:t>
            </a:r>
            <a:r>
              <a:rPr lang="hu-HU" sz="1600" dirty="0">
                <a:solidFill>
                  <a:srgbClr val="813829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1931-35-ben, és ezért az ezoterika aranyszabálya nem más, mint a szeretet.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-1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MÉRLEG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7302320" y="1331223"/>
            <a:ext cx="38121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„A </a:t>
            </a:r>
            <a:r>
              <a:rPr lang="hu-HU" sz="1600" dirty="0" err="1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Bhagavad-Gita</a:t>
            </a:r>
            <a:r>
              <a:rPr lang="hu-HU" sz="1600" dirty="0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szinte minden oldala arra buzdít minket, hogy szeretetünket a minden formában lévő örökre irányítsuk, és hagyjuk, hogy maga a forma másodlagos szempont legyen</a:t>
            </a:r>
            <a:r>
              <a:rPr lang="hu-HU" sz="1600" dirty="0" smtClean="0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.”</a:t>
            </a:r>
          </a:p>
          <a:p>
            <a:pPr algn="ctr"/>
            <a:endParaRPr lang="hu-HU" sz="1600" dirty="0">
              <a:solidFill>
                <a:schemeClr val="accent4">
                  <a:lumMod val="75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„A szeretet, amely mindenre egyaránt irányul, egyetemes szeretet, túlmutat a halandó elme elgondolásain;</a:t>
            </a:r>
          </a:p>
          <a:p>
            <a:pPr algn="ctr"/>
            <a:r>
              <a:rPr lang="hu-HU" sz="1600" dirty="0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mégis, az olyan szeretet, amely egyetlen dolognak sem kedvez, úgy tűnik, hogy ez az örök szeretet, amelyet Kelet és Nyugat minden szent könyve ajánl...” /</a:t>
            </a:r>
            <a:r>
              <a:rPr lang="hu-HU" sz="1600" dirty="0" err="1">
                <a:solidFill>
                  <a:schemeClr val="accent4">
                    <a:lumMod val="7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Blavatsky</a:t>
            </a:r>
            <a:endParaRPr lang="hu-HU" sz="1600" dirty="0">
              <a:solidFill>
                <a:schemeClr val="accent4">
                  <a:lumMod val="75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42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3"/>
    </mc:Choice>
    <mc:Fallback xmlns="">
      <p:transition spd="slow" advTm="5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VIII.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SAS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571220" y="1098455"/>
            <a:ext cx="914400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Ha mármost az emberi test és lélek kozmikus eredetű, akkor a földre pottyanás után az emberi szellemnek kozmikusnak kell lennie végtére is, ha majd kifejlődik.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test isteni eredetére utal a belé helyezett összetartó erő, az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érósz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hiszen a nemek kettéválása nem végleges, mint láttuk, az individualitás a fajtaszerűből emelkedik ki ismételt földi életeinek sorában, mely individuális kifejlődés végén lesz minden egyén minden egysége.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Már itt különös énekszó hallik ki a magyar egyén szóból: egy + én = egyén:  tehát egy olyan én van, amely minden egyén célja.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Mintha a szeretet okkult atomjába ezt rejtené el a magyar nyelv szelleme, azzal együtt,  hogy az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én+ek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= ének: ez a szeretetet éneklő erő van belerejtve Kodály Zoltán zenélő-éneklő impulzusába.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említett szellemi fejlődési sorban azonban a szellemi tanítvány a test felől még az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érószban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van, azt alakítja át a szeretet lelkiségének szintjére, amelyre a régi görög szó,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fília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utal.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Ami a test számára az érosz, az a lélek számára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fília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a barátság: a tanítványból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lesz, mert a vágyakról lemondott tanítványból esetleg lehet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elméjét nem a vágy uralja.  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megfelelője a lélek és a mester megfelelője a szellem: a mester a szellemi szeretet állandóan adakozó kedvében van, amelyet agapénak mondtak a régi görögök.</a:t>
            </a:r>
          </a:p>
        </p:txBody>
      </p:sp>
    </p:spTree>
    <p:extLst>
      <p:ext uri="{BB962C8B-B14F-4D97-AF65-F5344CB8AC3E}">
        <p14:creationId xmlns:p14="http://schemas.microsoft.com/office/powerpoint/2010/main" val="270406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3"/>
    </mc:Choice>
    <mc:Fallback xmlns="">
      <p:transition spd="slow" advTm="499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90151" y="872428"/>
            <a:ext cx="52803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 a Czuczor-Fogarasi szótár szerint: </a:t>
            </a:r>
            <a:endParaRPr lang="hu-HU" sz="1600" dirty="0" smtClean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endParaRPr lang="hu-HU" sz="1600" dirty="0">
              <a:solidFill>
                <a:schemeClr val="bg1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marL="342900" indent="-342900">
              <a:buFont typeface="+mj-lt"/>
              <a:buAutoNum type="arabicParenR"/>
            </a:pPr>
            <a:r>
              <a:rPr lang="hu-HU" sz="1600" dirty="0" smtClean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Széles ért. valamiben kedve, öröme telik, s azt magához vonzani,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birni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élvezni vagy benne gyönyörködni törekszik</a:t>
            </a:r>
            <a:r>
              <a:rPr lang="hu-HU" sz="1600" dirty="0" smtClean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endParaRPr lang="hu-HU" sz="1600" dirty="0">
              <a:solidFill>
                <a:schemeClr val="bg1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marL="342900" indent="-342900">
              <a:buFont typeface="+mj-lt"/>
              <a:buAutoNum type="arabicParenR"/>
            </a:pPr>
            <a:r>
              <a:rPr lang="hu-HU" sz="1600" dirty="0" smtClean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Visszaható 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névmással, saját személyében leli kedvét, örömét; önnön vágyait, néha mások kárával, elmellőzésével, kielégíteni törekszik.</a:t>
            </a:r>
          </a:p>
          <a:p>
            <a:pPr marL="342900" indent="-342900">
              <a:buFont typeface="+mj-lt"/>
              <a:buAutoNum type="arabicParenR"/>
            </a:pPr>
            <a:endParaRPr lang="hu-HU" sz="1600" dirty="0">
              <a:solidFill>
                <a:schemeClr val="bg1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marL="342900" indent="-342900">
              <a:buFont typeface="+mj-lt"/>
              <a:buAutoNum type="arabicParenR"/>
            </a:pP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Nemi viszonyra, s ebből eredő vágyakra vonatkozva am. valakihez szerelemmel viseltetik.</a:t>
            </a:r>
          </a:p>
          <a:p>
            <a:pPr marL="342900" indent="-342900">
              <a:buFont typeface="+mj-lt"/>
              <a:buAutoNum type="arabicParenR"/>
            </a:pPr>
            <a:endParaRPr lang="hu-HU" sz="1600" dirty="0">
              <a:solidFill>
                <a:schemeClr val="bg1">
                  <a:lumMod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marL="342900" indent="-342900">
              <a:buFont typeface="+mj-lt"/>
              <a:buAutoNum type="arabicParenR"/>
            </a:pP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Keresztény erkölcsi ért. az Istent mindenek fölött szeretni, mint legszentebb,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legjóságosb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lénynek kedvét, akaratát mindenben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teljesiteni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; inkább meghalni, mint Istent megbántani akarni; szeretni felebarátunkat, mint minmagunkat, vagyis ami jót magunknak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kivánunk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és teszünk, azt embertársainknak is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kivánni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és tenni: „Ha szerettek engemet, en parancsolatimat tartsátok.“ (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Münch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 </a:t>
            </a:r>
            <a:r>
              <a:rPr lang="hu-HU" sz="1600" dirty="0" err="1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cod</a:t>
            </a:r>
            <a:r>
              <a:rPr lang="hu-HU" sz="1600" dirty="0">
                <a:solidFill>
                  <a:schemeClr val="bg1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 János XIV.).”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0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VIII.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NYILAS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709633" y="87242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szótár elmondja, hogy 4 jelentése van a szeret szónak, és az isteni bölcsesség ismerőjének nem nehéz felismerni, hogy van egy fizikai testi szintű birtoklás, egy étertesti szintű visszaható, sajátosan kölcsönható szeretet-alakzat, az asztrális élvezés és a mentális, Én-vagyok szerű jelentés.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feladat mármost az, hogy a még magasabb szeretet-tudatosságokat is fel tudjuk találni a felső mentális,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mánász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a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budhi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és az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átmán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irányában, amit a kebelnek valaha így mondtak el: hit, remény és szeretet.</a:t>
            </a:r>
          </a:p>
          <a:p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Így hát a szeretet-tudomány valójában egy magasabb szeretet-tudat, </a:t>
            </a:r>
            <a:r>
              <a:rPr lang="hu-HU" sz="1600" dirty="0" smtClean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szeretet tudata, és 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pedig nem a kedély értelmének </a:t>
            </a:r>
            <a:r>
              <a:rPr lang="hu-HU" sz="1600" dirty="0" smtClean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régi nívója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531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3"/>
    </mc:Choice>
    <mc:Fallback xmlns="">
      <p:transition spd="slow" advTm="488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0" y="1543085"/>
            <a:ext cx="120031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Ógörög		latin		angol 		francia 		orosz		német	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magyar</a:t>
            </a:r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endParaRPr lang="hu-HU" sz="1600" dirty="0" smtClean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el-GR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ἔρως </a:t>
            </a:r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cupid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eros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		</a:t>
            </a:r>
            <a:r>
              <a:rPr lang="az-Cyrl-AZ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купидон</a:t>
            </a:r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*</a:t>
            </a:r>
          </a:p>
          <a:p>
            <a:pPr algn="just"/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									</a:t>
            </a:r>
          </a:p>
          <a:p>
            <a:pPr algn="just"/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φιλία	</a:t>
            </a:r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amicitia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friendship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amitié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дружба</a:t>
            </a: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ἀγάπη	</a:t>
            </a:r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caritas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love		</a:t>
            </a:r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l'amour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любовь</a:t>
            </a: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στοργή 	</a:t>
            </a:r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affectio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affection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affection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любовь</a:t>
            </a: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χάρις	</a:t>
            </a:r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gratia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grace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		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merci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		</a:t>
            </a:r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благодать</a:t>
            </a: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endParaRPr lang="az-Cyrl-AZ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az-Cyrl-AZ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* (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szerelem istenének neve az ókori római mitológiában.)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0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IX.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BAK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013657" y="437882"/>
            <a:ext cx="5847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A nyelvi játék lényege: </a:t>
            </a:r>
          </a:p>
          <a:p>
            <a:pPr algn="ctr"/>
            <a:r>
              <a:rPr lang="hu-HU" b="1" dirty="0" smtClean="0">
                <a:solidFill>
                  <a:srgbClr val="C00000"/>
                </a:solidFill>
              </a:rPr>
              <a:t>a táblázatban összekevertük a szavak helyes sorrendjét, </a:t>
            </a:r>
          </a:p>
          <a:p>
            <a:pPr algn="ctr"/>
            <a:r>
              <a:rPr lang="hu-HU" b="1" dirty="0" smtClean="0">
                <a:solidFill>
                  <a:srgbClr val="C00000"/>
                </a:solidFill>
              </a:rPr>
              <a:t>tegyük helyére a szavakat!</a:t>
            </a:r>
            <a:endParaRPr lang="hu-H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2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4"/>
    </mc:Choice>
    <mc:Fallback xmlns="">
      <p:transition spd="slow" advTm="506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XI.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VÍZÖNTŐ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425261" y="5269780"/>
            <a:ext cx="94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= 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török </a:t>
            </a:r>
            <a:r>
              <a:rPr lang="hu-HU" sz="1600" dirty="0" err="1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szever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(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szerető) gyökíze</a:t>
            </a:r>
          </a:p>
          <a:p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 err="1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er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= hellén </a:t>
            </a:r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εραω 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és </a:t>
            </a:r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εραμαι (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szeretek), </a:t>
            </a:r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ερασις (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szeretet), </a:t>
            </a:r>
            <a:r>
              <a:rPr lang="el-GR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ερως (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szerelem) gyökíze</a:t>
            </a:r>
          </a:p>
        </p:txBody>
      </p:sp>
      <p:sp>
        <p:nvSpPr>
          <p:cNvPr id="3" name="Téglalap 2"/>
          <p:cNvSpPr/>
          <p:nvPr/>
        </p:nvSpPr>
        <p:spPr>
          <a:xfrm>
            <a:off x="1777285" y="763623"/>
            <a:ext cx="99811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előadásom végén az előzőekben bemutatott szó-tábla alapján </a:t>
            </a:r>
            <a:endParaRPr lang="hu-HU" sz="1600" dirty="0" smtClean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endParaRPr lang="hu-HU" sz="1600" dirty="0" smtClean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egy 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nyelvi játékra szeretném meghívni a tisztelt jelenlévőket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</a:t>
            </a:r>
            <a:endParaRPr lang="hu-HU" sz="1600" dirty="0" smtClean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endParaRPr lang="hu-HU" sz="1600" dirty="0" smtClean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amelyet 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most a következővel készítenék elő</a:t>
            </a:r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:  Egy 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magyar ember, aki keresi Isten Bölcsességét, bizonyára úgy véli, hogy talán még nincs egy olyan nyelv a világon, amelyik ennyire alkalmas lenne a filozófia költői kifejtésére, vagy éppen fordítva, a magyar nyelv ősisége folytán olyan gazdag képalkotó erőben, hogy a magyar nyelv egyre inkább alkalmas lesz a nem spekulatív, vagyis az ezoterikus filozófiát autentikusan megszólaltatni</a:t>
            </a:r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Arról is beszélhetnénk majd, hogy 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miért a fogyatékos emberek a szeretet világtanítói ?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Vagy arról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</a:t>
            </a:r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hogy 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én kifejlesztésével  a személyiség átalakítása vezet el a szeretethez!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Aki pedig szereti a matematikát, azzal arról beszélgethetnénk, </a:t>
            </a:r>
          </a:p>
          <a:p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hogyan építhetjük fel az ember által megteremtendő szabad szeretet szimbólumát </a:t>
            </a:r>
          </a:p>
          <a:p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háromszög Euler-egyesese segítségével?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06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2"/>
    </mc:Choice>
    <mc:Fallback xmlns="">
      <p:transition spd="slow" advTm="492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119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XII. 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HALAK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98867" y="830996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Most végül vizsgáljuk meg, miért lehet arra a belátásra jutni, hogy a mai világban szükséges egy szeretet filozófia léte.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előzőekben azt találtuk, hogy egy mai modern szeretet-akadémia ugyan nem testesül le a fizikai szintre, mint egy éteri sugárzás azonban összekapcsolódik az 1875-ös teozófiai alapítással, vagyis az Isteni Bölcsesség a mesterek – </a:t>
            </a:r>
            <a:r>
              <a:rPr lang="hu-HU" sz="1600" dirty="0" err="1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chelák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- tanítványok láncolatán keresztül az ember-atomba van hivatva belehelyezni a szeretetet, ami a teozófiai történelemben, mint láttuk, az 1933-as év jelentősége volt.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Már most akkor az a kérdés, hogy ha a szeretetnek van </a:t>
            </a:r>
            <a:r>
              <a:rPr lang="hu-HU" sz="1600" dirty="0" err="1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teozófikus</a:t>
            </a:r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nézete, ha létezik a szeretet teozófiája, akkor a teozófiának van-e filozófiai nézete, mert ha igen, akkor jogosult a szeretet filozófiája a világban lenni.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Ennél többet is tudhatunk az előzőek alapján, hiszen 1875 impulzusa áll egy mai szeretet-akadémia hátterében</a:t>
            </a:r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</a:p>
          <a:p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Más megközelítésben a teozófia filozófia, mert logikus magyarázatot ad a világegyetem és törvényeinek működésére, csakúgy, mint az emberiség eredetére, evolúciójára és rendeltetésére</a:t>
            </a:r>
            <a:r>
              <a:rPr lang="hu-HU" sz="1600" dirty="0" smtClean="0">
                <a:solidFill>
                  <a:srgbClr val="00206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  <a:endParaRPr lang="hu-HU" sz="1600" dirty="0">
              <a:solidFill>
                <a:srgbClr val="00206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7237925" y="646331"/>
            <a:ext cx="39666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Blavatsky</a:t>
            </a: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1888-ban az Amerikai </a:t>
            </a:r>
            <a:r>
              <a:rPr lang="hu-HU" sz="1600" dirty="0" err="1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Teozófus</a:t>
            </a:r>
            <a:r>
              <a:rPr lang="hu-HU" sz="1600" dirty="0">
                <a:solidFill>
                  <a:schemeClr val="accent4">
                    <a:lumMod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Kongresszusnak küldött levelében írta:  „A teozófia a dolgok racionális magyarázatát tűzte ki céljául, nem pedig a dogmákét”.</a:t>
            </a:r>
          </a:p>
          <a:p>
            <a:endParaRPr lang="hu-HU" sz="160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„Ez azt jelenti, hogy a teozófia nem hiten alapuló rendszer, hanem módszer, amellyel magyarázatot kereshetünk a dolgok működésére – filozófia. A teozófia olyan magyarázatokkal szolgál, amelyeket sem a tudomány, sem a vallás területe nem érint. Úgy tartja, hogy a világegyetem egységes, rendezett és tervszerű, az anyag a fejlődés és az élet eszköze, a gondolat teremtő erő, amelyet képesek lehetünk eredményesen felhasználni, és a bennünket érő öröm és szenvedés hatására fejlődik a jellemünk és képességeink, így válunk bölccsé,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együttérzővé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és hatalmassá.” /In: John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Algeo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: Teozófia 16</a:t>
            </a:r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  <a:endParaRPr lang="hu-HU" sz="1600" dirty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58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4"/>
    </mc:Choice>
    <mc:Fallback xmlns="">
      <p:transition spd="slow" advTm="522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88298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solidFill>
                  <a:srgbClr val="00B0F0"/>
                </a:solidFill>
                <a:latin typeface="Adobe Caslon Pro" panose="0205050205050A020403" pitchFamily="18" charset="-18"/>
              </a:rPr>
              <a:t>II</a:t>
            </a:r>
            <a:r>
              <a:rPr lang="hu-HU" sz="44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.  öregség</a:t>
            </a:r>
            <a:r>
              <a:rPr lang="hu-HU" sz="4400" dirty="0">
                <a:solidFill>
                  <a:srgbClr val="00B0F0"/>
                </a:solidFill>
                <a:latin typeface="Adobe Caslon Pro" panose="0205050205050A020403" pitchFamily="18" charset="-18"/>
              </a:rPr>
              <a:t>, betegség, halál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5180" y="1880315"/>
            <a:ext cx="6386104" cy="4873625"/>
          </a:xfrm>
        </p:spPr>
        <p:txBody>
          <a:bodyPr>
            <a:noAutofit/>
          </a:bodyPr>
          <a:lstStyle/>
          <a:p>
            <a:r>
              <a:rPr lang="hu-HU" sz="1600" dirty="0">
                <a:solidFill>
                  <a:srgbClr val="619D74"/>
                </a:solidFill>
              </a:rPr>
              <a:t>A bennünket körülvevő szépség ellenére „a szívet megsajdítja, és az elmét beárnyékolja az emberiség szomorúságának a gondolata, amit a három szörnyű probléma okoz: az idős kor, a betegség és a halál.”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„</a:t>
            </a:r>
            <a:r>
              <a:rPr lang="hu-HU" sz="1600" dirty="0">
                <a:solidFill>
                  <a:srgbClr val="619D74"/>
                </a:solidFill>
              </a:rPr>
              <a:t>Az, aki helyesen élt, az, aki tisztán élt, és nemesen gondolkodott, amint az öregség eljön hozzá, és a test legyengül, a fizikai </a:t>
            </a:r>
            <a:r>
              <a:rPr lang="hu-HU" sz="1600" dirty="0" err="1">
                <a:solidFill>
                  <a:srgbClr val="619D74"/>
                </a:solidFill>
              </a:rPr>
              <a:t>fátylak</a:t>
            </a:r>
            <a:r>
              <a:rPr lang="hu-HU" sz="1600" dirty="0">
                <a:solidFill>
                  <a:srgbClr val="619D74"/>
                </a:solidFill>
              </a:rPr>
              <a:t> elvékonyodnak, látni kezd, és a látástól tudni </a:t>
            </a:r>
            <a:r>
              <a:rPr lang="hu-HU" sz="1600" dirty="0" smtClean="0">
                <a:solidFill>
                  <a:srgbClr val="619D74"/>
                </a:solidFill>
              </a:rPr>
              <a:t>kezd” </a:t>
            </a:r>
            <a:r>
              <a:rPr lang="hu-HU" sz="1600" dirty="0">
                <a:solidFill>
                  <a:srgbClr val="619D74"/>
                </a:solidFill>
              </a:rPr>
              <a:t>/ </a:t>
            </a:r>
            <a:r>
              <a:rPr lang="hu-HU" sz="1600" dirty="0" smtClean="0">
                <a:solidFill>
                  <a:srgbClr val="619D74"/>
                </a:solidFill>
              </a:rPr>
              <a:t>9- </a:t>
            </a:r>
            <a:r>
              <a:rPr lang="hu-HU" sz="1600" dirty="0" smtClean="0">
                <a:solidFill>
                  <a:srgbClr val="7734AA"/>
                </a:solidFill>
              </a:rPr>
              <a:t>az </a:t>
            </a:r>
            <a:r>
              <a:rPr lang="hu-HU" sz="1600" dirty="0">
                <a:solidFill>
                  <a:srgbClr val="7734AA"/>
                </a:solidFill>
              </a:rPr>
              <a:t>egyik </a:t>
            </a:r>
            <a:r>
              <a:rPr lang="hu-HU" sz="1600" dirty="0" smtClean="0">
                <a:solidFill>
                  <a:srgbClr val="7734AA"/>
                </a:solidFill>
              </a:rPr>
              <a:t>szörnyűség </a:t>
            </a:r>
            <a:r>
              <a:rPr lang="hu-HU" sz="1600" dirty="0">
                <a:solidFill>
                  <a:srgbClr val="7734AA"/>
                </a:solidFill>
              </a:rPr>
              <a:t>a gondolat eltévelyedése, amit az öregség vált meg.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betegség a mi általunk elhelyezett gondolatcsírák miatti öngyógyítás </a:t>
            </a:r>
            <a:r>
              <a:rPr lang="hu-HU" sz="1600" dirty="0" smtClean="0">
                <a:solidFill>
                  <a:srgbClr val="619D74"/>
                </a:solidFill>
              </a:rPr>
              <a:t>csupán - </a:t>
            </a:r>
            <a:r>
              <a:rPr lang="hu-HU" sz="1600" dirty="0" smtClean="0">
                <a:solidFill>
                  <a:srgbClr val="7734AA"/>
                </a:solidFill>
              </a:rPr>
              <a:t>a </a:t>
            </a:r>
            <a:r>
              <a:rPr lang="hu-HU" sz="1600" dirty="0">
                <a:solidFill>
                  <a:srgbClr val="7734AA"/>
                </a:solidFill>
              </a:rPr>
              <a:t>másik </a:t>
            </a:r>
            <a:r>
              <a:rPr lang="hu-HU" sz="1600" dirty="0" smtClean="0">
                <a:solidFill>
                  <a:srgbClr val="7734AA"/>
                </a:solidFill>
              </a:rPr>
              <a:t>szörnyűség </a:t>
            </a:r>
            <a:r>
              <a:rPr lang="hu-HU" sz="1600" dirty="0">
                <a:solidFill>
                  <a:srgbClr val="7734AA"/>
                </a:solidFill>
              </a:rPr>
              <a:t>az érzés eltévelyedése, amit a betegség általi szenvedés vált meg.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halál az új születés </a:t>
            </a:r>
            <a:r>
              <a:rPr lang="hu-HU" sz="1600" dirty="0" smtClean="0">
                <a:solidFill>
                  <a:srgbClr val="619D74"/>
                </a:solidFill>
              </a:rPr>
              <a:t>kapuja - </a:t>
            </a:r>
            <a:r>
              <a:rPr lang="hu-HU" sz="1600" dirty="0" smtClean="0">
                <a:solidFill>
                  <a:srgbClr val="7734AA"/>
                </a:solidFill>
              </a:rPr>
              <a:t>a </a:t>
            </a:r>
            <a:r>
              <a:rPr lang="hu-HU" sz="1600" dirty="0">
                <a:solidFill>
                  <a:srgbClr val="7734AA"/>
                </a:solidFill>
              </a:rPr>
              <a:t>harmadik </a:t>
            </a:r>
            <a:r>
              <a:rPr lang="hu-HU" sz="1600" dirty="0" smtClean="0">
                <a:solidFill>
                  <a:srgbClr val="7734AA"/>
                </a:solidFill>
              </a:rPr>
              <a:t>szörnyűség </a:t>
            </a:r>
            <a:r>
              <a:rPr lang="hu-HU" sz="1600" dirty="0">
                <a:solidFill>
                  <a:srgbClr val="7734AA"/>
                </a:solidFill>
              </a:rPr>
              <a:t>az akarat eltévelyedése, amit a halálban feltámadó kozmikus akarat szerető ereje vált meg.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„</a:t>
            </a:r>
            <a:r>
              <a:rPr lang="hu-HU" sz="1600" dirty="0">
                <a:solidFill>
                  <a:srgbClr val="619D74"/>
                </a:solidFill>
              </a:rPr>
              <a:t>Mindenki egy nap gyermeke… akiknek a belső látása nyitottabb, … felismerik, hogy az éjszaka kék égboltján szétszórt ragyogó fénypontok … a kozmikus napoknak, … a tudat belső… lángjának öltözékei.” / 15</a:t>
            </a:r>
          </a:p>
          <a:p>
            <a:endParaRPr lang="hu-HU" sz="16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292103" y="1005345"/>
            <a:ext cx="3932237" cy="87497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C00000"/>
                </a:solidFill>
              </a:rPr>
              <a:t>A mi szívünk az univerzum,</a:t>
            </a:r>
          </a:p>
          <a:p>
            <a:pPr algn="ctr"/>
            <a:r>
              <a:rPr lang="hu-HU" b="1" dirty="0">
                <a:solidFill>
                  <a:srgbClr val="C00000"/>
                </a:solidFill>
              </a:rPr>
              <a:t>Az univerzum szíve mi vagyunk.</a:t>
            </a: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892" y="2057400"/>
            <a:ext cx="3906452" cy="39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5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6"/>
    </mc:Choice>
    <mc:Fallback xmlns="">
      <p:transition spd="slow" advTm="493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1208" y="491319"/>
            <a:ext cx="3932237" cy="111229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III</a:t>
            </a:r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. a </a:t>
            </a:r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belső </a:t>
            </a:r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isten</a:t>
            </a:r>
            <a:endParaRPr lang="hu-HU" sz="4000" dirty="0">
              <a:solidFill>
                <a:srgbClr val="00B0F0"/>
              </a:solidFill>
              <a:latin typeface="Adobe Caslon Pro" panose="0205050205050A020403" pitchFamily="18" charset="-18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73657" cy="4138684"/>
          </a:xfrm>
        </p:spPr>
        <p:txBody>
          <a:bodyPr>
            <a:noAutofit/>
          </a:bodyPr>
          <a:lstStyle/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619D74"/>
                </a:solidFill>
              </a:rPr>
              <a:t>Minden </a:t>
            </a:r>
            <a:r>
              <a:rPr lang="hu-HU" dirty="0">
                <a:solidFill>
                  <a:srgbClr val="619D74"/>
                </a:solidFill>
              </a:rPr>
              <a:t>emberi lény szívének a szíve egy isten. /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619D74"/>
                </a:solidFill>
              </a:rPr>
              <a:t>Amikor </a:t>
            </a:r>
            <a:r>
              <a:rPr lang="hu-HU" dirty="0">
                <a:solidFill>
                  <a:srgbClr val="619D74"/>
                </a:solidFill>
              </a:rPr>
              <a:t>„a lélek szellemmé fog válni...” majd, akkor az „…ember kiemelkedik az emberiségből és átlép az emberi istenségbe, egy emberi lényből egy testet öltő istenbe. Azután ... egy élő Buddhává válunk.” / </a:t>
            </a:r>
            <a:r>
              <a:rPr lang="hu-HU" dirty="0" smtClean="0">
                <a:solidFill>
                  <a:srgbClr val="619D74"/>
                </a:solidFill>
              </a:rPr>
              <a:t>21</a:t>
            </a:r>
          </a:p>
          <a:p>
            <a:r>
              <a:rPr lang="hu-HU" dirty="0" smtClean="0">
                <a:solidFill>
                  <a:srgbClr val="9C5BCD"/>
                </a:solidFill>
              </a:rPr>
              <a:t>	Ez </a:t>
            </a:r>
            <a:r>
              <a:rPr lang="hu-HU" dirty="0">
                <a:solidFill>
                  <a:srgbClr val="9C5BCD"/>
                </a:solidFill>
              </a:rPr>
              <a:t>a fejlődés abból áll, hogy az életet </a:t>
            </a:r>
            <a:r>
              <a:rPr lang="hu-HU" dirty="0" smtClean="0">
                <a:solidFill>
                  <a:srgbClr val="9C5BCD"/>
                </a:solidFill>
              </a:rPr>
              <a:t>	és </a:t>
            </a:r>
            <a:r>
              <a:rPr lang="hu-HU" dirty="0">
                <a:solidFill>
                  <a:srgbClr val="9C5BCD"/>
                </a:solidFill>
              </a:rPr>
              <a:t>a tudatot összekötjük a belső </a:t>
            </a:r>
            <a:r>
              <a:rPr lang="hu-HU" dirty="0" smtClean="0">
                <a:solidFill>
                  <a:srgbClr val="9C5BCD"/>
                </a:solidFill>
              </a:rPr>
              <a:t>	istennel</a:t>
            </a:r>
            <a:r>
              <a:rPr lang="hu-HU" dirty="0">
                <a:solidFill>
                  <a:srgbClr val="9C5BCD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619D74"/>
                </a:solidFill>
              </a:rPr>
              <a:t>„</a:t>
            </a:r>
            <a:r>
              <a:rPr lang="hu-HU" dirty="0">
                <a:solidFill>
                  <a:srgbClr val="619D74"/>
                </a:solidFill>
              </a:rPr>
              <a:t>A belső isten tevékenységét ... az önzés gátolja, akadályozza.” / 22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715245" y="81267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1600" b="1" dirty="0">
                <a:solidFill>
                  <a:srgbClr val="C00000"/>
                </a:solidFill>
              </a:rPr>
              <a:t>a külső háromszög a személyiség, az arany színű vonal a belső isten</a:t>
            </a:r>
          </a:p>
          <a:p>
            <a:pPr algn="ctr"/>
            <a:r>
              <a:rPr lang="hu-HU" sz="1600" b="1" dirty="0">
                <a:solidFill>
                  <a:srgbClr val="C00000"/>
                </a:solidFill>
              </a:rPr>
              <a:t>a 3 csapás által összetört személyiségből a belső isten által jutunk</a:t>
            </a:r>
          </a:p>
          <a:p>
            <a:pPr algn="ctr"/>
            <a:r>
              <a:rPr lang="hu-HU" sz="1600" b="1" dirty="0">
                <a:solidFill>
                  <a:srgbClr val="C00000"/>
                </a:solidFill>
              </a:rPr>
              <a:t>az isteni szeretethez, ami az aranyszabály megvalósítása</a:t>
            </a:r>
          </a:p>
        </p:txBody>
      </p:sp>
      <p:sp>
        <p:nvSpPr>
          <p:cNvPr id="3" name="Téglalap 2"/>
          <p:cNvSpPr/>
          <p:nvPr/>
        </p:nvSpPr>
        <p:spPr>
          <a:xfrm>
            <a:off x="1141927" y="1674446"/>
            <a:ext cx="3533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>
                <a:solidFill>
                  <a:srgbClr val="C00000"/>
                </a:solidFill>
              </a:rPr>
              <a:t>Ahány ember van a földön,</a:t>
            </a:r>
          </a:p>
          <a:p>
            <a:pPr algn="ctr"/>
            <a:r>
              <a:rPr lang="hu-HU" sz="1600" b="1" dirty="0">
                <a:solidFill>
                  <a:srgbClr val="C00000"/>
                </a:solidFill>
              </a:rPr>
              <a:t>annyi isten van a belső világunkban.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89397" y="5736604"/>
            <a:ext cx="1045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Tanultuk az iskolában, hogy a háromszögnek vannak nevezetes pontjai, a súlypont, a magasságpont és a körülírt kör középpontja. Erről a három nevezetes pontról azonban Euler, a bázeli matematikus kimutatta, hogy egy egyenesre esnek. Ha belegondolunk, rájöhetünk, miként építhetjük fel a személyiség szimbólumát a háromszög segítségével, és a belső isten képzetével eljuthatunk az emberi-isteni szeretet szimbólumához,</a:t>
            </a:r>
          </a:p>
          <a:p>
            <a:pPr algn="ctr"/>
            <a:r>
              <a:rPr lang="hu-HU" sz="1200" dirty="0" smtClean="0"/>
              <a:t> a háromszögön belül rejtetten jelenlévő Euler-egyenes képével.</a:t>
            </a:r>
            <a:endParaRPr lang="hu-HU" sz="1200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178" y="1866238"/>
            <a:ext cx="3672133" cy="3672133"/>
          </a:xfrm>
        </p:spPr>
      </p:pic>
    </p:spTree>
    <p:extLst>
      <p:ext uri="{BB962C8B-B14F-4D97-AF65-F5344CB8AC3E}">
        <p14:creationId xmlns:p14="http://schemas.microsoft.com/office/powerpoint/2010/main" val="70042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3"/>
    </mc:Choice>
    <mc:Fallback xmlns="">
      <p:transition spd="slow" advTm="48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46628" y="610786"/>
            <a:ext cx="8147999" cy="972356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IV. az </a:t>
            </a:r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elkülönülés nagy eretneksége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88107" y="1702796"/>
            <a:ext cx="7976547" cy="4329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dirty="0">
                <a:solidFill>
                  <a:srgbClr val="619D74"/>
                </a:solidFill>
              </a:rPr>
              <a:t>„Az univerzum törvényének a törvénye az önzetlenség, nem pedig a figyelem összpontosítása az ember személyes szabadságára, de még csak nem is az egyéniségére.” / 24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„</a:t>
            </a:r>
            <a:r>
              <a:rPr lang="hu-HU" sz="1600" dirty="0">
                <a:solidFill>
                  <a:srgbClr val="619D74"/>
                </a:solidFill>
              </a:rPr>
              <a:t>A Nagy Eretnekség, és az egyetlen igazi eretnekség az a gondolat, hogy bármi lehet elkülönült, távoli és alapvetően különböző más dologtól.” / 24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„</a:t>
            </a:r>
            <a:r>
              <a:rPr lang="hu-HU" sz="1600" dirty="0">
                <a:solidFill>
                  <a:srgbClr val="619D74"/>
                </a:solidFill>
              </a:rPr>
              <a:t>Az elkülönülésnek ez az értelmezése az, ami minden rossznak az oka és gyökere. </a:t>
            </a:r>
            <a:endParaRPr lang="hu-HU" sz="1600" dirty="0" smtClean="0">
              <a:solidFill>
                <a:srgbClr val="619D74"/>
              </a:solidFill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Ez </a:t>
            </a:r>
            <a:r>
              <a:rPr lang="hu-HU" sz="1600" dirty="0">
                <a:solidFill>
                  <a:srgbClr val="619D74"/>
                </a:solidFill>
              </a:rPr>
              <a:t>hozza elő az én-re irányuló vágyakozást: Én akarom, én vagyok, enyém.” / 24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„</a:t>
            </a:r>
            <a:r>
              <a:rPr lang="hu-HU" sz="1600" b="1" dirty="0">
                <a:solidFill>
                  <a:srgbClr val="C00000"/>
                </a:solidFill>
              </a:rPr>
              <a:t>A tudás a szerető cselekedetek gyermeke </a:t>
            </a:r>
            <a:r>
              <a:rPr lang="hu-HU" sz="1600" dirty="0">
                <a:solidFill>
                  <a:srgbClr val="619D74"/>
                </a:solidFill>
              </a:rPr>
              <a:t>– ez a legmagasztosabb igazságok egyike. 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misztériumokról, a magasabb misztériumokról nem szerezhetünk tudást, ha a szívünk nincs tele szeretettel, és </a:t>
            </a:r>
            <a:r>
              <a:rPr lang="hu-HU" sz="1600" dirty="0" smtClean="0">
                <a:solidFill>
                  <a:srgbClr val="619D74"/>
                </a:solidFill>
              </a:rPr>
              <a:t>nem </a:t>
            </a:r>
            <a:r>
              <a:rPr lang="hu-HU" sz="1600" dirty="0">
                <a:solidFill>
                  <a:srgbClr val="619D74"/>
                </a:solidFill>
              </a:rPr>
              <a:t>csordul az túl, a tudás pedig a bennünk levő szellemi képességek gyakorlásából </a:t>
            </a:r>
            <a:r>
              <a:rPr lang="hu-HU" sz="1600" dirty="0" smtClean="0">
                <a:solidFill>
                  <a:srgbClr val="619D74"/>
                </a:solidFill>
              </a:rPr>
              <a:t>ered.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rgbClr val="619D74"/>
                </a:solidFill>
              </a:rPr>
              <a:t>Ez </a:t>
            </a:r>
            <a:r>
              <a:rPr lang="hu-HU" sz="1600" dirty="0">
                <a:solidFill>
                  <a:srgbClr val="619D74"/>
                </a:solidFill>
              </a:rPr>
              <a:t>a gyakorlat a </a:t>
            </a:r>
            <a:r>
              <a:rPr lang="hu-HU" sz="1600" dirty="0" smtClean="0">
                <a:solidFill>
                  <a:srgbClr val="619D74"/>
                </a:solidFill>
              </a:rPr>
              <a:t>legkönnyebben </a:t>
            </a:r>
            <a:r>
              <a:rPr lang="hu-HU" sz="1600" dirty="0">
                <a:solidFill>
                  <a:srgbClr val="619D74"/>
                </a:solidFill>
              </a:rPr>
              <a:t>szerető kedvességű cselekedetek elvégzésével, a testvériség érzésével és gyakorlásával, </a:t>
            </a:r>
            <a:r>
              <a:rPr lang="hu-HU" sz="1600" dirty="0" smtClean="0">
                <a:solidFill>
                  <a:srgbClr val="619D74"/>
                </a:solidFill>
              </a:rPr>
              <a:t>mások segítésével </a:t>
            </a:r>
            <a:r>
              <a:rPr lang="hu-HU" sz="1600" dirty="0">
                <a:solidFill>
                  <a:srgbClr val="619D74"/>
                </a:solidFill>
              </a:rPr>
              <a:t>és annak az áldásnak a velük való megosztásával érhető el, amivel mi rendelkezünk.” / 28</a:t>
            </a:r>
          </a:p>
          <a:p>
            <a:endParaRPr lang="hu-HU" sz="1600" dirty="0">
              <a:solidFill>
                <a:srgbClr val="619D74"/>
              </a:solidFill>
            </a:endParaRPr>
          </a:p>
          <a:p>
            <a:endParaRPr lang="hu-HU" sz="1600" dirty="0">
              <a:solidFill>
                <a:srgbClr val="619D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7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1"/>
    </mc:Choice>
    <mc:Fallback xmlns="">
      <p:transition spd="slow" advTm="504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047" y="615091"/>
            <a:ext cx="3862317" cy="2138737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V. a </a:t>
            </a:r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szeretet </a:t>
            </a:r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/>
            </a:r>
            <a:b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</a:br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az </a:t>
            </a:r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univerzum </a:t>
            </a:r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kötőanyaga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65532" y="2759768"/>
            <a:ext cx="6155140" cy="3664926"/>
          </a:xfrm>
        </p:spPr>
        <p:txBody>
          <a:bodyPr>
            <a:noAutofit/>
          </a:bodyPr>
          <a:lstStyle/>
          <a:p>
            <a:r>
              <a:rPr lang="hu-HU" sz="1600" dirty="0">
                <a:solidFill>
                  <a:srgbClr val="619D74"/>
                </a:solidFill>
              </a:rPr>
              <a:t>A szeretet </a:t>
            </a:r>
            <a:r>
              <a:rPr lang="hu-HU" sz="1600" dirty="0" err="1">
                <a:solidFill>
                  <a:srgbClr val="619D74"/>
                </a:solidFill>
              </a:rPr>
              <a:t>buddhikus</a:t>
            </a:r>
            <a:r>
              <a:rPr lang="hu-HU" sz="1600" dirty="0">
                <a:solidFill>
                  <a:srgbClr val="619D74"/>
                </a:solidFill>
              </a:rPr>
              <a:t> ragyogása, a Krisztus szolgálatában tevékenykedő fény, amelyet a tanítvány lobbant lángra bensőjében, ez világítja be az utat. / 28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szeretet folyója tartja egyben az univerzum alkotó részeit. / 28 – a szeretet folyóját a planetáris kozmológia nyelvén a Jupiter és Neptunusz kapcsolata jelzi, pl. a két bolygó </a:t>
            </a:r>
            <a:r>
              <a:rPr lang="hu-HU" sz="1600" dirty="0" err="1">
                <a:solidFill>
                  <a:srgbClr val="619D74"/>
                </a:solidFill>
              </a:rPr>
              <a:t>együttállása</a:t>
            </a:r>
            <a:r>
              <a:rPr lang="hu-HU" sz="1600" dirty="0">
                <a:solidFill>
                  <a:srgbClr val="619D74"/>
                </a:solidFill>
              </a:rPr>
              <a:t>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Minden </a:t>
            </a:r>
            <a:r>
              <a:rPr lang="hu-HU" sz="1600" dirty="0">
                <a:solidFill>
                  <a:srgbClr val="619D74"/>
                </a:solidFill>
              </a:rPr>
              <a:t>lény és dolog végső soron az élet áramában egy, ahogy a magyar nyelv szelleme is mondja: egy + én = egyén, és az egyén egész.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személyes szeretet azonban besűríti az aura külső héjait, ezért ködösít, altat az egoizmus és végül nem ismeri a felelősséget.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nem-személyes szeretet lesz az igazi isteni szeretet, amely a szív gondolatát fényesen tartja és végül mágikussá válik</a:t>
            </a:r>
            <a:r>
              <a:rPr lang="hu-HU" sz="1600" dirty="0" smtClean="0">
                <a:solidFill>
                  <a:srgbClr val="619D74"/>
                </a:solidFill>
              </a:rPr>
              <a:t>.</a:t>
            </a:r>
            <a:endParaRPr lang="hu-HU" sz="1600" dirty="0">
              <a:solidFill>
                <a:srgbClr val="619D74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213444" y="713260"/>
            <a:ext cx="6223830" cy="179921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u-HU" sz="1600" u="sng" dirty="0"/>
              <a:t>Egy </a:t>
            </a:r>
            <a:r>
              <a:rPr lang="hu-HU" sz="1600" u="sng" dirty="0" smtClean="0"/>
              <a:t>gyakorlat</a:t>
            </a:r>
            <a:r>
              <a:rPr lang="hu-HU" sz="1600" dirty="0" smtClean="0"/>
              <a:t>: </a:t>
            </a:r>
            <a:r>
              <a:rPr lang="hu-HU" sz="1600" b="1" dirty="0" smtClean="0">
                <a:solidFill>
                  <a:srgbClr val="C00000"/>
                </a:solidFill>
              </a:rPr>
              <a:t>tanulmányozzuk </a:t>
            </a:r>
            <a:r>
              <a:rPr lang="hu-HU" sz="1600" b="1" dirty="0">
                <a:solidFill>
                  <a:srgbClr val="C00000"/>
                </a:solidFill>
              </a:rPr>
              <a:t>más emberek gondolatait</a:t>
            </a:r>
            <a:r>
              <a:rPr lang="hu-HU" sz="1600" dirty="0">
                <a:solidFill>
                  <a:srgbClr val="C00000"/>
                </a:solidFill>
              </a:rPr>
              <a:t>. </a:t>
            </a:r>
            <a:r>
              <a:rPr lang="hu-HU" sz="1600" dirty="0"/>
              <a:t>/ 30  </a:t>
            </a:r>
            <a:r>
              <a:rPr lang="hu-HU" sz="1600" dirty="0" smtClean="0"/>
              <a:t>- </a:t>
            </a:r>
            <a:r>
              <a:rPr lang="hu-HU" sz="1600" dirty="0">
                <a:solidFill>
                  <a:srgbClr val="7734AA"/>
                </a:solidFill>
              </a:rPr>
              <a:t>Az együttérzés és a szeretet a rezonancia által vezet el az életet valóban segítő praktikus felfedezésekhez, találmányokhoz, amit morális technikának is neveznek, ahogy </a:t>
            </a:r>
            <a:r>
              <a:rPr lang="hu-HU" sz="1600" dirty="0" err="1">
                <a:solidFill>
                  <a:srgbClr val="7734AA"/>
                </a:solidFill>
              </a:rPr>
              <a:t>Blavatsky</a:t>
            </a:r>
            <a:r>
              <a:rPr lang="hu-HU" sz="1600" dirty="0">
                <a:solidFill>
                  <a:srgbClr val="7734AA"/>
                </a:solidFill>
              </a:rPr>
              <a:t> is utalt a </a:t>
            </a:r>
            <a:r>
              <a:rPr lang="hu-HU" sz="1600" dirty="0" err="1">
                <a:solidFill>
                  <a:srgbClr val="7734AA"/>
                </a:solidFill>
              </a:rPr>
              <a:t>Keely</a:t>
            </a:r>
            <a:r>
              <a:rPr lang="hu-HU" sz="1600" dirty="0">
                <a:solidFill>
                  <a:srgbClr val="7734AA"/>
                </a:solidFill>
              </a:rPr>
              <a:t> motorra</a:t>
            </a:r>
            <a:r>
              <a:rPr lang="hu-HU" sz="1600" dirty="0" smtClean="0">
                <a:solidFill>
                  <a:srgbClr val="7734AA"/>
                </a:solidFill>
              </a:rPr>
              <a:t>. Úgy is beszélnek erről: a szeretet művészete.</a:t>
            </a:r>
            <a:endParaRPr lang="hu-HU" sz="1600" dirty="0">
              <a:solidFill>
                <a:srgbClr val="7734AA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hu-HU" sz="1600" u="sng" dirty="0"/>
              <a:t>Egy másik </a:t>
            </a:r>
            <a:r>
              <a:rPr lang="hu-HU" sz="1600" u="sng" dirty="0" smtClean="0"/>
              <a:t>gyakorlat</a:t>
            </a:r>
            <a:r>
              <a:rPr lang="hu-HU" sz="1600" dirty="0" smtClean="0"/>
              <a:t>:</a:t>
            </a:r>
            <a:r>
              <a:rPr lang="hu-HU" sz="1600" b="1" dirty="0" smtClean="0"/>
              <a:t> </a:t>
            </a:r>
            <a:r>
              <a:rPr lang="hu-HU" sz="1600" b="1" dirty="0" smtClean="0">
                <a:solidFill>
                  <a:srgbClr val="C00000"/>
                </a:solidFill>
              </a:rPr>
              <a:t>megbocsátás</a:t>
            </a:r>
            <a:r>
              <a:rPr lang="hu-HU" sz="1600" dirty="0" smtClean="0"/>
              <a:t>. </a:t>
            </a:r>
            <a:r>
              <a:rPr lang="hu-HU" sz="1600" dirty="0"/>
              <a:t>- </a:t>
            </a:r>
            <a:r>
              <a:rPr lang="hu-HU" sz="1600" dirty="0">
                <a:solidFill>
                  <a:srgbClr val="7734AA"/>
                </a:solidFill>
              </a:rPr>
              <a:t>Ez azonnal elvezet a </a:t>
            </a:r>
            <a:r>
              <a:rPr lang="hu-HU" sz="1600" dirty="0" err="1">
                <a:solidFill>
                  <a:srgbClr val="7734AA"/>
                </a:solidFill>
              </a:rPr>
              <a:t>chela</a:t>
            </a:r>
            <a:r>
              <a:rPr lang="hu-HU" sz="1600" dirty="0">
                <a:solidFill>
                  <a:srgbClr val="7734AA"/>
                </a:solidFill>
              </a:rPr>
              <a:t> szintre, csak onnan visszaesünk sokszor.</a:t>
            </a:r>
          </a:p>
          <a:p>
            <a:endParaRPr lang="hu-HU" sz="16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672" y="2512475"/>
            <a:ext cx="4716602" cy="391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5"/>
    </mc:Choice>
    <mc:Fallback xmlns="">
      <p:transition spd="slow" advTm="502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48318" y="556193"/>
            <a:ext cx="6695364" cy="986003"/>
          </a:xfrm>
        </p:spPr>
        <p:txBody>
          <a:bodyPr>
            <a:normAutofit/>
          </a:bodyPr>
          <a:lstStyle/>
          <a:p>
            <a:pPr algn="ctr"/>
            <a:r>
              <a:rPr lang="hu-HU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VI. a </a:t>
            </a:r>
            <a:r>
              <a:rPr lang="hu-HU" dirty="0">
                <a:solidFill>
                  <a:srgbClr val="00B0F0"/>
                </a:solidFill>
                <a:latin typeface="Adobe Caslon Pro" panose="0205050205050A020403" pitchFamily="18" charset="-18"/>
              </a:rPr>
              <a:t>tanítványság </a:t>
            </a:r>
            <a:r>
              <a:rPr lang="hu-HU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ösvénye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>
                <a:solidFill>
                  <a:srgbClr val="C00000"/>
                </a:solidFill>
              </a:rPr>
              <a:t>A tanító és a tanítvány közti kapcsolat lényege a szeretet, de a tanítvány közben szabad marad. </a:t>
            </a:r>
            <a:r>
              <a:rPr lang="hu-HU" sz="1600" dirty="0">
                <a:solidFill>
                  <a:srgbClr val="619D74"/>
                </a:solidFill>
              </a:rPr>
              <a:t>/ 32-33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Minden </a:t>
            </a:r>
            <a:r>
              <a:rPr lang="hu-HU" sz="1600" dirty="0">
                <a:solidFill>
                  <a:srgbClr val="619D74"/>
                </a:solidFill>
              </a:rPr>
              <a:t>beavatás csupán a tapasztalatok egy új ajtajának megnyitása a belső élet birodalmában. / 32 </a:t>
            </a:r>
            <a:r>
              <a:rPr lang="hu-HU" sz="1600" dirty="0">
                <a:solidFill>
                  <a:srgbClr val="7734AA"/>
                </a:solidFill>
              </a:rPr>
              <a:t>– Ezért a szeretet filozófia csak mindig egy kezdet lehet, az csak kezdeményezhető. Az angol erre utal az </a:t>
            </a:r>
            <a:r>
              <a:rPr lang="hu-HU" sz="1600" dirty="0" err="1">
                <a:solidFill>
                  <a:srgbClr val="7734AA"/>
                </a:solidFill>
              </a:rPr>
              <a:t>Initiation</a:t>
            </a:r>
            <a:r>
              <a:rPr lang="hu-HU" sz="1600" dirty="0">
                <a:solidFill>
                  <a:srgbClr val="7734AA"/>
                </a:solidFill>
              </a:rPr>
              <a:t> </a:t>
            </a:r>
            <a:r>
              <a:rPr lang="hu-HU" sz="1600" dirty="0" err="1">
                <a:solidFill>
                  <a:srgbClr val="7734AA"/>
                </a:solidFill>
              </a:rPr>
              <a:t>to</a:t>
            </a:r>
            <a:r>
              <a:rPr lang="hu-HU" sz="1600" dirty="0">
                <a:solidFill>
                  <a:srgbClr val="7734AA"/>
                </a:solidFill>
              </a:rPr>
              <a:t> </a:t>
            </a:r>
            <a:r>
              <a:rPr lang="hu-HU" sz="1600" dirty="0" err="1">
                <a:solidFill>
                  <a:srgbClr val="7734AA"/>
                </a:solidFill>
              </a:rPr>
              <a:t>the</a:t>
            </a:r>
            <a:r>
              <a:rPr lang="hu-HU" sz="1600" dirty="0">
                <a:solidFill>
                  <a:srgbClr val="7734AA"/>
                </a:solidFill>
              </a:rPr>
              <a:t> </a:t>
            </a:r>
            <a:r>
              <a:rPr lang="hu-HU" sz="1600" dirty="0" err="1">
                <a:solidFill>
                  <a:srgbClr val="7734AA"/>
                </a:solidFill>
              </a:rPr>
              <a:t>philosophy</a:t>
            </a:r>
            <a:r>
              <a:rPr lang="hu-HU" sz="1600" dirty="0">
                <a:solidFill>
                  <a:srgbClr val="7734AA"/>
                </a:solidFill>
              </a:rPr>
              <a:t> of love kifejezésben az </a:t>
            </a:r>
            <a:r>
              <a:rPr lang="hu-HU" sz="1600" dirty="0" err="1">
                <a:solidFill>
                  <a:srgbClr val="7734AA"/>
                </a:solidFill>
              </a:rPr>
              <a:t>initiation</a:t>
            </a:r>
            <a:r>
              <a:rPr lang="hu-HU" sz="1600" dirty="0">
                <a:solidFill>
                  <a:srgbClr val="7734AA"/>
                </a:solidFill>
              </a:rPr>
              <a:t> szóval, amely egyszerre kezdeményezés és beavatás.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Nem </a:t>
            </a:r>
            <a:r>
              <a:rPr lang="hu-HU" sz="1600" dirty="0">
                <a:solidFill>
                  <a:srgbClr val="619D74"/>
                </a:solidFill>
              </a:rPr>
              <a:t>lesz jó az, ha mások megértésével akarjuk megérteni a dolgokat. Nekünk kell megszerezni más emberek megértését, és ezt jelenti az ezoterikus képzés.</a:t>
            </a:r>
          </a:p>
          <a:p>
            <a:r>
              <a:rPr lang="hu-HU" sz="1600" dirty="0" smtClean="0">
                <a:solidFill>
                  <a:srgbClr val="7734AA"/>
                </a:solidFill>
              </a:rPr>
              <a:t>A </a:t>
            </a:r>
            <a:r>
              <a:rPr lang="hu-HU" sz="1600" dirty="0">
                <a:solidFill>
                  <a:srgbClr val="7734AA"/>
                </a:solidFill>
              </a:rPr>
              <a:t>meditáció is egy szereteten alapuló tett, egy szerető cselekedet, mert mindig más emberektől veszünk egy gondolatot, amelyre időt szánunk.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meditáció legjobb formája azonban az állandó gondolkodás / 34 - </a:t>
            </a:r>
            <a:r>
              <a:rPr lang="hu-HU" sz="1600" dirty="0">
                <a:solidFill>
                  <a:srgbClr val="7734AA"/>
                </a:solidFill>
              </a:rPr>
              <a:t>azon, amiről más emberek gondolkoznak.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 err="1">
                <a:solidFill>
                  <a:srgbClr val="619D74"/>
                </a:solidFill>
              </a:rPr>
              <a:t>chela</a:t>
            </a:r>
            <a:r>
              <a:rPr lang="hu-HU" sz="1600" dirty="0">
                <a:solidFill>
                  <a:srgbClr val="619D74"/>
                </a:solidFill>
              </a:rPr>
              <a:t> törekvésének folyamatos állandósága az Aranykapu belépti pontján tartja őt, amikor minden erejét, azaz szellemi, értelmi, pszichikus, asztrális, vitális és fizikai, és minden erejét embertársai szolgálatában tartja. / 34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Az </a:t>
            </a:r>
            <a:r>
              <a:rPr lang="hu-HU" sz="1600" dirty="0">
                <a:solidFill>
                  <a:srgbClr val="619D74"/>
                </a:solidFill>
              </a:rPr>
              <a:t>emberiség javáért élni, társítva egy tiszta élettel. / 35 – </a:t>
            </a:r>
            <a:r>
              <a:rPr lang="hu-HU" sz="1600" dirty="0" err="1">
                <a:solidFill>
                  <a:srgbClr val="7734AA"/>
                </a:solidFill>
              </a:rPr>
              <a:t>Katharok</a:t>
            </a:r>
            <a:r>
              <a:rPr lang="hu-HU" sz="1600" dirty="0">
                <a:solidFill>
                  <a:srgbClr val="7734AA"/>
                </a:solidFill>
              </a:rPr>
              <a:t>.</a:t>
            </a:r>
          </a:p>
          <a:p>
            <a:r>
              <a:rPr lang="hu-HU" sz="1600" dirty="0" smtClean="0">
                <a:solidFill>
                  <a:srgbClr val="619D74"/>
                </a:solidFill>
              </a:rPr>
              <a:t>A </a:t>
            </a:r>
            <a:r>
              <a:rPr lang="hu-HU" sz="1600" dirty="0">
                <a:solidFill>
                  <a:srgbClr val="619D74"/>
                </a:solidFill>
              </a:rPr>
              <a:t>szellemi tisztánlátást követi a szellemi hallás, majd az eggyé válás a szeretettel, és itt található a nagy határvonal, amelyről, a túloldalról térnek vissza az </a:t>
            </a:r>
            <a:r>
              <a:rPr lang="hu-HU" sz="1600" dirty="0" smtClean="0">
                <a:solidFill>
                  <a:srgbClr val="619D74"/>
                </a:solidFill>
              </a:rPr>
              <a:t>együttérzés emberei.</a:t>
            </a:r>
            <a:endParaRPr lang="hu-HU" sz="1600" dirty="0">
              <a:solidFill>
                <a:srgbClr val="619D74"/>
              </a:solidFill>
            </a:endParaRPr>
          </a:p>
          <a:p>
            <a:endParaRPr lang="hu-HU" sz="1600" dirty="0">
              <a:solidFill>
                <a:srgbClr val="619D74"/>
              </a:solidFill>
            </a:endParaRPr>
          </a:p>
          <a:p>
            <a:endParaRPr lang="hu-HU" sz="1600" dirty="0">
              <a:solidFill>
                <a:srgbClr val="619D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3"/>
    </mc:Choice>
    <mc:Fallback xmlns="">
      <p:transition spd="slow" advTm="499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8443" y="622892"/>
            <a:ext cx="6395113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solidFill>
                  <a:srgbClr val="00B0F0"/>
                </a:solidFill>
                <a:latin typeface="Adobe Caslon Pro" panose="0205050205050A020403" pitchFamily="18" charset="-18"/>
              </a:rPr>
              <a:t>VII. az </a:t>
            </a:r>
            <a:r>
              <a:rPr lang="hu-HU" sz="4000" dirty="0">
                <a:solidFill>
                  <a:srgbClr val="00B0F0"/>
                </a:solidFill>
                <a:latin typeface="Adobe Caslon Pro" panose="0205050205050A020403" pitchFamily="18" charset="-18"/>
              </a:rPr>
              <a:t>együttérzés </a:t>
            </a:r>
            <a:r>
              <a:rPr lang="hu-HU" sz="4000" dirty="0" err="1" smtClean="0">
                <a:solidFill>
                  <a:srgbClr val="00B0F0"/>
                </a:solidFill>
                <a:latin typeface="Adobe Caslon Pro" panose="0205050205050A020403" pitchFamily="18" charset="-18"/>
              </a:rPr>
              <a:t>buddhái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48455"/>
            <a:ext cx="10515600" cy="2473420"/>
          </a:xfrm>
        </p:spPr>
        <p:txBody>
          <a:bodyPr>
            <a:normAutofit/>
          </a:bodyPr>
          <a:lstStyle/>
          <a:p>
            <a:r>
              <a:rPr lang="hu-HU" sz="1600" dirty="0" err="1">
                <a:solidFill>
                  <a:srgbClr val="7734AA"/>
                </a:solidFill>
              </a:rPr>
              <a:t>Purucker</a:t>
            </a:r>
            <a:r>
              <a:rPr lang="hu-HU" sz="1600" dirty="0">
                <a:solidFill>
                  <a:srgbClr val="7734AA"/>
                </a:solidFill>
              </a:rPr>
              <a:t> ezoterikus buddhizmusában </a:t>
            </a:r>
            <a:r>
              <a:rPr lang="hu-HU" sz="1600" dirty="0">
                <a:solidFill>
                  <a:srgbClr val="619D74"/>
                </a:solidFill>
              </a:rPr>
              <a:t>a </a:t>
            </a:r>
            <a:r>
              <a:rPr lang="hu-HU" sz="1600" dirty="0" err="1">
                <a:solidFill>
                  <a:srgbClr val="619D74"/>
                </a:solidFill>
              </a:rPr>
              <a:t>Praktyeka</a:t>
            </a:r>
            <a:r>
              <a:rPr lang="hu-HU" sz="1600" dirty="0">
                <a:solidFill>
                  <a:srgbClr val="619D74"/>
                </a:solidFill>
              </a:rPr>
              <a:t> </a:t>
            </a:r>
            <a:r>
              <a:rPr lang="hu-HU" sz="1600" dirty="0" err="1">
                <a:solidFill>
                  <a:srgbClr val="619D74"/>
                </a:solidFill>
              </a:rPr>
              <a:t>buddhák</a:t>
            </a:r>
            <a:r>
              <a:rPr lang="hu-HU" sz="1600" dirty="0">
                <a:solidFill>
                  <a:srgbClr val="619D74"/>
                </a:solidFill>
              </a:rPr>
              <a:t> belépnek a Nirvánába, és ott is maradnak, amely azonban kifinomult önzés..</a:t>
            </a:r>
          </a:p>
          <a:p>
            <a:r>
              <a:rPr lang="hu-HU" sz="1600" dirty="0">
                <a:solidFill>
                  <a:srgbClr val="619D74"/>
                </a:solidFill>
              </a:rPr>
              <a:t>Ahogy azonban a harmatcsepp is érzi mindig, hogy az óceán része, az együttérzés </a:t>
            </a:r>
            <a:r>
              <a:rPr lang="hu-HU" sz="1600" dirty="0" err="1">
                <a:solidFill>
                  <a:srgbClr val="619D74"/>
                </a:solidFill>
              </a:rPr>
              <a:t>buddhái</a:t>
            </a:r>
            <a:r>
              <a:rPr lang="hu-HU" sz="1600" dirty="0">
                <a:solidFill>
                  <a:srgbClr val="619D74"/>
                </a:solidFill>
              </a:rPr>
              <a:t> mindig önzetlenek maradnak, lemondanak a nirvánai állapotról, és a Föld környezetében hatnak mint </a:t>
            </a:r>
            <a:r>
              <a:rPr lang="hu-HU" sz="1600" dirty="0" err="1">
                <a:solidFill>
                  <a:srgbClr val="619D74"/>
                </a:solidFill>
              </a:rPr>
              <a:t>Nirmanakaya</a:t>
            </a:r>
            <a:r>
              <a:rPr lang="hu-HU" sz="1600" dirty="0">
                <a:solidFill>
                  <a:srgbClr val="7734AA"/>
                </a:solidFill>
              </a:rPr>
              <a:t>. - Gondoljunk csak arra, hova vezet, ha a környezetvédelmi akciók során sose vennénk figyelembe, hogy a Föld környezetében mint </a:t>
            </a:r>
            <a:r>
              <a:rPr lang="hu-HU" sz="1600" dirty="0" err="1">
                <a:solidFill>
                  <a:srgbClr val="7734AA"/>
                </a:solidFill>
              </a:rPr>
              <a:t>Nirmanakaya</a:t>
            </a:r>
            <a:r>
              <a:rPr lang="hu-HU" sz="1600" dirty="0">
                <a:solidFill>
                  <a:srgbClr val="7734AA"/>
                </a:solidFill>
              </a:rPr>
              <a:t> hat az együttérzés és szeretet </a:t>
            </a:r>
            <a:r>
              <a:rPr lang="hu-HU" sz="1600" dirty="0" err="1">
                <a:solidFill>
                  <a:srgbClr val="7734AA"/>
                </a:solidFill>
              </a:rPr>
              <a:t>buddhája</a:t>
            </a:r>
            <a:r>
              <a:rPr lang="hu-HU" sz="1600" dirty="0">
                <a:solidFill>
                  <a:srgbClr val="7734AA"/>
                </a:solidFill>
              </a:rPr>
              <a:t>.</a:t>
            </a:r>
          </a:p>
          <a:p>
            <a:r>
              <a:rPr lang="hu-HU" sz="1600" dirty="0" smtClean="0">
                <a:solidFill>
                  <a:srgbClr val="7734AA"/>
                </a:solidFill>
              </a:rPr>
              <a:t>Olyan </a:t>
            </a:r>
            <a:r>
              <a:rPr lang="hu-HU" sz="1600" dirty="0">
                <a:solidFill>
                  <a:srgbClr val="7734AA"/>
                </a:solidFill>
              </a:rPr>
              <a:t>emberek, akik isteni emberré, istenemberré váltak, elérték a </a:t>
            </a:r>
            <a:r>
              <a:rPr lang="hu-HU" sz="1600" dirty="0" err="1">
                <a:solidFill>
                  <a:srgbClr val="7734AA"/>
                </a:solidFill>
              </a:rPr>
              <a:t>mindenegység</a:t>
            </a:r>
            <a:r>
              <a:rPr lang="hu-HU" sz="1600" dirty="0">
                <a:solidFill>
                  <a:srgbClr val="7734AA"/>
                </a:solidFill>
              </a:rPr>
              <a:t> énjének énjét, az egy ént és mint magasztos ének hangzik fel </a:t>
            </a:r>
            <a:r>
              <a:rPr lang="hu-HU" sz="1600" dirty="0" err="1">
                <a:solidFill>
                  <a:srgbClr val="7734AA"/>
                </a:solidFill>
              </a:rPr>
              <a:t>szózatuk</a:t>
            </a:r>
            <a:r>
              <a:rPr lang="hu-HU" sz="1600" dirty="0">
                <a:solidFill>
                  <a:srgbClr val="7734AA"/>
                </a:solidFill>
              </a:rPr>
              <a:t>. A szeretet filozófiája ezért korunk magasztos </a:t>
            </a:r>
            <a:r>
              <a:rPr lang="hu-HU" sz="1600" dirty="0" err="1">
                <a:solidFill>
                  <a:srgbClr val="7734AA"/>
                </a:solidFill>
              </a:rPr>
              <a:t>szózatává</a:t>
            </a:r>
            <a:r>
              <a:rPr lang="hu-HU" sz="1600" dirty="0">
                <a:solidFill>
                  <a:srgbClr val="7734AA"/>
                </a:solidFill>
              </a:rPr>
              <a:t> kell váljon.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74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7"/>
    </mc:Choice>
    <mc:Fallback xmlns="">
      <p:transition spd="slow" advTm="513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653048" y="1865297"/>
            <a:ext cx="3894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A szeretet filozófiájának az eredeti ötlete </a:t>
            </a:r>
            <a:endParaRPr lang="hu-HU" sz="1600" dirty="0" smtClean="0">
              <a:latin typeface="Kozuka Gothic Pr6N R" panose="020B0400000000000000" pitchFamily="34" charset="-128"/>
              <a:ea typeface="Kozuka Gothic Pr6N R" panose="020B0400000000000000" pitchFamily="34" charset="-128"/>
            </a:endParaRPr>
          </a:p>
          <a:p>
            <a:r>
              <a:rPr lang="hu-HU" sz="1600" dirty="0" smtClean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több </a:t>
            </a:r>
            <a:r>
              <a:rPr lang="hu-HU" sz="1600" dirty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elem kombinációja.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0" y="0"/>
            <a:ext cx="58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I.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KOS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653048" y="4973190"/>
            <a:ext cx="27174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Az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Észak-Nyugat Nazarénus </a:t>
            </a:r>
            <a:endParaRPr lang="hu-HU" sz="1600" dirty="0" smtClean="0">
              <a:solidFill>
                <a:srgbClr val="7030A0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  <a:p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egyetem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kutatója</a:t>
            </a:r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:</a:t>
            </a:r>
            <a:endParaRPr lang="hu-HU" sz="1600" dirty="0">
              <a:solidFill>
                <a:srgbClr val="7030A0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653048" y="3931402"/>
            <a:ext cx="21483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 smtClean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A </a:t>
            </a:r>
            <a:r>
              <a:rPr lang="hu-HU" sz="1600" dirty="0"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régi görög felfogás:</a:t>
            </a:r>
          </a:p>
        </p:txBody>
      </p:sp>
      <p:sp>
        <p:nvSpPr>
          <p:cNvPr id="9" name="Téglalap 8"/>
          <p:cNvSpPr/>
          <p:nvPr/>
        </p:nvSpPr>
        <p:spPr>
          <a:xfrm>
            <a:off x="7971272" y="3931402"/>
            <a:ext cx="2016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Ismerd meg magad!</a:t>
            </a:r>
          </a:p>
        </p:txBody>
      </p:sp>
      <p:sp>
        <p:nvSpPr>
          <p:cNvPr id="10" name="Téglalap 9"/>
          <p:cNvSpPr/>
          <p:nvPr/>
        </p:nvSpPr>
        <p:spPr>
          <a:xfrm>
            <a:off x="7919756" y="4773135"/>
            <a:ext cx="2396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Azt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állítja 2003-ban, </a:t>
            </a:r>
            <a:endParaRPr lang="hu-HU" sz="1600" dirty="0" smtClean="0">
              <a:solidFill>
                <a:srgbClr val="7030A0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hogy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1998-tól </a:t>
            </a:r>
            <a:endParaRPr lang="hu-HU" sz="1600" dirty="0" smtClean="0">
              <a:solidFill>
                <a:srgbClr val="7030A0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egy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változás állt be </a:t>
            </a:r>
            <a:endParaRPr lang="hu-HU" sz="1600" dirty="0" smtClean="0">
              <a:solidFill>
                <a:srgbClr val="7030A0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a </a:t>
            </a:r>
            <a:r>
              <a:rPr lang="hu-HU" sz="1600" dirty="0">
                <a:solidFill>
                  <a:srgbClr val="7030A0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vallás és a tudomány összehasonlító tanulmányozásában. 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828799" y="646331"/>
            <a:ext cx="862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7030A0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Ismerd meg a melléd lépő másik embert!</a:t>
            </a:r>
            <a:endParaRPr lang="hu-HU" sz="3600" dirty="0">
              <a:solidFill>
                <a:srgbClr val="7030A0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7366715" y="1734868"/>
            <a:ext cx="30909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- Isteni 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szeretet képe: </a:t>
            </a:r>
            <a:endParaRPr lang="hu-HU" sz="1600" dirty="0" smtClean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</a:t>
            </a:r>
            <a:r>
              <a:rPr lang="hu-HU" sz="1600" dirty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felkelő ponton álló </a:t>
            </a:r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Nap</a:t>
            </a:r>
          </a:p>
          <a:p>
            <a:pPr algn="ctr"/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- Ön-gondolat</a:t>
            </a:r>
          </a:p>
          <a:p>
            <a:pPr algn="ctr"/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- És a </a:t>
            </a:r>
            <a:r>
              <a:rPr lang="hu-HU" sz="1600" dirty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másik ember  </a:t>
            </a:r>
            <a:r>
              <a:rPr lang="hu-HU" sz="1600" dirty="0" smtClean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gondolata?</a:t>
            </a:r>
          </a:p>
          <a:p>
            <a:pPr algn="ctr"/>
            <a:r>
              <a:rPr lang="hu-HU" sz="1600" dirty="0" smtClean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be </a:t>
            </a:r>
            <a:r>
              <a:rPr lang="hu-HU" sz="1600" dirty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kell </a:t>
            </a:r>
            <a:r>
              <a:rPr lang="hu-HU" sz="1600" dirty="0" smtClean="0">
                <a:solidFill>
                  <a:srgbClr val="C00000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fogadni</a:t>
            </a:r>
            <a:endParaRPr lang="hu-HU" sz="1600" dirty="0">
              <a:solidFill>
                <a:srgbClr val="C00000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7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1"/>
    </mc:Choice>
    <mc:Fallback xmlns="">
      <p:transition spd="slow" advTm="516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6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II.</a:t>
            </a:r>
          </a:p>
          <a:p>
            <a:pPr algn="ctr"/>
            <a:r>
              <a:rPr lang="hu-HU" dirty="0" smtClean="0">
                <a:solidFill>
                  <a:schemeClr val="bg2"/>
                </a:solidFill>
              </a:rPr>
              <a:t>BIKA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772898" y="2360094"/>
            <a:ext cx="452477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„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 alakra hasonló a vezet, nevet, követ, avat, mutat, alut,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nyugot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kutat, siet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egyszerü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gyökökből származott igékhez, s gyöke szer, mely egyezik a szeretést jelentő török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sev-mek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ige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gyökízével, mely igének egyik igetörzse: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szever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(szerető); továbbá hasonlók a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hellen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</a:t>
            </a:r>
            <a:r>
              <a:rPr lang="el-G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εραω 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és </a:t>
            </a:r>
            <a:r>
              <a:rPr lang="el-G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εραμαι (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szeretek), </a:t>
            </a:r>
            <a:r>
              <a:rPr lang="el-G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ερασις (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szeretet), </a:t>
            </a:r>
            <a:r>
              <a:rPr lang="el-G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ερως (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szerelem); de leginkább egyezik a gyökkel a perzsa szer (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robur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;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amor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); minden esetre a jelentés egyik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fősulya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az r hangban rejlik, mely az ,erő’ és ,érez’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szókban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különösen nyilvánul...</a:t>
            </a:r>
          </a:p>
          <a:p>
            <a:pPr algn="just"/>
            <a:endParaRPr lang="hu-HU" sz="1400" dirty="0">
              <a:solidFill>
                <a:schemeClr val="tx1">
                  <a:lumMod val="50000"/>
                  <a:lumOff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önállólag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divatos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szěr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főnévtől abban látszik különbözni, hogy ennek ě önhangzója köz kiejtés szerént zártan hangzik, ellenben a szeret és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származékainak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első önhangzója inkább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nyilt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 V. ö. SZERELĚM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.”</a:t>
            </a:r>
            <a:endParaRPr lang="hu-HU" sz="1400" dirty="0">
              <a:solidFill>
                <a:schemeClr val="tx1">
                  <a:lumMod val="50000"/>
                  <a:lumOff val="50000"/>
                </a:schemeClr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14285" y="748299"/>
            <a:ext cx="54098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Az isteni bölcsesség és az isteni szeretet kérdésében </a:t>
            </a:r>
            <a:endParaRPr lang="hu-HU" sz="160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főbb vonalakban láttuk, 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mit tanít a neves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teozófus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</a:t>
            </a:r>
            <a:endParaRPr lang="hu-HU" sz="160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Gottfried 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de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Purucker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(1874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jan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15 -1942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szept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27), </a:t>
            </a:r>
            <a:endParaRPr lang="hu-HU" sz="160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r>
              <a:rPr lang="hu-HU" sz="1600" dirty="0" smtClean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akire </a:t>
            </a:r>
            <a:r>
              <a:rPr lang="hu-HU" sz="1600" dirty="0" err="1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Szabari</a:t>
            </a:r>
            <a:r>
              <a:rPr lang="hu-HU" sz="1600" dirty="0">
                <a:solidFill>
                  <a:srgbClr val="005C2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János hívta fel a figyelmemet. </a:t>
            </a:r>
            <a:endParaRPr lang="hu-HU" sz="1600" dirty="0" smtClean="0">
              <a:solidFill>
                <a:srgbClr val="005C2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ctr"/>
            <a:endParaRPr lang="hu-HU" sz="1600" dirty="0"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66322" y="2102516"/>
            <a:ext cx="53057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szeretet számomra  mindig az istenség kifejeződése volt, vagyis szemléletemben a szeretet egy olyan jelenség, amelyben az istenség közel lép hozzánk és legfőképp a mellénk rendelt ember gondolkodásán keresztül nyilvánítja ki magát.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Vagyis a szeretetben az ember és Isten egyesül, ennek az egyesülésnek azonban a formája fejlődésen megy keresztül.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Előzmény Vladimir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Szolovjov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A szeretet értelme c. munkája (1892-94), a cím oroszul: </a:t>
            </a:r>
            <a:r>
              <a:rPr lang="az-Cyrl-AZ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Смысл любви, 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franciául: Le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sens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de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l’amour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, angolul: The </a:t>
            </a:r>
            <a:r>
              <a:rPr lang="hu-HU" sz="1600" dirty="0" err="1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Meaning</a:t>
            </a:r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 of Love.</a:t>
            </a:r>
          </a:p>
          <a:p>
            <a:pPr algn="just"/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  <a:p>
            <a:pPr algn="just"/>
            <a:r>
              <a:rPr lang="hu-HU" sz="1600" dirty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mellénk lépő emberben az istenség önkinyilvánítása érthető lesz már elsőre is a magyar szó által: a szer olyan szer, ami etet, Isten ezt adja nekünk eledelül</a:t>
            </a:r>
            <a:r>
              <a:rPr lang="hu-HU" sz="1600" dirty="0" smtClean="0">
                <a:solidFill>
                  <a:srgbClr val="7734AA"/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.</a:t>
            </a:r>
            <a:endParaRPr lang="hu-HU" sz="1600" dirty="0">
              <a:solidFill>
                <a:srgbClr val="7734AA"/>
              </a:solidFill>
              <a:latin typeface="Kozuka Gothic Pr6N L" panose="020B0200000000000000" pitchFamily="34" charset="-128"/>
              <a:ea typeface="Kozuka Gothic Pr6N L" panose="020B0200000000000000" pitchFamily="34" charset="-128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6568225" y="963742"/>
            <a:ext cx="47294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Kozuka Gothic Pr6N L" panose="020B0200000000000000" pitchFamily="34" charset="-128"/>
                <a:ea typeface="Kozuka Gothic Pr6N L" panose="020B0200000000000000" pitchFamily="34" charset="-128"/>
              </a:rPr>
              <a:t>A szeretet = szer + etet formula, amit Váradi Tibor is alkalmaz, bizonyára már a Czuczor-Fogarasi szótár szerzőiben is feljött, azonban a szer + … formulát Czuczor elveti: </a:t>
            </a:r>
          </a:p>
        </p:txBody>
      </p:sp>
    </p:spTree>
    <p:extLst>
      <p:ext uri="{BB962C8B-B14F-4D97-AF65-F5344CB8AC3E}">
        <p14:creationId xmlns:p14="http://schemas.microsoft.com/office/powerpoint/2010/main" val="332372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4"/>
    </mc:Choice>
    <mc:Fallback xmlns="">
      <p:transition spd="slow" advTm="475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3916</Words>
  <Application>Microsoft Office PowerPoint</Application>
  <PresentationFormat>Szélesvásznú</PresentationFormat>
  <Paragraphs>250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30" baseType="lpstr">
      <vt:lpstr>Kozuka Gothic Pr6N EL</vt:lpstr>
      <vt:lpstr>Kozuka Gothic Pr6N L</vt:lpstr>
      <vt:lpstr>Kozuka Gothic Pr6N R</vt:lpstr>
      <vt:lpstr>Kozuka Gothic Pro L</vt:lpstr>
      <vt:lpstr>Adobe Caslon Pro</vt:lpstr>
      <vt:lpstr>Arial</vt:lpstr>
      <vt:lpstr>Calibri</vt:lpstr>
      <vt:lpstr>Calibri Light</vt:lpstr>
      <vt:lpstr>Lohit Devanagari</vt:lpstr>
      <vt:lpstr>Times New Roman</vt:lpstr>
      <vt:lpstr>Office-téma</vt:lpstr>
      <vt:lpstr>  I. Az univerzum szívéhez vezető ösvény </vt:lpstr>
      <vt:lpstr>II.  öregség, betegség, halál </vt:lpstr>
      <vt:lpstr>III. a belső isten</vt:lpstr>
      <vt:lpstr>IV. az elkülönülés nagy eretneksége</vt:lpstr>
      <vt:lpstr>V. a szeretet  az univerzum kötőanyaga</vt:lpstr>
      <vt:lpstr>VI. a tanítványság ösvénye</vt:lpstr>
      <vt:lpstr>VII. az együttérzés buddhái</vt:lpstr>
      <vt:lpstr>PowerPoint-bemutató</vt:lpstr>
      <vt:lpstr>PowerPoint-bemutató</vt:lpstr>
      <vt:lpstr>PowerPoint-bemutató</vt:lpstr>
      <vt:lpstr>PowerPoint-bemutató</vt:lpstr>
      <vt:lpstr>Az „Aranyszabályok könyve” szerint Blavatsky arról nyilatkozott, hogy egy chela hét inkarnációja alatt el tud jutni a mesterek szintjére.  A teozófiai mozgalom három szekcióját így jelölte meg:   mahatma, chela, exoterikus tanítvány.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Az„Aranyszabályok könyve” szerint Blavatszkaja arról nyilatkozott, hogy a chela hét inkarnációja alatt el lehet jutni a mesterek szintjére  és a teozófiai mozgalom három szekcióját így jelölte meg:   Mahatma Chela Exoterikus  Már rögtön a legnagyobb nehézségek adódnak egy ilyen nyilvános előadáson. A szeretet filozófiája, rögtön érezzük, folyamatos időben létezik, ha létezik egyáltalán, vagyis a chela szintjéhez tartozik, aki már képes folyamatosan fejlődni.   A chela lezárja az elméjét az élvezetek és a fájdalmak előtt, mert az eszmény ember az, akinek az akaratát nem ingatja meg, az ítélőképességét nem téríti el sem az élvezet, sem a fájdalom. A felsőbbrendű ember az, aki szilárd marad, és nem vezeti tévútra az élvezet, és nem gyengül el fájdalom hatására. A chela-k átadják magukat a világ javára, feladják minden személyes dolgukat azért, hogy az univerzumért élhessenek. /Purucker: id. mű A tanítványság ösvénye.</dc:title>
  <dc:creator>Seress Attila</dc:creator>
  <cp:lastModifiedBy>Seress Attila</cp:lastModifiedBy>
  <cp:revision>47</cp:revision>
  <dcterms:created xsi:type="dcterms:W3CDTF">2020-02-02T22:00:51Z</dcterms:created>
  <dcterms:modified xsi:type="dcterms:W3CDTF">2020-02-27T01:57:35Z</dcterms:modified>
</cp:coreProperties>
</file>