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256" r:id="rId2"/>
    <p:sldId id="282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7" r:id="rId11"/>
    <p:sldId id="268" r:id="rId12"/>
    <p:sldId id="269" r:id="rId13"/>
    <p:sldId id="279" r:id="rId14"/>
    <p:sldId id="273" r:id="rId15"/>
    <p:sldId id="272" r:id="rId16"/>
    <p:sldId id="276" r:id="rId17"/>
    <p:sldId id="277" r:id="rId18"/>
    <p:sldId id="274" r:id="rId19"/>
    <p:sldId id="284" r:id="rId20"/>
    <p:sldId id="286" r:id="rId21"/>
    <p:sldId id="262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0FF"/>
    <a:srgbClr val="9933FF"/>
    <a:srgbClr val="4BD0FF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5AA3-DA73-493B-B6F5-903E195CB77A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80252-A747-4E22-A44F-478847DA6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0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80252-A747-4E22-A44F-478847DA6A1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9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Lásd a könyv</a:t>
            </a:r>
            <a:r>
              <a:rPr lang="hu-HU" baseline="0" dirty="0"/>
              <a:t> </a:t>
            </a:r>
            <a:r>
              <a:rPr lang="hu-HU" dirty="0"/>
              <a:t>72.</a:t>
            </a:r>
            <a:r>
              <a:rPr lang="hu-HU" baseline="0" dirty="0"/>
              <a:t> oldalát.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367-9A2A-4FE8-B605-3B35195532A9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Koilon: az a közeg (vagy annak egyik összetevője), melyben</a:t>
            </a:r>
            <a:r>
              <a:rPr lang="hu-HU" baseline="0" dirty="0"/>
              <a:t> a csillagközi téren át a fény és egyéb hasonló sugárzás, rezgések terjednek. Ez a valami (nehéz anyagnak nevezni, hiszen az általunk ismert „anyag” valójában az ebbe „fújt” buborékok </a:t>
            </a:r>
            <a:r>
              <a:rPr lang="hu-HU" baseline="0" dirty="0" err="1"/>
              <a:t>ból</a:t>
            </a:r>
            <a:r>
              <a:rPr lang="hu-HU" baseline="0" dirty="0"/>
              <a:t> épül fel) talán már a mi galaxisunk keletkezésekor is jelen volt, minden bizonnyal még a galaxis Logoszánál is magasabb szinten álló lény hozta létre. De még mindig nem lehet azonos azzal, amit a hindu filozófia „Ősanyagnak” (</a:t>
            </a:r>
            <a:r>
              <a:rPr lang="hu-HU" baseline="0" dirty="0" err="1"/>
              <a:t>Mulaprakriti</a:t>
            </a:r>
            <a:r>
              <a:rPr lang="hu-HU" baseline="0" dirty="0"/>
              <a:t>), az Abszolút Szellem szülőpárjának tekint.</a:t>
            </a:r>
          </a:p>
          <a:p>
            <a:r>
              <a:rPr lang="hu-HU" baseline="0" dirty="0"/>
              <a:t>Jellemzőit tekintve a </a:t>
            </a:r>
            <a:r>
              <a:rPr lang="hu-HU" baseline="0" dirty="0" err="1"/>
              <a:t>koilon</a:t>
            </a:r>
            <a:r>
              <a:rPr lang="hu-HU" baseline="0" dirty="0"/>
              <a:t> felfoghatatlanul nagy sűrűségű, de egyúttal rendkívül képlékeny, finom szubsztancia. A kémiai atomok alkatrészei azok méretéhez képest óriási távolságra vannak egymástól. És az összetevők összetevőire ugyanez áll egészen az Anu-ig, amely maga is több milliárd koilon-beli buborékból áll.</a:t>
            </a:r>
          </a:p>
          <a:p>
            <a:r>
              <a:rPr lang="hu-HU" baseline="0" dirty="0"/>
              <a:t>Ezeknek száma valószínűleg nem végleges, hanem mintha növekvőben lenne.  (Miért is ne – ki állíthatná, hogy a Teremtés befejeződött?)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367-9A2A-4FE8-B605-3B35195532A9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80252-A747-4E22-A44F-478847DA6A1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70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FDFD0A-A223-47F6-B16D-CD13D117D076}" type="datetimeFigureOut">
              <a:rPr lang="hu-HU" smtClean="0"/>
              <a:t>2019. 03. 23.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124A32-BC8D-413D-8153-6FD9CE1C0FED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ozofia.h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org/details/manualofpsychome00buchri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btleenergies.com/ormus/oc/pdfindex.htm" TargetMode="External"/><Relationship Id="rId5" Type="http://schemas.openxmlformats.org/officeDocument/2006/relationships/hyperlink" Target="http://www.teozofia.hu/Olvas/82_Tisztanlatas.doc" TargetMode="External"/><Relationship Id="rId4" Type="http://schemas.openxmlformats.org/officeDocument/2006/relationships/hyperlink" Target="http://archive.org/details/soulofthingsorps00d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29600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hu-HU" dirty="0"/>
              <a:t>TÁRGYAK EMLÉKEZETE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Pszichometria</a:t>
            </a:r>
            <a:r>
              <a:rPr lang="en-US" dirty="0"/>
              <a:t> </a:t>
            </a:r>
            <a:r>
              <a:rPr lang="hu-HU" dirty="0"/>
              <a:t>jelensége és gyökere a Teozófia világképe alapján</a:t>
            </a:r>
          </a:p>
        </p:txBody>
      </p:sp>
      <p:sp>
        <p:nvSpPr>
          <p:cNvPr id="4" name="Szövegdoboz 4"/>
          <p:cNvSpPr txBox="1"/>
          <p:nvPr/>
        </p:nvSpPr>
        <p:spPr>
          <a:xfrm>
            <a:off x="5436096" y="61461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Miskolczi Gábor, Magyar Teozófiai Társulat</a:t>
            </a:r>
          </a:p>
          <a:p>
            <a:r>
              <a:rPr lang="hu-HU" sz="1400" dirty="0" err="1">
                <a:hlinkClick r:id="rId2"/>
              </a:rPr>
              <a:t>www.teozofia.hu</a:t>
            </a:r>
            <a:r>
              <a:rPr lang="hu-H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23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jelenség működése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60"/>
          </a:xfrm>
        </p:spPr>
        <p:txBody>
          <a:bodyPr/>
          <a:lstStyle/>
          <a:p>
            <a:r>
              <a:rPr lang="hu-HU" dirty="0">
                <a:solidFill>
                  <a:srgbClr val="00B0F0"/>
                </a:solidFill>
              </a:rPr>
              <a:t>A Teozófia világképe szerint nem a tárgy emlékezik, az csak a kulcs az „emléktár” egy fiókjához!</a:t>
            </a:r>
          </a:p>
          <a:p>
            <a:r>
              <a:rPr lang="hu-HU" dirty="0"/>
              <a:t>„Emléktár”: A Logosz/Teremtő emlékezete („Akasha krónika”, „asztrális fény feljegyzései”, stb.)</a:t>
            </a:r>
          </a:p>
          <a:p>
            <a:pPr lvl="1"/>
            <a:r>
              <a:rPr lang="hu-HU" dirty="0"/>
              <a:t>Naprendszerünkben a mentális ill. annál is finomabb anyagú világokban olvasható megbízhatóan, de </a:t>
            </a:r>
          </a:p>
          <a:p>
            <a:pPr lvl="1"/>
            <a:r>
              <a:rPr lang="hu-HU" dirty="0"/>
              <a:t>Töredékes képei megjelenhetnek asztrális vagy éterikus anyagi szinteken látni képeseknek (tisztánlátóknak) is</a:t>
            </a:r>
          </a:p>
          <a:p>
            <a:r>
              <a:rPr lang="hu-HU" dirty="0"/>
              <a:t>A pszichometrizáló képesség is a tisztánlátás egy formája</a:t>
            </a:r>
          </a:p>
        </p:txBody>
      </p:sp>
    </p:spTree>
    <p:extLst>
      <p:ext uri="{BB962C8B-B14F-4D97-AF65-F5344CB8AC3E}">
        <p14:creationId xmlns:p14="http://schemas.microsoft.com/office/powerpoint/2010/main" val="270876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jelenség működése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92500"/>
          </a:bodyPr>
          <a:lstStyle/>
          <a:p>
            <a:r>
              <a:rPr lang="hu-HU" dirty="0"/>
              <a:t>A tisztánlátásról (tisztánhallásról) röviden</a:t>
            </a:r>
          </a:p>
          <a:p>
            <a:pPr lvl="1"/>
            <a:r>
              <a:rPr lang="hu-HU" dirty="0"/>
              <a:t>Mai kifejezéssel: Érzékeken túli észlelés  (ESP). </a:t>
            </a:r>
          </a:p>
          <a:p>
            <a:pPr lvl="1"/>
            <a:r>
              <a:rPr lang="hu-HU" dirty="0"/>
              <a:t>A tisztánlátók nem képzelődők vagy idegbetegek, hanem...</a:t>
            </a:r>
          </a:p>
          <a:p>
            <a:pPr lvl="2"/>
            <a:r>
              <a:rPr lang="hu-HU" dirty="0"/>
              <a:t>A legtöbb embernél szélesebb frekvenciatartományt érzékelnek </a:t>
            </a:r>
            <a:r>
              <a:rPr lang="hu-HU" u="sng" dirty="0"/>
              <a:t>testi</a:t>
            </a:r>
            <a:r>
              <a:rPr lang="hu-HU" dirty="0"/>
              <a:t> érzékszerveikkel (pl. Természet szellemek, „kisértetek”, a belső szervek és az aura látása)</a:t>
            </a:r>
          </a:p>
          <a:p>
            <a:pPr lvl="2"/>
            <a:r>
              <a:rPr lang="hu-HU" dirty="0"/>
              <a:t>Ritkábban asztrális és/vagy mentális testükkel is tudnak érzékelni, </a:t>
            </a:r>
            <a:r>
              <a:rPr lang="hu-HU" u="sng" dirty="0"/>
              <a:t>és</a:t>
            </a:r>
            <a:r>
              <a:rPr lang="hu-HU" dirty="0"/>
              <a:t> azt éber tudatukba is át tudják hozni.</a:t>
            </a:r>
          </a:p>
          <a:p>
            <a:r>
              <a:rPr lang="hu-HU" dirty="0"/>
              <a:t>A tisztánlátás lehet</a:t>
            </a:r>
          </a:p>
          <a:p>
            <a:pPr lvl="2"/>
            <a:r>
              <a:rPr lang="hu-HU" dirty="0"/>
              <a:t>Térbeli vagy időbeli </a:t>
            </a:r>
          </a:p>
          <a:p>
            <a:pPr lvl="2"/>
            <a:r>
              <a:rPr lang="hu-HU" dirty="0"/>
              <a:t>Ösztönös,  félig tudatos vagy tudatos  irányítás alatti</a:t>
            </a:r>
          </a:p>
          <a:p>
            <a:pPr lvl="2"/>
            <a:r>
              <a:rPr lang="hu-HU" dirty="0"/>
              <a:t>Éterikus, asztrális vagy mentális síkokon megfigyelő</a:t>
            </a:r>
          </a:p>
          <a:p>
            <a:pPr lvl="2"/>
            <a:r>
              <a:rPr lang="hu-HU" dirty="0"/>
              <a:t>Egy teljes anyagi síkra, vagy csak bizonyos részeire kiterjedő</a:t>
            </a:r>
          </a:p>
          <a:p>
            <a:pPr lvl="2"/>
            <a:r>
              <a:rPr lang="hu-HU" dirty="0"/>
              <a:t>A tisztánlátók módszerei, képességei (és megbízhatóságuk) sokféle</a:t>
            </a:r>
          </a:p>
        </p:txBody>
      </p:sp>
    </p:spTree>
    <p:extLst>
      <p:ext uri="{BB962C8B-B14F-4D97-AF65-F5344CB8AC3E}">
        <p14:creationId xmlns:p14="http://schemas.microsoft.com/office/powerpoint/2010/main" val="279965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jelenség működése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pszichometrizáló tehát </a:t>
            </a:r>
            <a:r>
              <a:rPr lang="hu-HU" u="sng" dirty="0"/>
              <a:t>tudatos időbeni tisztánlátást  végez</a:t>
            </a:r>
            <a:r>
              <a:rPr lang="hu-HU" dirty="0"/>
              <a:t>, a megfigyelés helyszínéhez a minta részecskéiben rögzült „címmel” kapcsolódik</a:t>
            </a:r>
          </a:p>
          <a:p>
            <a:r>
              <a:rPr lang="hu-HU" dirty="0"/>
              <a:t>A megfigyelés spontán időbeli </a:t>
            </a:r>
            <a:r>
              <a:rPr lang="hu-HU" u="sng" dirty="0"/>
              <a:t>kezdőpontja</a:t>
            </a:r>
            <a:r>
              <a:rPr lang="hu-HU" dirty="0"/>
              <a:t> vélhetően a részcskét ért legerősebb benyomás időpontja lesz</a:t>
            </a:r>
          </a:p>
          <a:p>
            <a:endParaRPr lang="hu-HU" u="sng" dirty="0"/>
          </a:p>
          <a:p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653136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Na jó... DE...</a:t>
            </a:r>
            <a:endParaRPr lang="hu-HU" sz="2800" dirty="0"/>
          </a:p>
          <a:p>
            <a:r>
              <a:rPr lang="hu-HU" sz="2800" dirty="0"/>
              <a:t>hogy lehet képes ennyi információt (vagy „címet”) tárolni egy apró anyagdarab??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773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okkult kémiában rejlik a válasz</a:t>
            </a:r>
          </a:p>
          <a:p>
            <a:pPr lvl="1"/>
            <a:r>
              <a:rPr lang="hu-HU" dirty="0"/>
              <a:t>E szerint a fizikai anyag sokkal összetettebb, mint ma tanítják</a:t>
            </a:r>
          </a:p>
          <a:p>
            <a:pPr lvl="1"/>
            <a:r>
              <a:rPr lang="hu-HU" dirty="0"/>
              <a:t>A (kémiai) atomok </a:t>
            </a:r>
            <a:r>
              <a:rPr lang="hu-HU" u="sng" dirty="0"/>
              <a:t>nem</a:t>
            </a:r>
            <a:r>
              <a:rPr lang="hu-HU" dirty="0"/>
              <a:t> a fizikai világ végső elemi részecskéi</a:t>
            </a:r>
          </a:p>
          <a:p>
            <a:pPr lvl="1"/>
            <a:r>
              <a:rPr lang="hu-HU" dirty="0"/>
              <a:t>Minden kémiai atom</a:t>
            </a:r>
            <a:r>
              <a:rPr lang="en-US" dirty="0"/>
              <a:t> v</a:t>
            </a:r>
            <a:r>
              <a:rPr lang="hu-HU" dirty="0"/>
              <a:t>égső fizikai atomok, ún. Anu-k különböző szintű csoportosulásaiból álló, rendkívül öszetett egység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/>
              <a:t>A jelenség magyarázata</a:t>
            </a:r>
          </a:p>
        </p:txBody>
      </p:sp>
    </p:spTree>
    <p:extLst>
      <p:ext uri="{BB962C8B-B14F-4D97-AF65-F5344CB8AC3E}">
        <p14:creationId xmlns:p14="http://schemas.microsoft.com/office/powerpoint/2010/main" val="418008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Hidrogén atom (C.W.L. Nyomán)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04800" y="1268760"/>
            <a:ext cx="5275312" cy="21602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900" dirty="0">
                <a:solidFill>
                  <a:srgbClr val="4BD0FF"/>
                </a:solidFill>
              </a:rPr>
              <a:t>A</a:t>
            </a:r>
            <a:r>
              <a:rPr lang="hu-HU" sz="2900" dirty="0">
                <a:solidFill>
                  <a:srgbClr val="4BD0FF"/>
                </a:solidFill>
              </a:rPr>
              <a:t> H</a:t>
            </a:r>
            <a:r>
              <a:rPr lang="en-US" sz="2900" dirty="0">
                <a:solidFill>
                  <a:srgbClr val="4BD0FF"/>
                </a:solidFill>
              </a:rPr>
              <a:t> atom…</a:t>
            </a:r>
            <a:endParaRPr lang="hu-HU" sz="2900" dirty="0">
              <a:solidFill>
                <a:srgbClr val="4BD0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hu-HU" sz="2900" dirty="0"/>
              <a:t>6 kisebb összetevőből áll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hu-HU" sz="2900" dirty="0"/>
              <a:t>Tojásdad formájú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hu-HU" sz="2900" dirty="0"/>
              <a:t>Nagy sebességgel pörög hossztengelye körül,</a:t>
            </a:r>
            <a:r>
              <a:rPr lang="en-US" sz="2900" dirty="0"/>
              <a:t> </a:t>
            </a:r>
            <a:r>
              <a:rPr lang="hu-HU" sz="2900" dirty="0"/>
              <a:t>miközben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hu-HU" sz="2900" dirty="0"/>
              <a:t>Pulzál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hu-HU" sz="32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endParaRPr lang="hu-HU" sz="32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23528" y="3573016"/>
            <a:ext cx="5184576" cy="32849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hu-HU" sz="3200" dirty="0">
                <a:solidFill>
                  <a:srgbClr val="4BD0FF"/>
                </a:solidFill>
              </a:rPr>
              <a:t>A 6 összetevő...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hu-HU" sz="3200" dirty="0" err="1"/>
              <a:t>M</a:t>
            </a:r>
            <a:r>
              <a:rPr lang="en-US" sz="3200" dirty="0" err="1"/>
              <a:t>aga</a:t>
            </a:r>
            <a:r>
              <a:rPr lang="en-US" sz="3200" dirty="0"/>
              <a:t> </a:t>
            </a:r>
            <a:r>
              <a:rPr lang="hu-HU" sz="3200" dirty="0"/>
              <a:t>is hasonló mozgás</a:t>
            </a:r>
            <a:r>
              <a:rPr lang="en-US" sz="3200" dirty="0"/>
              <a:t>t</a:t>
            </a:r>
            <a:r>
              <a:rPr lang="hu-HU" sz="3200" dirty="0"/>
              <a:t> végez,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hu-HU" sz="3200" dirty="0"/>
              <a:t>2* 3-as csoportba rendeződik. Ezek nem felcserélhetők, de tükörképei egymásnak.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hu-HU" sz="3200" dirty="0"/>
              <a:t>Mindegyik 3, tovább nem bontható részből áll: Végső Fizikai Atom,</a:t>
            </a:r>
            <a:r>
              <a:rPr lang="en-US" sz="3200" dirty="0"/>
              <a:t> </a:t>
            </a:r>
            <a:r>
              <a:rPr lang="hu-HU" sz="3200" u="sng" dirty="0" err="1"/>
              <a:t>Anu</a:t>
            </a:r>
            <a:r>
              <a:rPr lang="hu-HU" sz="32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hu-HU" sz="3200" dirty="0"/>
              <a:t>Nem egyformák, </a:t>
            </a:r>
            <a:r>
              <a:rPr lang="hu-HU" sz="3200" dirty="0" err="1"/>
              <a:t>Anu-ik</a:t>
            </a:r>
            <a:r>
              <a:rPr lang="hu-HU" sz="3200" dirty="0"/>
              <a:t> 2-ben egy vonalba, 4-ben háromszög alakba rendeződnek.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1"/>
            <a:ext cx="36161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5940152" y="59346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4BD0FF"/>
                </a:solidFill>
              </a:rPr>
              <a:t>Hidrogén – 18 </a:t>
            </a:r>
            <a:r>
              <a:rPr lang="hu-HU" dirty="0" err="1">
                <a:solidFill>
                  <a:srgbClr val="4BD0FF"/>
                </a:solidFill>
              </a:rPr>
              <a:t>Anu</a:t>
            </a:r>
            <a:endParaRPr lang="hu-HU" dirty="0">
              <a:solidFill>
                <a:srgbClr val="4BD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652120" y="4725144"/>
            <a:ext cx="3299634" cy="1916832"/>
            <a:chOff x="5652120" y="4725144"/>
            <a:chExt cx="3299634" cy="19168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725144"/>
              <a:ext cx="3299634" cy="191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Szövegdoboz 36"/>
            <p:cNvSpPr txBox="1"/>
            <p:nvPr/>
          </p:nvSpPr>
          <p:spPr>
            <a:xfrm>
              <a:off x="5724128" y="479715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70C0"/>
                  </a:solidFill>
                </a:rPr>
                <a:t>24*64 </a:t>
              </a:r>
              <a:r>
                <a:rPr lang="hu-HU" sz="1200" dirty="0" err="1">
                  <a:solidFill>
                    <a:srgbClr val="0070C0"/>
                  </a:solidFill>
                </a:rPr>
                <a:t>Anu</a:t>
              </a:r>
              <a:endParaRPr lang="hu-HU" sz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3563888" y="3896469"/>
            <a:ext cx="2410544" cy="1908595"/>
            <a:chOff x="3563888" y="3896469"/>
            <a:chExt cx="2410544" cy="190859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4005064"/>
              <a:ext cx="1332422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Szövegdoboz 38"/>
            <p:cNvSpPr txBox="1"/>
            <p:nvPr/>
          </p:nvSpPr>
          <p:spPr>
            <a:xfrm>
              <a:off x="4894312" y="3896469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47B0FF"/>
                  </a:solidFill>
                </a:rPr>
                <a:t>16*33 </a:t>
              </a:r>
              <a:r>
                <a:rPr lang="hu-HU" sz="1200" dirty="0" err="1">
                  <a:solidFill>
                    <a:srgbClr val="47B0FF"/>
                  </a:solidFill>
                </a:rPr>
                <a:t>Anu</a:t>
              </a:r>
              <a:endParaRPr lang="hu-HU" sz="1200" dirty="0">
                <a:solidFill>
                  <a:srgbClr val="47B0FF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3521900" y="1796455"/>
            <a:ext cx="2418252" cy="2064393"/>
            <a:chOff x="3521900" y="1796455"/>
            <a:chExt cx="2418252" cy="20643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1900" y="2060848"/>
              <a:ext cx="1842188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Szövegdoboz 39"/>
            <p:cNvSpPr txBox="1"/>
            <p:nvPr/>
          </p:nvSpPr>
          <p:spPr>
            <a:xfrm>
              <a:off x="4860032" y="1796455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4BD0FF"/>
                  </a:solidFill>
                </a:rPr>
                <a:t>4*84 </a:t>
              </a:r>
              <a:r>
                <a:rPr lang="hu-HU" sz="1200" dirty="0" err="1">
                  <a:solidFill>
                    <a:srgbClr val="4BD0FF"/>
                  </a:solidFill>
                </a:rPr>
                <a:t>Anu</a:t>
              </a:r>
              <a:endParaRPr lang="hu-HU" sz="1200" dirty="0">
                <a:solidFill>
                  <a:srgbClr val="4BD0FF"/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6156176" y="1124743"/>
            <a:ext cx="2739994" cy="2646937"/>
            <a:chOff x="6156176" y="1124743"/>
            <a:chExt cx="2739994" cy="2646937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1124743"/>
              <a:ext cx="2739994" cy="264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Szövegdoboz 40"/>
            <p:cNvSpPr txBox="1"/>
            <p:nvPr/>
          </p:nvSpPr>
          <p:spPr>
            <a:xfrm>
              <a:off x="6171964" y="1124743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70C0"/>
                  </a:solidFill>
                </a:rPr>
                <a:t>2*139 </a:t>
              </a:r>
              <a:r>
                <a:rPr lang="hu-HU" sz="1200" dirty="0" err="1">
                  <a:solidFill>
                    <a:srgbClr val="0070C0"/>
                  </a:solidFill>
                </a:rPr>
                <a:t>Anu</a:t>
              </a:r>
              <a:endParaRPr lang="hu-HU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Arany atom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84784"/>
            <a:ext cx="298404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gyenes összekötő nyíllal 9"/>
          <p:cNvCxnSpPr/>
          <p:nvPr/>
        </p:nvCxnSpPr>
        <p:spPr>
          <a:xfrm>
            <a:off x="2843808" y="4149080"/>
            <a:ext cx="1008112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2051720" y="3068960"/>
            <a:ext cx="1584176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1979712" y="1772816"/>
            <a:ext cx="4464496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Csoportba foglalás 34"/>
          <p:cNvGrpSpPr/>
          <p:nvPr/>
        </p:nvGrpSpPr>
        <p:grpSpPr>
          <a:xfrm>
            <a:off x="2627784" y="5949280"/>
            <a:ext cx="4032448" cy="360040"/>
            <a:chOff x="2627784" y="5949280"/>
            <a:chExt cx="4032448" cy="360040"/>
          </a:xfrm>
        </p:grpSpPr>
        <p:cxnSp>
          <p:nvCxnSpPr>
            <p:cNvPr id="32" name="Egyenes összekötő 31"/>
            <p:cNvCxnSpPr/>
            <p:nvPr/>
          </p:nvCxnSpPr>
          <p:spPr>
            <a:xfrm>
              <a:off x="2627784" y="6093296"/>
              <a:ext cx="3672408" cy="21602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nyíllal 33"/>
            <p:cNvCxnSpPr/>
            <p:nvPr/>
          </p:nvCxnSpPr>
          <p:spPr>
            <a:xfrm rot="5400000" flipH="1" flipV="1">
              <a:off x="6300192" y="5949280"/>
              <a:ext cx="360040" cy="36004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zövegdoboz 42"/>
          <p:cNvSpPr txBox="1"/>
          <p:nvPr/>
        </p:nvSpPr>
        <p:spPr>
          <a:xfrm>
            <a:off x="3491880" y="63093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6DC0FF"/>
                </a:solidFill>
              </a:rPr>
              <a:t>3546 </a:t>
            </a:r>
            <a:r>
              <a:rPr lang="hu-HU" dirty="0" err="1">
                <a:solidFill>
                  <a:srgbClr val="6DC0FF"/>
                </a:solidFill>
              </a:rPr>
              <a:t>Anu</a:t>
            </a:r>
            <a:r>
              <a:rPr lang="hu-HU" dirty="0">
                <a:solidFill>
                  <a:srgbClr val="6DC0FF"/>
                </a:solidFill>
              </a:rPr>
              <a:t> </a:t>
            </a:r>
            <a:r>
              <a:rPr lang="hu-HU" sz="1400" dirty="0">
                <a:solidFill>
                  <a:srgbClr val="6DC0FF"/>
                </a:solidFill>
              </a:rPr>
              <a:t> (</a:t>
            </a:r>
            <a:r>
              <a:rPr lang="en-US" sz="1400" dirty="0">
                <a:solidFill>
                  <a:srgbClr val="6DC0FF"/>
                </a:solidFill>
              </a:rPr>
              <a:t>3546/18 </a:t>
            </a:r>
            <a:r>
              <a:rPr lang="hu-HU" sz="1400" dirty="0">
                <a:solidFill>
                  <a:srgbClr val="6DC0FF"/>
                </a:solidFill>
              </a:rPr>
              <a:t>atomsúly</a:t>
            </a:r>
            <a:r>
              <a:rPr lang="en-US" sz="1400" dirty="0">
                <a:solidFill>
                  <a:srgbClr val="6DC0FF"/>
                </a:solidFill>
              </a:rPr>
              <a:t>=197</a:t>
            </a:r>
            <a:r>
              <a:rPr lang="hu-HU" sz="1400" dirty="0">
                <a:solidFill>
                  <a:srgbClr val="6DC0FF"/>
                </a:solidFill>
              </a:rPr>
              <a:t>)</a:t>
            </a:r>
            <a:endParaRPr lang="hu-HU" dirty="0">
              <a:solidFill>
                <a:srgbClr val="6D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jelenség magyarázata </a:t>
            </a:r>
            <a:br>
              <a:rPr lang="hu-HU" dirty="0"/>
            </a:br>
            <a:r>
              <a:rPr lang="hu-HU" sz="3100" dirty="0"/>
              <a:t>A Végső Fizikai Atom, Anu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1554163"/>
            <a:ext cx="4707632" cy="209086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3 vastag, 7 vékonyabb, zárt,  spirálba tekert „zsinór”</a:t>
            </a:r>
          </a:p>
          <a:p>
            <a:r>
              <a:rPr lang="hu-HU" dirty="0"/>
              <a:t>A kétféle „zsinór” ellentétes irányban haladva áramlik,</a:t>
            </a:r>
          </a:p>
          <a:p>
            <a:r>
              <a:rPr lang="hu-HU" dirty="0"/>
              <a:t>A 7 vékonyabb a szivárvány </a:t>
            </a:r>
            <a:r>
              <a:rPr lang="hu-HU" dirty="0" err="1"/>
              <a:t>szineiben</a:t>
            </a:r>
            <a:r>
              <a:rPr lang="hu-HU" dirty="0"/>
              <a:t> pompázik.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63870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Csoportba foglalás 33"/>
          <p:cNvGrpSpPr/>
          <p:nvPr/>
        </p:nvGrpSpPr>
        <p:grpSpPr>
          <a:xfrm>
            <a:off x="965670" y="2707490"/>
            <a:ext cx="1826668" cy="1489743"/>
            <a:chOff x="965670" y="2707490"/>
            <a:chExt cx="1826668" cy="1489743"/>
          </a:xfrm>
        </p:grpSpPr>
        <p:sp>
          <p:nvSpPr>
            <p:cNvPr id="7" name="Jobbra nyíl 6"/>
            <p:cNvSpPr/>
            <p:nvPr/>
          </p:nvSpPr>
          <p:spPr>
            <a:xfrm rot="10307872">
              <a:off x="2504306" y="2707490"/>
              <a:ext cx="288032" cy="152078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Jobbra nyíl 11"/>
            <p:cNvSpPr/>
            <p:nvPr/>
          </p:nvSpPr>
          <p:spPr>
            <a:xfrm rot="10307872">
              <a:off x="2449590" y="2872704"/>
              <a:ext cx="288032" cy="152078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Jobbra nyíl 12"/>
            <p:cNvSpPr/>
            <p:nvPr/>
          </p:nvSpPr>
          <p:spPr>
            <a:xfrm rot="10307872">
              <a:off x="2399359" y="3065283"/>
              <a:ext cx="288032" cy="152078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 rot="-900000">
              <a:off x="965672" y="3430345"/>
              <a:ext cx="360040" cy="1588"/>
            </a:xfrm>
            <a:prstGeom prst="straightConnector1">
              <a:avLst/>
            </a:prstGeom>
            <a:ln w="25400">
              <a:solidFill>
                <a:srgbClr val="FF1F1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 rot="-900000">
              <a:off x="1037680" y="3787043"/>
              <a:ext cx="36004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 rot="-900000">
              <a:off x="1074518" y="4051630"/>
              <a:ext cx="360040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/>
            <p:nvPr/>
          </p:nvCxnSpPr>
          <p:spPr>
            <a:xfrm rot="-900000">
              <a:off x="1037678" y="4195645"/>
              <a:ext cx="360040" cy="158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nyíllal 30"/>
            <p:cNvCxnSpPr/>
            <p:nvPr/>
          </p:nvCxnSpPr>
          <p:spPr>
            <a:xfrm rot="-900000">
              <a:off x="965670" y="3547574"/>
              <a:ext cx="360040" cy="1588"/>
            </a:xfrm>
            <a:prstGeom prst="straightConnector1">
              <a:avLst/>
            </a:prstGeom>
            <a:ln w="25400">
              <a:solidFill>
                <a:srgbClr val="FAB40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nyíllal 31"/>
            <p:cNvCxnSpPr/>
            <p:nvPr/>
          </p:nvCxnSpPr>
          <p:spPr>
            <a:xfrm rot="-900000">
              <a:off x="965671" y="3691589"/>
              <a:ext cx="360040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/>
            <p:nvPr/>
          </p:nvCxnSpPr>
          <p:spPr>
            <a:xfrm rot="-900000">
              <a:off x="1025956" y="3944453"/>
              <a:ext cx="360040" cy="158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artalom helye 2"/>
          <p:cNvSpPr txBox="1">
            <a:spLocks/>
          </p:cNvSpPr>
          <p:nvPr/>
        </p:nvSpPr>
        <p:spPr>
          <a:xfrm>
            <a:off x="4293695" y="3356993"/>
            <a:ext cx="4707632" cy="25922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hu-HU" sz="2600" dirty="0">
                <a:solidFill>
                  <a:schemeClr val="accent2">
                    <a:lumMod val="75000"/>
                  </a:schemeClr>
                </a:solidFill>
              </a:rPr>
              <a:t>A 3 vastag az elektromos és mágneses térre,</a:t>
            </a:r>
          </a:p>
          <a:p>
            <a:pPr marL="548640" marR="0" lvl="0" indent="-411480"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hu-HU" sz="2600" dirty="0">
                <a:solidFill>
                  <a:srgbClr val="47B0FF"/>
                </a:solidFill>
              </a:rPr>
              <a:t>A 7 vékonyabb az </a:t>
            </a:r>
            <a:r>
              <a:rPr lang="hu-HU" sz="2600" dirty="0" err="1">
                <a:solidFill>
                  <a:srgbClr val="47B0FF"/>
                </a:solidFill>
              </a:rPr>
              <a:t>éterikus</a:t>
            </a:r>
            <a:r>
              <a:rPr lang="hu-HU" sz="2600" dirty="0">
                <a:solidFill>
                  <a:srgbClr val="47B0FF"/>
                </a:solidFill>
              </a:rPr>
              <a:t> anyagban terjedő rezgésekre reagál, azoknak hordozója (hang, fény, hő, stb.).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356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Pozitív vagy forrás Anu vázlata (a negatív ennek tükörképe)</a:t>
            </a:r>
          </a:p>
        </p:txBody>
      </p:sp>
    </p:spTree>
    <p:extLst>
      <p:ext uri="{BB962C8B-B14F-4D97-AF65-F5344CB8AC3E}">
        <p14:creationId xmlns:p14="http://schemas.microsoft.com/office/powerpoint/2010/main" val="7303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500"/>
      <p:bldP spid="37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87" y="1124744"/>
            <a:ext cx="36777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283968" y="1554163"/>
            <a:ext cx="4707632" cy="2522909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1 „zsinór”1680 „menetből” áll,</a:t>
            </a:r>
          </a:p>
          <a:p>
            <a:r>
              <a:rPr lang="en-US" dirty="0"/>
              <a:t>1 m</a:t>
            </a:r>
            <a:r>
              <a:rPr lang="hu-HU" dirty="0" err="1"/>
              <a:t>enet</a:t>
            </a:r>
            <a:r>
              <a:rPr lang="hu-HU" dirty="0"/>
              <a:t> </a:t>
            </a:r>
            <a:r>
              <a:rPr lang="en-US" dirty="0"/>
              <a:t>= </a:t>
            </a:r>
            <a:r>
              <a:rPr lang="en-US" dirty="0" err="1"/>
              <a:t>finomabb</a:t>
            </a:r>
            <a:r>
              <a:rPr lang="en-US" dirty="0"/>
              <a:t> </a:t>
            </a:r>
            <a:r>
              <a:rPr lang="hu-HU" dirty="0"/>
              <a:t>spirál (spirilla) 7 menet</a:t>
            </a:r>
            <a:r>
              <a:rPr lang="en-US" dirty="0"/>
              <a:t>e</a:t>
            </a:r>
            <a:r>
              <a:rPr lang="hu-HU" dirty="0"/>
              <a:t>.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spir</a:t>
            </a:r>
            <a:r>
              <a:rPr lang="hu-HU" dirty="0"/>
              <a:t>illá</a:t>
            </a:r>
            <a:r>
              <a:rPr lang="en-US" dirty="0"/>
              <a:t>k 7 </a:t>
            </a:r>
            <a:r>
              <a:rPr lang="en-US" dirty="0" err="1"/>
              <a:t>szint</a:t>
            </a:r>
            <a:r>
              <a:rPr lang="hu-HU" dirty="0"/>
              <a:t>je épül így egymásba, az alsó ábra ebből csak 4-et mutat</a:t>
            </a:r>
          </a:p>
          <a:p>
            <a:r>
              <a:rPr lang="hu-HU" dirty="0"/>
              <a:t>A legfinomabb spirilla 1 menete…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56339" y="3933056"/>
            <a:ext cx="5148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dirty="0">
                <a:solidFill>
                  <a:srgbClr val="47B0FF"/>
                </a:solidFill>
              </a:rPr>
              <a:t>7 buborék egy ősi szubsztanciában, a koilonban</a:t>
            </a:r>
            <a:endParaRPr lang="hu-HU" sz="2500" dirty="0">
              <a:solidFill>
                <a:srgbClr val="4BD0FF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995936" y="4685838"/>
            <a:ext cx="51480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>
                <a:solidFill>
                  <a:srgbClr val="47B0FF"/>
                </a:solidFill>
              </a:rPr>
              <a:t>Egyetlen Anu milliárdnyi, a koilonban lebegő </a:t>
            </a:r>
            <a:r>
              <a:rPr lang="en-US" sz="2400" dirty="0">
                <a:solidFill>
                  <a:srgbClr val="47B0FF"/>
                </a:solidFill>
              </a:rPr>
              <a:t>bubo</a:t>
            </a:r>
            <a:r>
              <a:rPr lang="hu-HU" sz="2400" dirty="0">
                <a:solidFill>
                  <a:srgbClr val="47B0FF"/>
                </a:solidFill>
              </a:rPr>
              <a:t>rékból áll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>
                <a:solidFill>
                  <a:srgbClr val="47B0FF"/>
                </a:solidFill>
              </a:rPr>
              <a:t>Az egész Anu, a spirillák mind, és talán még a buborékok is a saját „hangjukon énekelnek”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4" y="4803601"/>
            <a:ext cx="3669216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 jelenség magyarázata </a:t>
            </a:r>
            <a:br>
              <a:rPr lang="hu-HU" dirty="0"/>
            </a:br>
            <a:r>
              <a:rPr lang="hu-HU" sz="3100" dirty="0"/>
              <a:t>A Végső Fizikai Atom, Anu</a:t>
            </a:r>
            <a:endParaRPr lang="hu-HU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83296" y="3450332"/>
            <a:ext cx="541417" cy="1489675"/>
            <a:chOff x="2383296" y="3450332"/>
            <a:chExt cx="541417" cy="1489675"/>
          </a:xfrm>
        </p:grpSpPr>
        <p:sp>
          <p:nvSpPr>
            <p:cNvPr id="4" name="Flowchart: Connector 3"/>
            <p:cNvSpPr/>
            <p:nvPr/>
          </p:nvSpPr>
          <p:spPr>
            <a:xfrm>
              <a:off x="2672713" y="3450332"/>
              <a:ext cx="252000" cy="25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383296" y="3678932"/>
              <a:ext cx="375253" cy="126107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03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528392"/>
          </a:xfrm>
        </p:spPr>
        <p:txBody>
          <a:bodyPr>
            <a:normAutofit/>
          </a:bodyPr>
          <a:lstStyle/>
          <a:p>
            <a:r>
              <a:rPr lang="hu-HU" dirty="0"/>
              <a:t>Az Anu zsinórjai, azok spirillái és a spirillák buborékjai mind-mind rezegnek. </a:t>
            </a:r>
          </a:p>
          <a:p>
            <a:pPr lvl="1"/>
            <a:r>
              <a:rPr lang="hu-HU" dirty="0"/>
              <a:t>Külső hatások, más rezgések megváltoztatják </a:t>
            </a:r>
            <a:r>
              <a:rPr lang="en-US" dirty="0" err="1"/>
              <a:t>kor</a:t>
            </a:r>
            <a:r>
              <a:rPr lang="hu-HU" dirty="0"/>
              <a:t>ábban már „megtanult” rezgésüket</a:t>
            </a:r>
          </a:p>
          <a:p>
            <a:pPr lvl="1"/>
            <a:r>
              <a:rPr lang="hu-HU" dirty="0"/>
              <a:t>Új benyomások újabb rezgési módokra „tanítják” őket</a:t>
            </a:r>
            <a:r>
              <a:rPr lang="en-US" dirty="0">
                <a:sym typeface="Wingdings" pitchFamily="2" charset="2"/>
              </a:rPr>
              <a:t> </a:t>
            </a:r>
            <a:r>
              <a:rPr lang="hu-HU" dirty="0">
                <a:sym typeface="Wingdings" pitchFamily="2" charset="2"/>
              </a:rPr>
              <a:t> - ez </a:t>
            </a:r>
            <a:r>
              <a:rPr lang="en-US" dirty="0" err="1">
                <a:sym typeface="Wingdings" pitchFamily="2" charset="2"/>
              </a:rPr>
              <a:t>az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anyag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fe</a:t>
            </a:r>
            <a:r>
              <a:rPr lang="hu-HU" dirty="0">
                <a:sym typeface="Wingdings" pitchFamily="2" charset="2"/>
              </a:rPr>
              <a:t>jlődésének egyik módja</a:t>
            </a:r>
            <a:endParaRPr lang="hu-HU" dirty="0"/>
          </a:p>
          <a:p>
            <a:r>
              <a:rPr lang="hu-HU" dirty="0"/>
              <a:t>Ez a kiterjedt, sokszólamú rezgési képesség lehet az, ami ennyi információt tud tárolni egyetlen atomban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Na jó... DE...</a:t>
            </a:r>
            <a:endParaRPr lang="hu-HU" sz="2800" dirty="0"/>
          </a:p>
          <a:p>
            <a:r>
              <a:rPr lang="hu-HU" sz="2800" dirty="0"/>
              <a:t>hogy lehet képes ennyi információt (vagy „címet”) tárolni egy apró anyagdarab??</a:t>
            </a:r>
          </a:p>
          <a:p>
            <a:endParaRPr lang="hu-HU" sz="2800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 jelenség magyarázata </a:t>
            </a:r>
            <a:br>
              <a:rPr lang="hu-HU" dirty="0"/>
            </a:br>
            <a:r>
              <a:rPr lang="hu-HU" sz="3100" dirty="0"/>
              <a:t>A Végső Fizikai Atom, Anu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296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en-US" dirty="0" err="1"/>
              <a:t>Pszichometria</a:t>
            </a:r>
            <a:r>
              <a:rPr lang="en-US" dirty="0"/>
              <a:t> </a:t>
            </a:r>
            <a:r>
              <a:rPr lang="hu-HU" dirty="0"/>
              <a:t>nem kitaláció, létező jelenség</a:t>
            </a:r>
          </a:p>
          <a:p>
            <a:r>
              <a:rPr lang="hu-HU" dirty="0"/>
              <a:t>Ez a Teozófiában tisztánlátásként ismertetett képesség egy fajtája</a:t>
            </a:r>
          </a:p>
          <a:p>
            <a:r>
              <a:rPr lang="hu-HU" dirty="0"/>
              <a:t>Sok emberben megvan erre a képesség, és gyakorlással fejleszthető</a:t>
            </a:r>
          </a:p>
          <a:p>
            <a:r>
              <a:rPr lang="hu-HU" dirty="0"/>
              <a:t>A felidézett képeket nem a minta tárolja, az csak kulcs, cím a Logosz (Teremtő) emléktárához</a:t>
            </a:r>
          </a:p>
          <a:p>
            <a:r>
              <a:rPr lang="hu-HU" dirty="0"/>
              <a:t>Egyetlen kémiai atom egyetlen Anu-ja is hatalmas információ tömeget képes tárolni, megcímezni</a:t>
            </a:r>
          </a:p>
        </p:txBody>
      </p:sp>
    </p:spTree>
    <p:extLst>
      <p:ext uri="{BB962C8B-B14F-4D97-AF65-F5344CB8AC3E}">
        <p14:creationId xmlns:p14="http://schemas.microsoft.com/office/powerpoint/2010/main" val="361161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Témavázalat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Miért érdekes ez</a:t>
            </a:r>
            <a:r>
              <a:rPr lang="en-US" dirty="0"/>
              <a:t>?</a:t>
            </a:r>
          </a:p>
          <a:p>
            <a:r>
              <a:rPr lang="hu-HU" dirty="0"/>
              <a:t>XIX. századi kísérletek és leirások a jelenségről</a:t>
            </a:r>
          </a:p>
          <a:p>
            <a:r>
              <a:rPr lang="hu-HU" dirty="0"/>
              <a:t>Működése és lehetséges magyarázatai</a:t>
            </a:r>
          </a:p>
          <a:p>
            <a:pPr lvl="1"/>
            <a:r>
              <a:rPr lang="hu-HU" dirty="0"/>
              <a:t>Tisztánlátás</a:t>
            </a:r>
          </a:p>
          <a:p>
            <a:pPr lvl="1"/>
            <a:r>
              <a:rPr lang="hu-HU" dirty="0"/>
              <a:t>Okkult kémia</a:t>
            </a:r>
          </a:p>
          <a:p>
            <a:r>
              <a:rPr lang="hu-HU" dirty="0"/>
              <a:t>Összefoglalás</a:t>
            </a:r>
          </a:p>
        </p:txBody>
      </p:sp>
    </p:spTree>
    <p:extLst>
      <p:ext uri="{BB962C8B-B14F-4D97-AF65-F5344CB8AC3E}">
        <p14:creationId xmlns:p14="http://schemas.microsoft.com/office/powerpoint/2010/main" val="270423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820687"/>
          </a:xfrm>
        </p:spPr>
        <p:txBody>
          <a:bodyPr/>
          <a:lstStyle/>
          <a:p>
            <a:pPr marL="137160" indent="0">
              <a:buNone/>
            </a:pPr>
            <a:r>
              <a:rPr lang="hu-HU" sz="3600" dirty="0"/>
              <a:t>Köszönöm a figyelmüket...</a:t>
            </a:r>
          </a:p>
          <a:p>
            <a:endParaRPr lang="hu-HU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331640" y="2420887"/>
            <a:ext cx="6840760" cy="2304257"/>
          </a:xfrm>
          <a:prstGeom prst="horizontalScroll">
            <a:avLst>
              <a:gd name="adj" fmla="val 12500"/>
            </a:avLst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19672" y="2942849"/>
            <a:ext cx="6264696" cy="143116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ucida Calligraphy" panose="03010101010101010101" pitchFamily="66" charset="0"/>
                <a:ea typeface="Times New Roman" pitchFamily="18" charset="0"/>
                <a:cs typeface="Times New Roman" pitchFamily="18" charset="0"/>
              </a:rPr>
              <a:t>A Teozófiai Társulat küldetése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Lucida Calligraphy" panose="03010101010101010101" pitchFamily="66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ucida Calligraphy" panose="03010101010101010101" pitchFamily="66" charset="0"/>
                <a:ea typeface="Times New Roman" pitchFamily="18" charset="0"/>
                <a:cs typeface="Times New Roman" pitchFamily="18" charset="0"/>
              </a:rPr>
              <a:t>Az emberiség szolgálata az Időtlen Bölcsesség egyre mélyebb megértésén, minden élet egységének felismerésén és a spirituális önfejlesztés gyakorlati alkalmazásán keresztül.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Lucida Calligraphy" panose="03010101010101010101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534309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... és várjuk Önöket a Teozófiai társulatba!</a:t>
            </a:r>
          </a:p>
        </p:txBody>
      </p:sp>
    </p:spTree>
    <p:extLst>
      <p:ext uri="{BB962C8B-B14F-4D97-AF65-F5344CB8AC3E}">
        <p14:creationId xmlns:p14="http://schemas.microsoft.com/office/powerpoint/2010/main" val="364967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Érdekes, idevágó olvasnivaló, forrásmunkák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/>
          </a:bodyPr>
          <a:lstStyle/>
          <a:p>
            <a:r>
              <a:rPr lang="hu-HU" sz="2400" dirty="0"/>
              <a:t>Dr. J. R. Buchanan: Manual of Psychometry </a:t>
            </a:r>
            <a:r>
              <a:rPr lang="hu-HU" sz="2400" dirty="0">
                <a:hlinkClick r:id="rId3"/>
              </a:rPr>
              <a:t>http://archive.org/details/manualofpsychome00buchrich</a:t>
            </a:r>
            <a:r>
              <a:rPr lang="hu-HU" sz="2400" dirty="0"/>
              <a:t> </a:t>
            </a:r>
          </a:p>
          <a:p>
            <a:r>
              <a:rPr lang="hu-HU" sz="2400" dirty="0"/>
              <a:t>W. és E. Denton: The Soul of Things </a:t>
            </a:r>
            <a:r>
              <a:rPr lang="hu-HU" sz="2400" dirty="0">
                <a:hlinkClick r:id="rId4"/>
              </a:rPr>
              <a:t>http://archive.org/details/soulofthingsorps00dent</a:t>
            </a:r>
            <a:r>
              <a:rPr lang="hu-HU" sz="2400" dirty="0"/>
              <a:t> </a:t>
            </a:r>
          </a:p>
          <a:p>
            <a:r>
              <a:rPr lang="hu-HU" sz="2400" dirty="0"/>
              <a:t>C. W. Leadbeater: Tisztánlátás </a:t>
            </a:r>
            <a:r>
              <a:rPr lang="hu-HU" sz="2400" dirty="0">
                <a:hlinkClick r:id="rId5"/>
              </a:rPr>
              <a:t>http://www.teozofia.hu/Olvas/82_Tisztanlatas.doc</a:t>
            </a:r>
            <a:r>
              <a:rPr lang="hu-HU" sz="2400" dirty="0"/>
              <a:t> </a:t>
            </a:r>
          </a:p>
          <a:p>
            <a:r>
              <a:rPr lang="hu-HU" sz="2400" dirty="0"/>
              <a:t>A. Besant, C. W. Leadbeater: Occult Chemistry, 3rd edition </a:t>
            </a:r>
            <a:r>
              <a:rPr lang="hu-HU" sz="2400" dirty="0">
                <a:hlinkClick r:id="rId6"/>
              </a:rPr>
              <a:t>http://www.subtleenergies.com/ormus/oc/pdfindex.htm</a:t>
            </a:r>
            <a:r>
              <a:rPr lang="hu-HU" sz="2400" dirty="0"/>
              <a:t> </a:t>
            </a:r>
          </a:p>
          <a:p>
            <a:r>
              <a:rPr lang="hu-HU" sz="2400" dirty="0"/>
              <a:t>Czeslaw Spychalski: A varázsvessző tudománya (Háttér Lap- és Könyvkiadó, 1990)</a:t>
            </a:r>
          </a:p>
        </p:txBody>
      </p:sp>
    </p:spTree>
    <p:extLst>
      <p:ext uri="{BB962C8B-B14F-4D97-AF65-F5344CB8AC3E}">
        <p14:creationId xmlns:p14="http://schemas.microsoft.com/office/powerpoint/2010/main" val="76538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érdekes ez?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Gyakori filmes téma -</a:t>
            </a:r>
            <a:r>
              <a:rPr lang="en-US" dirty="0"/>
              <a:t>&gt; </a:t>
            </a:r>
            <a:r>
              <a:rPr lang="hu-HU" dirty="0"/>
              <a:t>sokan érdeklődhetnek</a:t>
            </a:r>
          </a:p>
          <a:p>
            <a:r>
              <a:rPr lang="hu-HU" dirty="0"/>
              <a:t>A Teozófiai Társulat 3. célkitűzése:</a:t>
            </a:r>
          </a:p>
          <a:p>
            <a:pPr marL="928116" lvl="1" indent="-342900"/>
            <a:r>
              <a:rPr lang="hu-HU" dirty="0"/>
              <a:t>Kutatni a természet még fel nem ismert törvényeit és az emberben rejlő erőket</a:t>
            </a:r>
          </a:p>
          <a:p>
            <a:r>
              <a:rPr lang="hu-HU" dirty="0"/>
              <a:t>Személyes élmények</a:t>
            </a:r>
          </a:p>
          <a:p>
            <a:pPr lvl="1"/>
            <a:r>
              <a:rPr lang="hu-HU" dirty="0"/>
              <a:t>kísérleteim ingával, a radiesztézia érdekességei</a:t>
            </a:r>
          </a:p>
        </p:txBody>
      </p:sp>
    </p:spTree>
    <p:extLst>
      <p:ext uri="{BB962C8B-B14F-4D97-AF65-F5344CB8AC3E}">
        <p14:creationId xmlns:p14="http://schemas.microsoft.com/office/powerpoint/2010/main" val="339774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tudományos igényű leírások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XIX. században</a:t>
            </a:r>
          </a:p>
          <a:p>
            <a:r>
              <a:rPr lang="hu-HU" dirty="0"/>
              <a:t>Dr. Joshep R. Buchanan  kísérletei</a:t>
            </a:r>
          </a:p>
          <a:p>
            <a:pPr lvl="1"/>
            <a:r>
              <a:rPr lang="hu-HU" dirty="0"/>
              <a:t>Journal of Man, 1849. </a:t>
            </a:r>
            <a:r>
              <a:rPr lang="hu-HU" dirty="0">
                <a:sym typeface="Wingdings" pitchFamily="2" charset="2"/>
              </a:rPr>
              <a:t> Pszichometria</a:t>
            </a:r>
            <a:r>
              <a:rPr lang="en-US" dirty="0">
                <a:sym typeface="Wingdings" pitchFamily="2" charset="2"/>
              </a:rPr>
              <a:t>*</a:t>
            </a:r>
            <a:r>
              <a:rPr lang="hu-HU" dirty="0">
                <a:sym typeface="Wingdings" pitchFamily="2" charset="2"/>
              </a:rPr>
              <a:t> fogalma (</a:t>
            </a:r>
            <a:r>
              <a:rPr lang="hu-HU" dirty="0"/>
              <a:t>psyche </a:t>
            </a:r>
            <a:r>
              <a:rPr lang="en-US" dirty="0"/>
              <a:t>= l</a:t>
            </a:r>
            <a:r>
              <a:rPr lang="hu-HU" dirty="0"/>
              <a:t>élek, metron </a:t>
            </a:r>
            <a:r>
              <a:rPr lang="en-US" dirty="0"/>
              <a:t>= </a:t>
            </a:r>
            <a:r>
              <a:rPr lang="hu-HU" dirty="0"/>
              <a:t>mér)</a:t>
            </a:r>
          </a:p>
          <a:p>
            <a:pPr lvl="2"/>
            <a:r>
              <a:rPr lang="hu-HU" dirty="0"/>
              <a:t>Rézre extra-érzékeny személlyel megismerkedés -</a:t>
            </a:r>
            <a:r>
              <a:rPr lang="en-US" dirty="0"/>
              <a:t>-&gt;  </a:t>
            </a:r>
            <a:r>
              <a:rPr lang="hu-HU" dirty="0"/>
              <a:t>ötlet:</a:t>
            </a:r>
          </a:p>
          <a:p>
            <a:pPr lvl="2"/>
            <a:r>
              <a:rPr lang="en-US" dirty="0" err="1"/>
              <a:t>kisérlet</a:t>
            </a:r>
            <a:r>
              <a:rPr lang="hu-HU" dirty="0"/>
              <a:t>ek egyetemi hallgató önkéntesekkel (zárt borítékban az al</a:t>
            </a:r>
            <a:r>
              <a:rPr lang="en-US" dirty="0"/>
              <a:t>a</a:t>
            </a:r>
            <a:r>
              <a:rPr lang="hu-HU" dirty="0"/>
              <a:t>nyok által nem ismert minták, hánytató és hashajtó gyógyszerek hatása 5-20 perc után):</a:t>
            </a:r>
            <a:r>
              <a:rPr lang="en-US" dirty="0"/>
              <a:t> </a:t>
            </a:r>
            <a:endParaRPr lang="hu-HU" dirty="0"/>
          </a:p>
          <a:p>
            <a:pPr lvl="2"/>
            <a:r>
              <a:rPr lang="en-US" dirty="0"/>
              <a:t>130 </a:t>
            </a:r>
            <a:r>
              <a:rPr lang="hu-HU" dirty="0"/>
              <a:t>fős mintából 43 érzékenynek bizonyult! </a:t>
            </a:r>
          </a:p>
          <a:p>
            <a:pPr lvl="2"/>
            <a:endParaRPr lang="hu-HU" dirty="0"/>
          </a:p>
          <a:p>
            <a:pPr marL="905256" lvl="2" indent="0">
              <a:buNone/>
            </a:pPr>
            <a:r>
              <a:rPr lang="en-US" sz="2000" dirty="0"/>
              <a:t>*</a:t>
            </a:r>
            <a:r>
              <a:rPr lang="en-US" sz="1800" dirty="0" err="1"/>
              <a:t>Ezt</a:t>
            </a:r>
            <a:r>
              <a:rPr lang="en-US" sz="1800" dirty="0"/>
              <a:t> </a:t>
            </a:r>
            <a:r>
              <a:rPr lang="hu-HU" sz="1800" dirty="0"/>
              <a:t>a kifejezést </a:t>
            </a:r>
            <a:r>
              <a:rPr lang="en-US" sz="1800" dirty="0"/>
              <a:t>ma </a:t>
            </a:r>
            <a:r>
              <a:rPr lang="hu-HU" sz="1800" dirty="0"/>
              <a:t>már elterjedten haszálják személyiségtesztek, képességvizsgálatok megjelölésére is.</a:t>
            </a:r>
          </a:p>
        </p:txBody>
      </p:sp>
    </p:spTree>
    <p:extLst>
      <p:ext uri="{BB962C8B-B14F-4D97-AF65-F5344CB8AC3E}">
        <p14:creationId xmlns:p14="http://schemas.microsoft.com/office/powerpoint/2010/main" val="18556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tudományos igényű leírások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hu-HU" dirty="0"/>
              <a:t>Buchanan kísérletei (folyt.)</a:t>
            </a:r>
          </a:p>
          <a:p>
            <a:r>
              <a:rPr lang="hu-HU" dirty="0"/>
              <a:t>További következtetés: embereknek is lehet ilyen sugárzása </a:t>
            </a:r>
            <a:r>
              <a:rPr lang="hu-HU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hu-HU" dirty="0">
                <a:sym typeface="Wingdings" pitchFamily="2" charset="2"/>
              </a:rPr>
              <a:t>a kísérletek új fejezete</a:t>
            </a:r>
          </a:p>
          <a:p>
            <a:pPr lvl="1"/>
            <a:r>
              <a:rPr lang="hu-HU" dirty="0">
                <a:sym typeface="Wingdings" pitchFamily="2" charset="2"/>
              </a:rPr>
              <a:t>Testrészek, szervek speciális, kézrátétellel érezhető kisugárzása 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diagnosztikai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felhaszn</a:t>
            </a:r>
            <a:r>
              <a:rPr lang="hu-HU" dirty="0">
                <a:sym typeface="Wingdings" pitchFamily="2" charset="2"/>
              </a:rPr>
              <a:t>álás</a:t>
            </a:r>
          </a:p>
          <a:p>
            <a:pPr lvl="1"/>
            <a:r>
              <a:rPr lang="hu-HU" dirty="0">
                <a:sym typeface="Wingdings" pitchFamily="2" charset="2"/>
              </a:rPr>
              <a:t>Az agyból eredő sugárzás különösen erős és egyéni jellemző</a:t>
            </a:r>
          </a:p>
          <a:p>
            <a:pPr lvl="1"/>
            <a:r>
              <a:rPr lang="hu-HU" dirty="0">
                <a:sym typeface="Wingdings" pitchFamily="2" charset="2"/>
              </a:rPr>
              <a:t>Felfedezés: nem kell megérinteni, elég közel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tenni</a:t>
            </a:r>
            <a:r>
              <a:rPr lang="en-US" dirty="0">
                <a:sym typeface="Wingdings" pitchFamily="2" charset="2"/>
              </a:rPr>
              <a:t> a </a:t>
            </a:r>
            <a:r>
              <a:rPr lang="en-US" dirty="0" err="1">
                <a:sym typeface="Wingdings" pitchFamily="2" charset="2"/>
              </a:rPr>
              <a:t>kezet</a:t>
            </a:r>
            <a:r>
              <a:rPr lang="en-US" dirty="0">
                <a:sym typeface="Wingdings" pitchFamily="2" charset="2"/>
              </a:rPr>
              <a:t>; </a:t>
            </a:r>
            <a:r>
              <a:rPr lang="hu-HU" dirty="0">
                <a:sym typeface="Wingdings" pitchFamily="2" charset="2"/>
              </a:rPr>
              <a:t>fémek jól vezetik ezt a sugárzást</a:t>
            </a:r>
          </a:p>
          <a:p>
            <a:pPr lvl="1"/>
            <a:r>
              <a:rPr lang="hu-HU" dirty="0"/>
              <a:t>Ötlet: ez lenyomatot kell hagyjon a tárgyakon is </a:t>
            </a:r>
            <a:r>
              <a:rPr lang="hu-HU" dirty="0">
                <a:sym typeface="Wingdings" pitchFamily="2" charset="2"/>
              </a:rPr>
              <a:t></a:t>
            </a:r>
            <a:endParaRPr lang="hu-HU" dirty="0"/>
          </a:p>
          <a:p>
            <a:pPr lvl="1"/>
            <a:r>
              <a:rPr lang="hu-HU" dirty="0"/>
              <a:t>Kísérlet: 4 erős karakterű ember kézzel írt levelének pszichometrizálása</a:t>
            </a:r>
            <a:r>
              <a:rPr lang="en-US" dirty="0"/>
              <a:t> </a:t>
            </a:r>
            <a:endParaRPr lang="hu-HU" dirty="0"/>
          </a:p>
          <a:p>
            <a:pPr lvl="1"/>
            <a:r>
              <a:rPr lang="hu-HU" dirty="0"/>
              <a:t>Tökéletes leírás róluk, külsejüket és jellemüket is illetően! </a:t>
            </a:r>
          </a:p>
          <a:p>
            <a:pPr marL="585216" lvl="1" indent="0">
              <a:buNone/>
            </a:pPr>
            <a:r>
              <a:rPr lang="hu-HU" dirty="0"/>
              <a:t>(Még kettőnek egymás iránt táplált ellenszenvéről is beszámolt az alany.)</a:t>
            </a:r>
          </a:p>
        </p:txBody>
      </p:sp>
    </p:spTree>
    <p:extLst>
      <p:ext uri="{BB962C8B-B14F-4D97-AF65-F5344CB8AC3E}">
        <p14:creationId xmlns:p14="http://schemas.microsoft.com/office/powerpoint/2010/main" val="340281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tudományos igényű leírások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Buchanan kísérletei (folyt.)</a:t>
            </a:r>
          </a:p>
          <a:p>
            <a:r>
              <a:rPr lang="hu-HU" dirty="0"/>
              <a:t>Több ezer kísérletet végzett évtizedeken át</a:t>
            </a:r>
          </a:p>
          <a:p>
            <a:r>
              <a:rPr lang="hu-HU" dirty="0"/>
              <a:t>A pszichometri</a:t>
            </a:r>
            <a:r>
              <a:rPr lang="en-US" dirty="0" err="1"/>
              <a:t>kus</a:t>
            </a:r>
            <a:r>
              <a:rPr lang="hu-HU" dirty="0"/>
              <a:t> ké</a:t>
            </a:r>
            <a:r>
              <a:rPr lang="en-US" dirty="0" err="1"/>
              <a:t>szs</a:t>
            </a:r>
            <a:r>
              <a:rPr lang="hu-HU" dirty="0"/>
              <a:t>égről közölt tapasztalatai</a:t>
            </a:r>
          </a:p>
          <a:p>
            <a:pPr marL="960120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400" dirty="0"/>
              <a:t>Fejlett intellektusú és kifinomult idegrendszerű embereknél  gyakoribb</a:t>
            </a:r>
          </a:p>
          <a:p>
            <a:pPr marL="960120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400" dirty="0"/>
              <a:t>Meleg éghajlaton több az érzékeny, </a:t>
            </a:r>
          </a:p>
          <a:p>
            <a:pPr marL="960120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400" dirty="0"/>
              <a:t>Nagy a helyi ingadozás (10-50%)</a:t>
            </a:r>
          </a:p>
          <a:p>
            <a:pPr marL="960120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400" dirty="0"/>
              <a:t>A képesség az érzékenyeknél is eleinte bizonytalan, de biztatás mellett és használat során gyorsan kifejlődik</a:t>
            </a:r>
          </a:p>
          <a:p>
            <a:pPr marL="960120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400" dirty="0"/>
              <a:t>Buchanan idővel maga is érzékennyé vált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600" dirty="0"/>
              <a:t>Kutatásait és kapcsolódó elméleteit 1893-ban Manual of Psychmetry címmel tette közzé</a:t>
            </a:r>
          </a:p>
          <a:p>
            <a:pPr marL="960120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856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William Denton kísérletei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Buchanan kísérleteiről olvas, ekkor kezdi meg saját kutatásait</a:t>
            </a:r>
          </a:p>
          <a:p>
            <a:r>
              <a:rPr lang="hu-HU" dirty="0"/>
              <a:t>Buchanan orvos, Denton a geológia professzora volt</a:t>
            </a:r>
          </a:p>
          <a:p>
            <a:r>
              <a:rPr lang="hu-HU" dirty="0"/>
              <a:t>Dentont főként a tárgyak egymásra gyakorolt hatása, lenyomatképzései érdekelték</a:t>
            </a:r>
          </a:p>
          <a:p>
            <a:r>
              <a:rPr lang="hu-HU" dirty="0"/>
              <a:t>Kis számú érzékeny személlyel végzett el és írt le könyvében 111 érdekes kísérletet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518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William Denton kísérletei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hu-HU" dirty="0"/>
              <a:t>Szemelvények ezekből:</a:t>
            </a:r>
          </a:p>
          <a:p>
            <a:pPr lvl="1"/>
            <a:r>
              <a:rPr lang="hu-HU" dirty="0"/>
              <a:t>Rég kihalt, talán még késő 3. Gyökérfajbeli emberekről, állatokról, településekről, korabeli tájakról beszámolók</a:t>
            </a:r>
          </a:p>
          <a:p>
            <a:pPr lvl="2"/>
            <a:r>
              <a:rPr lang="hu-HU" dirty="0"/>
              <a:t>Ararát-hegyi obszidián darabkából (LXXXIII)</a:t>
            </a:r>
          </a:p>
          <a:p>
            <a:pPr lvl="2"/>
            <a:r>
              <a:rPr lang="hu-HU" dirty="0"/>
              <a:t>pattintott nyílhegy-darabból (LXXXIV)</a:t>
            </a:r>
          </a:p>
          <a:p>
            <a:pPr lvl="2"/>
            <a:r>
              <a:rPr lang="hu-HU" dirty="0"/>
              <a:t>csontdarabbó</a:t>
            </a:r>
            <a:r>
              <a:rPr lang="en-US" dirty="0"/>
              <a:t>l</a:t>
            </a:r>
            <a:r>
              <a:rPr lang="hu-HU" dirty="0"/>
              <a:t> (LXXXII) </a:t>
            </a:r>
          </a:p>
          <a:p>
            <a:pPr lvl="1"/>
            <a:r>
              <a:rPr lang="hu-HU" dirty="0"/>
              <a:t>Vulkáni tufa Pompeji-ből -</a:t>
            </a:r>
            <a:r>
              <a:rPr lang="en-US" dirty="0"/>
              <a:t>&gt; </a:t>
            </a:r>
            <a:r>
              <a:rPr lang="en-US" dirty="0" err="1"/>
              <a:t>Pompeji</a:t>
            </a:r>
            <a:r>
              <a:rPr lang="en-US" dirty="0"/>
              <a:t> </a:t>
            </a:r>
            <a:r>
              <a:rPr lang="en-US" dirty="0" err="1"/>
              <a:t>pusztul</a:t>
            </a:r>
            <a:r>
              <a:rPr lang="hu-HU" dirty="0"/>
              <a:t>ásának leírása (LXXIV, eltér az általunk tudni vélttől)</a:t>
            </a:r>
          </a:p>
          <a:p>
            <a:pPr lvl="1"/>
            <a:r>
              <a:rPr lang="hu-HU" dirty="0"/>
              <a:t>Olajpala darabkából a kőolaj keletkezésének (egyik?) módját felfedő beszámoló (LXXXVIII)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hu-HU" dirty="0"/>
              <a:t>ézérc darabkából a kanadai Acton-beli rézbánya-komplexum egy részének hajszálpontos leírása (CXI)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82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William Denton kísérletei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r>
              <a:rPr lang="hu-HU" dirty="0"/>
              <a:t>Következtetések</a:t>
            </a:r>
          </a:p>
          <a:p>
            <a:pPr lvl="1"/>
            <a:r>
              <a:rPr lang="hu-HU" dirty="0"/>
              <a:t>minden tárgy lenyomatot hagy a környező többi tárgyon.</a:t>
            </a:r>
          </a:p>
          <a:p>
            <a:pPr lvl="1"/>
            <a:r>
              <a:rPr lang="hu-HU" dirty="0"/>
              <a:t>A jelenség hasonló a fény által a fényérzékeny lemezen hagyott nyomhoz, de </a:t>
            </a:r>
          </a:p>
          <a:p>
            <a:pPr lvl="2"/>
            <a:r>
              <a:rPr lang="hu-HU" dirty="0"/>
              <a:t>nem korlátozódik a tárgyak felületére, mélyebb rétegekbe is beivódik (daugeorrotyp fényképek </a:t>
            </a:r>
            <a:r>
              <a:rPr lang="en-US" dirty="0"/>
              <a:t>“</a:t>
            </a:r>
            <a:r>
              <a:rPr lang="en-US" dirty="0" err="1"/>
              <a:t>szellemk</a:t>
            </a:r>
            <a:r>
              <a:rPr lang="hu-HU" dirty="0"/>
              <a:t>épei”)</a:t>
            </a:r>
          </a:p>
          <a:p>
            <a:pPr lvl="2"/>
            <a:r>
              <a:rPr lang="hu-HU" dirty="0"/>
              <a:t>Gyenge behatás -</a:t>
            </a:r>
            <a:r>
              <a:rPr lang="en-US" dirty="0"/>
              <a:t>&gt; k</a:t>
            </a:r>
            <a:r>
              <a:rPr lang="hu-HU" dirty="0"/>
              <a:t>ép rögzülése</a:t>
            </a:r>
            <a:r>
              <a:rPr lang="en-US" dirty="0"/>
              <a:t>;</a:t>
            </a:r>
            <a:r>
              <a:rPr lang="hu-HU" dirty="0"/>
              <a:t> Erősebb behatás -</a:t>
            </a:r>
            <a:r>
              <a:rPr lang="en-US" dirty="0"/>
              <a:t>&gt; </a:t>
            </a:r>
            <a:r>
              <a:rPr lang="hu-HU" dirty="0"/>
              <a:t>kémiai változások</a:t>
            </a:r>
            <a:r>
              <a:rPr lang="en-US" dirty="0"/>
              <a:t>; M</a:t>
            </a:r>
            <a:r>
              <a:rPr lang="hu-HU" dirty="0"/>
              <a:t>ég erősebb hatás -</a:t>
            </a:r>
            <a:r>
              <a:rPr lang="en-US" dirty="0"/>
              <a:t>&gt; </a:t>
            </a:r>
            <a:r>
              <a:rPr lang="en-US" dirty="0" err="1"/>
              <a:t>szag</a:t>
            </a:r>
            <a:r>
              <a:rPr lang="hu-HU" dirty="0"/>
              <a:t>ló idegi ingerület, esetleg melegérzet az alany tapintó idegvégződésein</a:t>
            </a:r>
            <a:r>
              <a:rPr lang="en-US" dirty="0"/>
              <a:t>; </a:t>
            </a:r>
            <a:endParaRPr lang="hu-HU" dirty="0"/>
          </a:p>
          <a:p>
            <a:pPr lvl="1"/>
            <a:r>
              <a:rPr lang="hu-HU" dirty="0"/>
              <a:t>A minta mérete nem számít. Apró morzsák is ugyanolyan határozott benyomást kelthetnek a vizsgálóban mint ökölnyi darabok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9012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argyak_emlekezet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18076</TotalTime>
  <Words>1597</Words>
  <Application>Microsoft Office PowerPoint</Application>
  <PresentationFormat>Diavetítés a képernyőre (4:3 oldalarány)</PresentationFormat>
  <Paragraphs>163</Paragraphs>
  <Slides>21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Lucida Calligraphy</vt:lpstr>
      <vt:lpstr>Wingdings</vt:lpstr>
      <vt:lpstr>Wingdings 2</vt:lpstr>
      <vt:lpstr>Wingdings 3</vt:lpstr>
      <vt:lpstr>Apex</vt:lpstr>
      <vt:lpstr>A TÁRGYAK EMLÉKEZETE</vt:lpstr>
      <vt:lpstr>Témavázalat</vt:lpstr>
      <vt:lpstr>Miért érdekes ez?</vt:lpstr>
      <vt:lpstr>Első tudományos igényű leírások </vt:lpstr>
      <vt:lpstr>Első tudományos igényű leírások </vt:lpstr>
      <vt:lpstr>Első tudományos igényű leírások </vt:lpstr>
      <vt:lpstr>William Denton kísérletei</vt:lpstr>
      <vt:lpstr>William Denton kísérletei</vt:lpstr>
      <vt:lpstr>William Denton kísérletei</vt:lpstr>
      <vt:lpstr>A jelenség működése</vt:lpstr>
      <vt:lpstr>A jelenség működése</vt:lpstr>
      <vt:lpstr>A jelenség működése</vt:lpstr>
      <vt:lpstr>A jelenség magyarázata</vt:lpstr>
      <vt:lpstr>A Hidrogén atom (C.W.L. Nyomán)</vt:lpstr>
      <vt:lpstr>Arany atom</vt:lpstr>
      <vt:lpstr>A jelenség magyarázata  A Végső Fizikai Atom, Anu</vt:lpstr>
      <vt:lpstr>A jelenség magyarázata  A Végső Fizikai Atom, Anu</vt:lpstr>
      <vt:lpstr>A jelenség magyarázata  A Végső Fizikai Atom, Anu</vt:lpstr>
      <vt:lpstr>Összefoglalás</vt:lpstr>
      <vt:lpstr>PowerPoint-bemutató</vt:lpstr>
      <vt:lpstr>Érdekes, idevágó olvasnivaló, forrásmunkák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TÁRGYAK EMLÉKEZETE</dc:title>
  <dc:creator>Miskolczi Gabor</dc:creator>
  <cp:lastModifiedBy>János Szabari</cp:lastModifiedBy>
  <cp:revision>71</cp:revision>
  <dcterms:created xsi:type="dcterms:W3CDTF">2013-04-25T13:32:57Z</dcterms:created>
  <dcterms:modified xsi:type="dcterms:W3CDTF">2019-03-25T07:00:56Z</dcterms:modified>
</cp:coreProperties>
</file>