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0" r:id="rId3"/>
    <p:sldId id="277" r:id="rId4"/>
    <p:sldId id="261" r:id="rId5"/>
    <p:sldId id="262" r:id="rId6"/>
    <p:sldId id="263" r:id="rId7"/>
    <p:sldId id="257" r:id="rId8"/>
    <p:sldId id="258" r:id="rId9"/>
    <p:sldId id="264" r:id="rId10"/>
    <p:sldId id="265" r:id="rId11"/>
    <p:sldId id="266" r:id="rId12"/>
    <p:sldId id="267" r:id="rId13"/>
    <p:sldId id="268" r:id="rId14"/>
    <p:sldId id="269" r:id="rId15"/>
    <p:sldId id="270" r:id="rId16"/>
    <p:sldId id="271" r:id="rId17"/>
    <p:sldId id="278" r:id="rId18"/>
    <p:sldId id="272" r:id="rId19"/>
    <p:sldId id="273" r:id="rId20"/>
    <p:sldId id="274" r:id="rId21"/>
    <p:sldId id="275" r:id="rId22"/>
    <p:sldId id="276" r:id="rId2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D3A4"/>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2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FFBC2-6945-49A9-8FC2-EDFE0B765E83}" type="doc">
      <dgm:prSet loTypeId="urn:microsoft.com/office/officeart/2005/8/layout/equation2" loCatId="process" qsTypeId="urn:microsoft.com/office/officeart/2005/8/quickstyle/simple1" qsCatId="simple" csTypeId="urn:microsoft.com/office/officeart/2005/8/colors/accent1_2" csCatId="accent1" phldr="1"/>
      <dgm:spPr/>
    </dgm:pt>
    <dgm:pt modelId="{BF932273-F979-4085-BD65-7342E30B10AF}">
      <dgm:prSet phldrT="[Szöveg]"/>
      <dgm:spPr>
        <a:blipFill rotWithShape="0">
          <a:blip xmlns:r="http://schemas.openxmlformats.org/officeDocument/2006/relationships" r:embed="rId1"/>
          <a:stretch>
            <a:fillRect/>
          </a:stretch>
        </a:blipFill>
      </dgm:spPr>
      <dgm:t>
        <a:bodyPr/>
        <a:lstStyle/>
        <a:p>
          <a:r>
            <a:rPr lang="hu-HU" dirty="0" smtClean="0"/>
            <a:t>            </a:t>
          </a:r>
          <a:endParaRPr lang="hu-HU" dirty="0"/>
        </a:p>
      </dgm:t>
    </dgm:pt>
    <dgm:pt modelId="{6B475C48-175D-4AC1-867B-FACA24A7F94B}" type="parTrans" cxnId="{E3397BDB-FE34-4CA3-9D2F-83630E90E40A}">
      <dgm:prSet/>
      <dgm:spPr/>
      <dgm:t>
        <a:bodyPr/>
        <a:lstStyle/>
        <a:p>
          <a:endParaRPr lang="hu-HU"/>
        </a:p>
      </dgm:t>
    </dgm:pt>
    <dgm:pt modelId="{36F58D4A-77DE-47A8-ADDD-0681B134F017}" type="sibTrans" cxnId="{E3397BDB-FE34-4CA3-9D2F-83630E90E40A}">
      <dgm:prSet/>
      <dgm:spPr/>
      <dgm:t>
        <a:bodyPr/>
        <a:lstStyle/>
        <a:p>
          <a:endParaRPr lang="hu-HU"/>
        </a:p>
      </dgm:t>
    </dgm:pt>
    <dgm:pt modelId="{0D6819D1-19FE-4F15-ACA6-0DCB3F1FBFDF}">
      <dgm:prSet phldrT="[Szöveg]"/>
      <dgm:spPr/>
      <dgm:t>
        <a:bodyPr/>
        <a:lstStyle/>
        <a:p>
          <a:r>
            <a:rPr lang="hu-HU" b="1" dirty="0" smtClean="0"/>
            <a:t>Szabad akarat </a:t>
          </a:r>
        </a:p>
        <a:p>
          <a:r>
            <a:rPr lang="hu-HU" dirty="0" smtClean="0"/>
            <a:t>= az életünket meghatározó tényezőket belülről irányításunk alá vonhatjuk</a:t>
          </a:r>
          <a:endParaRPr lang="hu-HU" dirty="0"/>
        </a:p>
      </dgm:t>
    </dgm:pt>
    <dgm:pt modelId="{40578DCF-BAEE-4BA2-AD23-5921E38A334B}" type="parTrans" cxnId="{D3DFCA2E-28B7-4309-9D9A-EF0111100DDE}">
      <dgm:prSet/>
      <dgm:spPr/>
      <dgm:t>
        <a:bodyPr/>
        <a:lstStyle/>
        <a:p>
          <a:endParaRPr lang="hu-HU"/>
        </a:p>
      </dgm:t>
    </dgm:pt>
    <dgm:pt modelId="{5781E034-02AE-4365-8453-A5F5E60F17CC}" type="sibTrans" cxnId="{D3DFCA2E-28B7-4309-9D9A-EF0111100DDE}">
      <dgm:prSet/>
      <dgm:spPr/>
      <dgm:t>
        <a:bodyPr/>
        <a:lstStyle/>
        <a:p>
          <a:endParaRPr lang="hu-HU"/>
        </a:p>
      </dgm:t>
    </dgm:pt>
    <dgm:pt modelId="{B2584BA0-284E-42FC-9AF7-D801E20958E9}">
      <dgm:prSet phldrT="[Szöveg]" custT="1"/>
      <dgm:spPr/>
      <dgm:t>
        <a:bodyPr/>
        <a:lstStyle/>
        <a:p>
          <a:r>
            <a:rPr lang="hu-HU" sz="2800" dirty="0" smtClean="0"/>
            <a:t>Túllépünk a szenvedésen az életben</a:t>
          </a:r>
          <a:endParaRPr lang="hu-HU" sz="2800" dirty="0"/>
        </a:p>
      </dgm:t>
    </dgm:pt>
    <dgm:pt modelId="{550CE5CC-333B-4160-8DFC-8E14589DDD74}" type="parTrans" cxnId="{98A26F0D-541A-488E-9C70-73138E5C494B}">
      <dgm:prSet/>
      <dgm:spPr/>
      <dgm:t>
        <a:bodyPr/>
        <a:lstStyle/>
        <a:p>
          <a:endParaRPr lang="hu-HU"/>
        </a:p>
      </dgm:t>
    </dgm:pt>
    <dgm:pt modelId="{BA0C45A0-9CB2-44ED-AF00-D722990D0019}" type="sibTrans" cxnId="{98A26F0D-541A-488E-9C70-73138E5C494B}">
      <dgm:prSet/>
      <dgm:spPr/>
      <dgm:t>
        <a:bodyPr/>
        <a:lstStyle/>
        <a:p>
          <a:endParaRPr lang="hu-HU"/>
        </a:p>
      </dgm:t>
    </dgm:pt>
    <dgm:pt modelId="{E50AF02E-8B23-4102-BF02-70BE89536E4E}" type="pres">
      <dgm:prSet presAssocID="{5E3FFBC2-6945-49A9-8FC2-EDFE0B765E83}" presName="Name0" presStyleCnt="0">
        <dgm:presLayoutVars>
          <dgm:dir/>
          <dgm:resizeHandles val="exact"/>
        </dgm:presLayoutVars>
      </dgm:prSet>
      <dgm:spPr/>
    </dgm:pt>
    <dgm:pt modelId="{18FEC79F-F0CA-4115-906F-4C0DBEF178FD}" type="pres">
      <dgm:prSet presAssocID="{5E3FFBC2-6945-49A9-8FC2-EDFE0B765E83}" presName="vNodes" presStyleCnt="0"/>
      <dgm:spPr/>
    </dgm:pt>
    <dgm:pt modelId="{72170197-5026-44FC-BCE6-25D45CB75FA9}" type="pres">
      <dgm:prSet presAssocID="{BF932273-F979-4085-BD65-7342E30B10AF}" presName="node" presStyleLbl="node1" presStyleIdx="0" presStyleCnt="3" custLinFactNeighborX="-5038" custLinFactNeighborY="-1224">
        <dgm:presLayoutVars>
          <dgm:bulletEnabled val="1"/>
        </dgm:presLayoutVars>
      </dgm:prSet>
      <dgm:spPr/>
      <dgm:t>
        <a:bodyPr/>
        <a:lstStyle/>
        <a:p>
          <a:endParaRPr lang="hu-HU"/>
        </a:p>
      </dgm:t>
    </dgm:pt>
    <dgm:pt modelId="{0FC6BE0A-89B6-4ADE-BAAC-DF64866EE3AA}" type="pres">
      <dgm:prSet presAssocID="{36F58D4A-77DE-47A8-ADDD-0681B134F017}" presName="spacerT" presStyleCnt="0"/>
      <dgm:spPr/>
    </dgm:pt>
    <dgm:pt modelId="{15F355ED-A1DE-418C-AF2C-D4AB8B99834E}" type="pres">
      <dgm:prSet presAssocID="{36F58D4A-77DE-47A8-ADDD-0681B134F017}" presName="sibTrans" presStyleLbl="sibTrans2D1" presStyleIdx="0" presStyleCnt="2"/>
      <dgm:spPr/>
      <dgm:t>
        <a:bodyPr/>
        <a:lstStyle/>
        <a:p>
          <a:endParaRPr lang="hu-HU"/>
        </a:p>
      </dgm:t>
    </dgm:pt>
    <dgm:pt modelId="{938F1985-EE2B-4F5F-8049-8FAA8D3D7137}" type="pres">
      <dgm:prSet presAssocID="{36F58D4A-77DE-47A8-ADDD-0681B134F017}" presName="spacerB" presStyleCnt="0"/>
      <dgm:spPr/>
    </dgm:pt>
    <dgm:pt modelId="{3F3FFF5E-CB18-428B-8825-F8A45E3625FE}" type="pres">
      <dgm:prSet presAssocID="{0D6819D1-19FE-4F15-ACA6-0DCB3F1FBFDF}" presName="node" presStyleLbl="node1" presStyleIdx="1" presStyleCnt="3">
        <dgm:presLayoutVars>
          <dgm:bulletEnabled val="1"/>
        </dgm:presLayoutVars>
      </dgm:prSet>
      <dgm:spPr/>
      <dgm:t>
        <a:bodyPr/>
        <a:lstStyle/>
        <a:p>
          <a:endParaRPr lang="hu-HU"/>
        </a:p>
      </dgm:t>
    </dgm:pt>
    <dgm:pt modelId="{B5A79147-73EB-425B-A844-AD9A8E4B634C}" type="pres">
      <dgm:prSet presAssocID="{5E3FFBC2-6945-49A9-8FC2-EDFE0B765E83}" presName="sibTransLast" presStyleLbl="sibTrans2D1" presStyleIdx="1" presStyleCnt="2"/>
      <dgm:spPr/>
      <dgm:t>
        <a:bodyPr/>
        <a:lstStyle/>
        <a:p>
          <a:endParaRPr lang="hu-HU"/>
        </a:p>
      </dgm:t>
    </dgm:pt>
    <dgm:pt modelId="{E2FDC1E4-76D8-42CB-A856-47594B28955B}" type="pres">
      <dgm:prSet presAssocID="{5E3FFBC2-6945-49A9-8FC2-EDFE0B765E83}" presName="connectorText" presStyleLbl="sibTrans2D1" presStyleIdx="1" presStyleCnt="2"/>
      <dgm:spPr/>
      <dgm:t>
        <a:bodyPr/>
        <a:lstStyle/>
        <a:p>
          <a:endParaRPr lang="hu-HU"/>
        </a:p>
      </dgm:t>
    </dgm:pt>
    <dgm:pt modelId="{077B7763-F096-4938-9753-537AC55958E6}" type="pres">
      <dgm:prSet presAssocID="{5E3FFBC2-6945-49A9-8FC2-EDFE0B765E83}" presName="lastNode" presStyleLbl="node1" presStyleIdx="2" presStyleCnt="3">
        <dgm:presLayoutVars>
          <dgm:bulletEnabled val="1"/>
        </dgm:presLayoutVars>
      </dgm:prSet>
      <dgm:spPr/>
      <dgm:t>
        <a:bodyPr/>
        <a:lstStyle/>
        <a:p>
          <a:endParaRPr lang="hu-HU"/>
        </a:p>
      </dgm:t>
    </dgm:pt>
  </dgm:ptLst>
  <dgm:cxnLst>
    <dgm:cxn modelId="{D3DFCA2E-28B7-4309-9D9A-EF0111100DDE}" srcId="{5E3FFBC2-6945-49A9-8FC2-EDFE0B765E83}" destId="{0D6819D1-19FE-4F15-ACA6-0DCB3F1FBFDF}" srcOrd="1" destOrd="0" parTransId="{40578DCF-BAEE-4BA2-AD23-5921E38A334B}" sibTransId="{5781E034-02AE-4365-8453-A5F5E60F17CC}"/>
    <dgm:cxn modelId="{0647D5F5-5813-4BF9-9942-59215A308E37}" type="presOf" srcId="{BF932273-F979-4085-BD65-7342E30B10AF}" destId="{72170197-5026-44FC-BCE6-25D45CB75FA9}" srcOrd="0" destOrd="0" presId="urn:microsoft.com/office/officeart/2005/8/layout/equation2"/>
    <dgm:cxn modelId="{E3397BDB-FE34-4CA3-9D2F-83630E90E40A}" srcId="{5E3FFBC2-6945-49A9-8FC2-EDFE0B765E83}" destId="{BF932273-F979-4085-BD65-7342E30B10AF}" srcOrd="0" destOrd="0" parTransId="{6B475C48-175D-4AC1-867B-FACA24A7F94B}" sibTransId="{36F58D4A-77DE-47A8-ADDD-0681B134F017}"/>
    <dgm:cxn modelId="{0B7AF4C1-A369-4EDF-B356-70D91EB0F56A}" type="presOf" srcId="{5781E034-02AE-4365-8453-A5F5E60F17CC}" destId="{E2FDC1E4-76D8-42CB-A856-47594B28955B}" srcOrd="1" destOrd="0" presId="urn:microsoft.com/office/officeart/2005/8/layout/equation2"/>
    <dgm:cxn modelId="{7BCBB3FF-5A39-4054-8365-D70DB7458A60}" type="presOf" srcId="{5E3FFBC2-6945-49A9-8FC2-EDFE0B765E83}" destId="{E50AF02E-8B23-4102-BF02-70BE89536E4E}" srcOrd="0" destOrd="0" presId="urn:microsoft.com/office/officeart/2005/8/layout/equation2"/>
    <dgm:cxn modelId="{A0B102AE-F0B3-45F1-B597-9297FCF65D73}" type="presOf" srcId="{B2584BA0-284E-42FC-9AF7-D801E20958E9}" destId="{077B7763-F096-4938-9753-537AC55958E6}" srcOrd="0" destOrd="0" presId="urn:microsoft.com/office/officeart/2005/8/layout/equation2"/>
    <dgm:cxn modelId="{A8AF5A52-2074-4689-9BE1-48863423B6FB}" type="presOf" srcId="{0D6819D1-19FE-4F15-ACA6-0DCB3F1FBFDF}" destId="{3F3FFF5E-CB18-428B-8825-F8A45E3625FE}" srcOrd="0" destOrd="0" presId="urn:microsoft.com/office/officeart/2005/8/layout/equation2"/>
    <dgm:cxn modelId="{7AE37A00-73B9-45B8-A3B4-1DCE692FD16F}" type="presOf" srcId="{5781E034-02AE-4365-8453-A5F5E60F17CC}" destId="{B5A79147-73EB-425B-A844-AD9A8E4B634C}" srcOrd="0" destOrd="0" presId="urn:microsoft.com/office/officeart/2005/8/layout/equation2"/>
    <dgm:cxn modelId="{F6EE0AFE-F410-4551-9524-98EB6B568DD2}" type="presOf" srcId="{36F58D4A-77DE-47A8-ADDD-0681B134F017}" destId="{15F355ED-A1DE-418C-AF2C-D4AB8B99834E}" srcOrd="0" destOrd="0" presId="urn:microsoft.com/office/officeart/2005/8/layout/equation2"/>
    <dgm:cxn modelId="{98A26F0D-541A-488E-9C70-73138E5C494B}" srcId="{5E3FFBC2-6945-49A9-8FC2-EDFE0B765E83}" destId="{B2584BA0-284E-42FC-9AF7-D801E20958E9}" srcOrd="2" destOrd="0" parTransId="{550CE5CC-333B-4160-8DFC-8E14589DDD74}" sibTransId="{BA0C45A0-9CB2-44ED-AF00-D722990D0019}"/>
    <dgm:cxn modelId="{C8919B9F-B3B4-4E55-9B17-D4BE2DE3C53D}" type="presParOf" srcId="{E50AF02E-8B23-4102-BF02-70BE89536E4E}" destId="{18FEC79F-F0CA-4115-906F-4C0DBEF178FD}" srcOrd="0" destOrd="0" presId="urn:microsoft.com/office/officeart/2005/8/layout/equation2"/>
    <dgm:cxn modelId="{35E3F4C7-0229-48F2-915A-86DF53B48EF7}" type="presParOf" srcId="{18FEC79F-F0CA-4115-906F-4C0DBEF178FD}" destId="{72170197-5026-44FC-BCE6-25D45CB75FA9}" srcOrd="0" destOrd="0" presId="urn:microsoft.com/office/officeart/2005/8/layout/equation2"/>
    <dgm:cxn modelId="{F4CAB0D2-96C3-46AF-B9CC-E33AA6137B9C}" type="presParOf" srcId="{18FEC79F-F0CA-4115-906F-4C0DBEF178FD}" destId="{0FC6BE0A-89B6-4ADE-BAAC-DF64866EE3AA}" srcOrd="1" destOrd="0" presId="urn:microsoft.com/office/officeart/2005/8/layout/equation2"/>
    <dgm:cxn modelId="{09AC5CD1-9FD6-46DA-958A-F11C1F75AFEB}" type="presParOf" srcId="{18FEC79F-F0CA-4115-906F-4C0DBEF178FD}" destId="{15F355ED-A1DE-418C-AF2C-D4AB8B99834E}" srcOrd="2" destOrd="0" presId="urn:microsoft.com/office/officeart/2005/8/layout/equation2"/>
    <dgm:cxn modelId="{FFFBFE12-77D4-487C-A74F-535F42A212DD}" type="presParOf" srcId="{18FEC79F-F0CA-4115-906F-4C0DBEF178FD}" destId="{938F1985-EE2B-4F5F-8049-8FAA8D3D7137}" srcOrd="3" destOrd="0" presId="urn:microsoft.com/office/officeart/2005/8/layout/equation2"/>
    <dgm:cxn modelId="{69EB0F65-A2D1-4F4A-866C-AE089B6406E9}" type="presParOf" srcId="{18FEC79F-F0CA-4115-906F-4C0DBEF178FD}" destId="{3F3FFF5E-CB18-428B-8825-F8A45E3625FE}" srcOrd="4" destOrd="0" presId="urn:microsoft.com/office/officeart/2005/8/layout/equation2"/>
    <dgm:cxn modelId="{A649CAE0-7FAE-401F-8503-40EBA0F42A55}" type="presParOf" srcId="{E50AF02E-8B23-4102-BF02-70BE89536E4E}" destId="{B5A79147-73EB-425B-A844-AD9A8E4B634C}" srcOrd="1" destOrd="0" presId="urn:microsoft.com/office/officeart/2005/8/layout/equation2"/>
    <dgm:cxn modelId="{9E1163CF-44DE-46DC-9344-D4C10FE2B603}" type="presParOf" srcId="{B5A79147-73EB-425B-A844-AD9A8E4B634C}" destId="{E2FDC1E4-76D8-42CB-A856-47594B28955B}" srcOrd="0" destOrd="0" presId="urn:microsoft.com/office/officeart/2005/8/layout/equation2"/>
    <dgm:cxn modelId="{5F4963C4-6EC7-4251-B81C-BEFA4120B07F}" type="presParOf" srcId="{E50AF02E-8B23-4102-BF02-70BE89536E4E}" destId="{077B7763-F096-4938-9753-537AC55958E6}"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A7493-731F-40DA-8500-5A11831DF54A}" type="datetimeFigureOut">
              <a:rPr lang="hu-HU" smtClean="0"/>
              <a:t>2020. 11. 24.</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3384E-D7A3-47D3-BAE1-4EE07255B6E4}" type="slidenum">
              <a:rPr lang="hu-HU" smtClean="0"/>
              <a:t>‹#›</a:t>
            </a:fld>
            <a:endParaRPr lang="hu-HU"/>
          </a:p>
        </p:txBody>
      </p:sp>
    </p:spTree>
    <p:extLst>
      <p:ext uri="{BB962C8B-B14F-4D97-AF65-F5344CB8AC3E}">
        <p14:creationId xmlns:p14="http://schemas.microsoft.com/office/powerpoint/2010/main" val="641914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383384E-D7A3-47D3-BAE1-4EE07255B6E4}" type="slidenum">
              <a:rPr lang="hu-HU" smtClean="0"/>
              <a:t>6</a:t>
            </a:fld>
            <a:endParaRPr lang="hu-HU"/>
          </a:p>
        </p:txBody>
      </p:sp>
    </p:spTree>
    <p:extLst>
      <p:ext uri="{BB962C8B-B14F-4D97-AF65-F5344CB8AC3E}">
        <p14:creationId xmlns:p14="http://schemas.microsoft.com/office/powerpoint/2010/main" val="1056348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8A1EA0B-C11B-42BE-8E13-5E0E94FA9B3C}" type="slidenum">
              <a:rPr lang="hu-HU" altLang="hu-HU"/>
              <a:pPr/>
              <a:t>7</a:t>
            </a:fld>
            <a:endParaRPr lang="hu-HU" altLang="hu-HU"/>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914183" y="4343144"/>
            <a:ext cx="5029635" cy="4115019"/>
          </a:xfrm>
          <a:noFill/>
        </p:spPr>
        <p:txBody>
          <a:bodyPr/>
          <a:lstStyle/>
          <a:p>
            <a:pPr indent="190500" algn="ctr" eaLnBrk="1" hangingPunct="1"/>
            <a:r>
              <a:rPr lang="en-US" altLang="hu-HU" smtClean="0">
                <a:latin typeface="Arial" charset="0"/>
              </a:rPr>
              <a:t>Jinarajadasa C., </a:t>
            </a:r>
            <a:r>
              <a:rPr lang="en-US" altLang="hu-HU" i="1" smtClean="0">
                <a:latin typeface="Arial" charset="0"/>
              </a:rPr>
              <a:t>First Principles of Theosophy,</a:t>
            </a:r>
            <a:r>
              <a:rPr lang="en-US" altLang="hu-HU" smtClean="0">
                <a:latin typeface="Arial" charset="0"/>
              </a:rPr>
              <a:t> TPH, 1960, Fig. 55, p. 166</a:t>
            </a:r>
          </a:p>
          <a:p>
            <a:pPr indent="190500" algn="ctr" eaLnBrk="1" hangingPunct="1"/>
            <a:r>
              <a:rPr lang="en-US" altLang="hu-HU" smtClean="0">
                <a:latin typeface="Arial" charset="0"/>
              </a:rPr>
              <a:t>(Also see Leadbeater C.W., </a:t>
            </a:r>
            <a:r>
              <a:rPr lang="en-US" altLang="hu-HU" i="1" smtClean="0">
                <a:latin typeface="Arial" charset="0"/>
              </a:rPr>
              <a:t>Man, Visible and Invisible,</a:t>
            </a:r>
            <a:r>
              <a:rPr lang="en-US" altLang="hu-HU" smtClean="0">
                <a:latin typeface="Arial" charset="0"/>
              </a:rPr>
              <a:t> TPH, 1971, Plate II)</a:t>
            </a:r>
          </a:p>
          <a:p>
            <a:pPr indent="190500" algn="ctr" eaLnBrk="1" hangingPunct="1"/>
            <a:endParaRPr lang="en-US" altLang="hu-HU" smtClean="0">
              <a:latin typeface="Arial" charset="0"/>
            </a:endParaRPr>
          </a:p>
          <a:p>
            <a:pPr indent="190500" algn="just" eaLnBrk="1" hangingPunct="1"/>
            <a:r>
              <a:rPr lang="en-US" altLang="hu-HU" smtClean="0">
                <a:latin typeface="Arial" charset="0"/>
              </a:rPr>
              <a:t>The </a:t>
            </a:r>
            <a:r>
              <a:rPr lang="en-US" altLang="hu-HU" b="1" smtClean="0">
                <a:latin typeface="Arial" charset="0"/>
              </a:rPr>
              <a:t>Monad </a:t>
            </a:r>
            <a:r>
              <a:rPr lang="en-US" altLang="hu-HU" i="1" smtClean="0">
                <a:latin typeface="Arial" charset="0"/>
              </a:rPr>
              <a:t>(Turîyâtma)</a:t>
            </a:r>
            <a:r>
              <a:rPr lang="en-US" altLang="hu-HU" b="1" i="1" smtClean="0">
                <a:latin typeface="Arial" charset="0"/>
              </a:rPr>
              <a:t>, </a:t>
            </a:r>
            <a:r>
              <a:rPr lang="en-US" altLang="hu-HU" smtClean="0">
                <a:latin typeface="Arial" charset="0"/>
              </a:rPr>
              <a:t>existing on the </a:t>
            </a:r>
            <a:r>
              <a:rPr lang="en-US" altLang="hu-HU" i="1" smtClean="0">
                <a:latin typeface="Arial" charset="0"/>
              </a:rPr>
              <a:t>Anupâdaka</a:t>
            </a:r>
            <a:r>
              <a:rPr lang="en-US" altLang="hu-HU" smtClean="0">
                <a:latin typeface="Arial" charset="0"/>
              </a:rPr>
              <a:t> Plane, puts forth a reflection of itself and acquires vehicles on the lower Planes for the sake of gaining experience.  The Permanent Atoms and Principles get attached to the Monad with the help of the seven </a:t>
            </a:r>
            <a:r>
              <a:rPr lang="en-US" altLang="hu-HU" b="1" smtClean="0">
                <a:latin typeface="Arial" charset="0"/>
              </a:rPr>
              <a:t>Creative Hierarchies</a:t>
            </a:r>
            <a:r>
              <a:rPr lang="en-US" altLang="hu-HU" smtClean="0">
                <a:latin typeface="Arial" charset="0"/>
              </a:rPr>
              <a:t>.</a:t>
            </a:r>
          </a:p>
          <a:p>
            <a:pPr indent="190500" algn="just" eaLnBrk="1" hangingPunct="1"/>
            <a:r>
              <a:rPr lang="en-US" altLang="hu-HU" smtClean="0">
                <a:latin typeface="Arial" charset="0"/>
              </a:rPr>
              <a:t>The four lower Principles constitute the perishable </a:t>
            </a:r>
            <a:r>
              <a:rPr lang="en-US" altLang="hu-HU" b="1" smtClean="0">
                <a:latin typeface="Arial" charset="0"/>
              </a:rPr>
              <a:t>Personality</a:t>
            </a:r>
            <a:r>
              <a:rPr lang="en-US" altLang="hu-HU" smtClean="0">
                <a:latin typeface="Arial" charset="0"/>
              </a:rPr>
              <a:t>, which is renewed every incarnation.  The real </a:t>
            </a:r>
            <a:r>
              <a:rPr lang="en-US" altLang="hu-HU" b="1" smtClean="0">
                <a:latin typeface="Arial" charset="0"/>
              </a:rPr>
              <a:t>Individual</a:t>
            </a:r>
            <a:r>
              <a:rPr lang="en-US" altLang="hu-HU" smtClean="0">
                <a:latin typeface="Arial" charset="0"/>
              </a:rPr>
              <a:t>, the Self </a:t>
            </a:r>
            <a:r>
              <a:rPr lang="en-US" altLang="hu-HU" i="1" smtClean="0">
                <a:latin typeface="Arial" charset="0"/>
              </a:rPr>
              <a:t>(Jîvâtma)</a:t>
            </a:r>
            <a:r>
              <a:rPr lang="en-US" altLang="hu-HU" smtClean="0">
                <a:latin typeface="Arial" charset="0"/>
              </a:rPr>
              <a:t> continues in the Causal Body, lasts throughout the Human stage.</a:t>
            </a:r>
          </a:p>
          <a:p>
            <a:pPr indent="190500" eaLnBrk="1" hangingPunct="1"/>
            <a:endParaRPr lang="en-US" altLang="hu-H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2020. 11. 24.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2020. 11. 24.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2020. 11. 24.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2020. 11. 24.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DF4919B-4047-4DB1-8B39-23A42AEBA556}" type="datetimeFigureOut">
              <a:rPr lang="hu-HU" smtClean="0"/>
              <a:t>2020. 11. 24.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DF4919B-4047-4DB1-8B39-23A42AEBA556}" type="datetimeFigureOut">
              <a:rPr lang="hu-HU" smtClean="0"/>
              <a:t>2020. 11. 24.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DF4919B-4047-4DB1-8B39-23A42AEBA556}" type="datetimeFigureOut">
              <a:rPr lang="hu-HU" smtClean="0"/>
              <a:t>2020. 11. 24.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DF4919B-4047-4DB1-8B39-23A42AEBA556}" type="datetimeFigureOut">
              <a:rPr lang="hu-HU" smtClean="0"/>
              <a:t>2020. 11. 24.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DF4919B-4047-4DB1-8B39-23A42AEBA556}" type="datetimeFigureOut">
              <a:rPr lang="hu-HU" smtClean="0"/>
              <a:t>2020. 11. 24.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DF4919B-4047-4DB1-8B39-23A42AEBA556}" type="datetimeFigureOut">
              <a:rPr lang="hu-HU" smtClean="0"/>
              <a:t>2020. 11. 24.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DF4919B-4047-4DB1-8B39-23A42AEBA556}" type="datetimeFigureOut">
              <a:rPr lang="hu-HU" smtClean="0"/>
              <a:t>2020. 11. 24.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4919B-4047-4DB1-8B39-23A42AEBA556}" type="datetimeFigureOut">
              <a:rPr lang="hu-HU" smtClean="0"/>
              <a:t>2020. 11. 24.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0ADBC-3396-4FFB-9E58-A6AB70DCADD4}"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l="-17000" r="-17000"/>
          </a:stretch>
        </a:blipFill>
        <a:effectLst/>
      </p:bgPr>
    </p:bg>
    <p:spTree>
      <p:nvGrpSpPr>
        <p:cNvPr id="1" name=""/>
        <p:cNvGrpSpPr/>
        <p:nvPr/>
      </p:nvGrpSpPr>
      <p:grpSpPr>
        <a:xfrm>
          <a:off x="0" y="0"/>
          <a:ext cx="0" cy="0"/>
          <a:chOff x="0" y="0"/>
          <a:chExt cx="0" cy="0"/>
        </a:xfrm>
      </p:grpSpPr>
      <p:sp>
        <p:nvSpPr>
          <p:cNvPr id="5" name="Téglalap 4"/>
          <p:cNvSpPr/>
          <p:nvPr/>
        </p:nvSpPr>
        <p:spPr>
          <a:xfrm>
            <a:off x="0" y="5013176"/>
            <a:ext cx="9144000" cy="1844824"/>
          </a:xfrm>
          <a:prstGeom prst="rect">
            <a:avLst/>
          </a:prstGeom>
          <a:solidFill>
            <a:schemeClr val="accent6">
              <a:lumMod val="20000"/>
              <a:lumOff val="8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p:cNvSpPr/>
          <p:nvPr/>
        </p:nvSpPr>
        <p:spPr>
          <a:xfrm rot="5400000">
            <a:off x="4898064" y="-2558312"/>
            <a:ext cx="1687624" cy="6804248"/>
          </a:xfrm>
          <a:prstGeom prst="rect">
            <a:avLst/>
          </a:prstGeom>
          <a:solidFill>
            <a:schemeClr val="accent6">
              <a:lumMod val="20000"/>
              <a:lumOff val="8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ctrTitle"/>
          </p:nvPr>
        </p:nvSpPr>
        <p:spPr>
          <a:xfrm>
            <a:off x="1371600" y="29522"/>
            <a:ext cx="7772400" cy="1470025"/>
          </a:xfrm>
        </p:spPr>
        <p:txBody>
          <a:bodyPr>
            <a:normAutofit/>
          </a:bodyPr>
          <a:lstStyle/>
          <a:p>
            <a:r>
              <a:rPr lang="hu-HU" sz="4000" b="1" dirty="0" smtClean="0"/>
              <a:t> TEOZÓFIAI GYAKORLATOK A  MINDENNAPI ÉLETBEN</a:t>
            </a:r>
            <a:endParaRPr lang="hu-HU" sz="4000" b="1" dirty="0"/>
          </a:p>
        </p:txBody>
      </p:sp>
      <p:sp>
        <p:nvSpPr>
          <p:cNvPr id="3" name="Alcím 2"/>
          <p:cNvSpPr>
            <a:spLocks noGrp="1"/>
          </p:cNvSpPr>
          <p:nvPr>
            <p:ph type="subTitle" idx="1"/>
          </p:nvPr>
        </p:nvSpPr>
        <p:spPr>
          <a:xfrm>
            <a:off x="5436096" y="5229200"/>
            <a:ext cx="6400800" cy="1752600"/>
          </a:xfrm>
        </p:spPr>
        <p:txBody>
          <a:bodyPr>
            <a:normAutofit/>
          </a:bodyPr>
          <a:lstStyle/>
          <a:p>
            <a:pPr algn="l"/>
            <a:endParaRPr lang="hu-HU" sz="2400" dirty="0" smtClean="0">
              <a:solidFill>
                <a:schemeClr val="tx1"/>
              </a:solidFill>
            </a:endParaRPr>
          </a:p>
          <a:p>
            <a:pPr algn="l"/>
            <a:r>
              <a:rPr lang="hu-HU" sz="2400" dirty="0" smtClean="0">
                <a:solidFill>
                  <a:schemeClr val="tx1"/>
                </a:solidFill>
              </a:rPr>
              <a:t>Készítette: Szabó Lilla</a:t>
            </a:r>
            <a:endParaRPr lang="hu-HU" sz="2400" dirty="0">
              <a:solidFill>
                <a:schemeClr val="tx1"/>
              </a:solidFill>
            </a:endParaRPr>
          </a:p>
        </p:txBody>
      </p:sp>
    </p:spTree>
    <p:extLst>
      <p:ext uri="{BB962C8B-B14F-4D97-AF65-F5344CB8AC3E}">
        <p14:creationId xmlns:p14="http://schemas.microsoft.com/office/powerpoint/2010/main" val="1426386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t="-2000" b="-2000"/>
          </a:stretch>
        </a:blipFill>
        <a:effectLst/>
      </p:bgPr>
    </p:bg>
    <p:spTree>
      <p:nvGrpSpPr>
        <p:cNvPr id="1" name=""/>
        <p:cNvGrpSpPr/>
        <p:nvPr/>
      </p:nvGrpSpPr>
      <p:grpSpPr>
        <a:xfrm>
          <a:off x="0" y="0"/>
          <a:ext cx="0" cy="0"/>
          <a:chOff x="0" y="0"/>
          <a:chExt cx="0" cy="0"/>
        </a:xfrm>
      </p:grpSpPr>
      <p:sp>
        <p:nvSpPr>
          <p:cNvPr id="8" name="Téglalap 7"/>
          <p:cNvSpPr/>
          <p:nvPr/>
        </p:nvSpPr>
        <p:spPr>
          <a:xfrm>
            <a:off x="0" y="0"/>
            <a:ext cx="9144000" cy="1340768"/>
          </a:xfrm>
          <a:prstGeom prst="rect">
            <a:avLst/>
          </a:prstGeom>
          <a:solidFill>
            <a:schemeClr val="accent4">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a:xfrm>
            <a:off x="395536" y="0"/>
            <a:ext cx="8229600" cy="1143000"/>
          </a:xfrm>
        </p:spPr>
        <p:txBody>
          <a:bodyPr/>
          <a:lstStyle/>
          <a:p>
            <a:r>
              <a:rPr lang="hu-HU" dirty="0" smtClean="0"/>
              <a:t>HOGYAN LEHET TOVÁBBHALADNI? </a:t>
            </a:r>
            <a:endParaRPr lang="hu-HU" dirty="0"/>
          </a:p>
        </p:txBody>
      </p:sp>
      <p:sp>
        <p:nvSpPr>
          <p:cNvPr id="4" name="Ellipszis 3"/>
          <p:cNvSpPr/>
          <p:nvPr/>
        </p:nvSpPr>
        <p:spPr>
          <a:xfrm>
            <a:off x="33892" y="1565176"/>
            <a:ext cx="4896544" cy="158417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i="1" dirty="0" smtClean="0">
                <a:solidFill>
                  <a:schemeClr val="tx1"/>
                </a:solidFill>
              </a:rPr>
              <a:t>A </a:t>
            </a:r>
            <a:r>
              <a:rPr lang="hu-HU" b="1" i="1" dirty="0" err="1">
                <a:solidFill>
                  <a:schemeClr val="tx1"/>
                </a:solidFill>
              </a:rPr>
              <a:t>Shakti</a:t>
            </a:r>
            <a:r>
              <a:rPr lang="hu-HU" b="1" i="1" dirty="0">
                <a:solidFill>
                  <a:schemeClr val="tx1"/>
                </a:solidFill>
              </a:rPr>
              <a:t>: </a:t>
            </a:r>
            <a:r>
              <a:rPr lang="hu-HU" b="1" i="1" dirty="0" err="1">
                <a:solidFill>
                  <a:schemeClr val="tx1"/>
                </a:solidFill>
              </a:rPr>
              <a:t>a</a:t>
            </a:r>
            <a:r>
              <a:rPr lang="hu-HU" b="1" i="1" dirty="0">
                <a:solidFill>
                  <a:schemeClr val="tx1"/>
                </a:solidFill>
              </a:rPr>
              <a:t> szeretet</a:t>
            </a:r>
            <a:r>
              <a:rPr lang="hu-HU" dirty="0">
                <a:solidFill>
                  <a:schemeClr val="tx1"/>
                </a:solidFill>
              </a:rPr>
              <a:t> érzésén keresztül</a:t>
            </a:r>
          </a:p>
        </p:txBody>
      </p:sp>
      <p:sp>
        <p:nvSpPr>
          <p:cNvPr id="5" name="Ellipszis 4"/>
          <p:cNvSpPr/>
          <p:nvPr/>
        </p:nvSpPr>
        <p:spPr>
          <a:xfrm>
            <a:off x="4219034" y="2492896"/>
            <a:ext cx="4896544" cy="18002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smtClean="0"/>
          </a:p>
          <a:p>
            <a:pPr algn="ctr"/>
            <a:r>
              <a:rPr lang="hu-HU" dirty="0" smtClean="0">
                <a:solidFill>
                  <a:schemeClr val="tx1"/>
                </a:solidFill>
              </a:rPr>
              <a:t>Az </a:t>
            </a:r>
            <a:r>
              <a:rPr lang="hu-HU" dirty="0">
                <a:solidFill>
                  <a:schemeClr val="tx1"/>
                </a:solidFill>
              </a:rPr>
              <a:t>egység tudatává és azzá a boldogság, megelégedettség és öröm érzésévé, ami a magasabb síkokat és világokat jellemzi = </a:t>
            </a:r>
            <a:r>
              <a:rPr lang="hu-HU" b="1" i="1" dirty="0" err="1">
                <a:solidFill>
                  <a:schemeClr val="tx1"/>
                </a:solidFill>
              </a:rPr>
              <a:t>Ananda</a:t>
            </a:r>
            <a:r>
              <a:rPr lang="hu-HU" b="1" i="1" dirty="0">
                <a:solidFill>
                  <a:schemeClr val="tx1"/>
                </a:solidFill>
              </a:rPr>
              <a:t>.</a:t>
            </a:r>
          </a:p>
          <a:p>
            <a:pPr algn="ctr"/>
            <a:endParaRPr lang="hu-HU" dirty="0">
              <a:solidFill>
                <a:schemeClr val="tx1"/>
              </a:solidFill>
            </a:endParaRPr>
          </a:p>
        </p:txBody>
      </p:sp>
      <p:sp>
        <p:nvSpPr>
          <p:cNvPr id="6" name="Ellipszis 5"/>
          <p:cNvSpPr/>
          <p:nvPr/>
        </p:nvSpPr>
        <p:spPr>
          <a:xfrm>
            <a:off x="251520" y="3839732"/>
            <a:ext cx="4896544" cy="1584176"/>
          </a:xfrm>
          <a:prstGeom prst="ellipse">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b="1" i="1" dirty="0" smtClean="0">
              <a:solidFill>
                <a:schemeClr val="tx1"/>
              </a:solidFill>
            </a:endParaRPr>
          </a:p>
          <a:p>
            <a:pPr algn="ctr"/>
            <a:r>
              <a:rPr lang="hu-HU" b="1" i="1" dirty="0" smtClean="0">
                <a:solidFill>
                  <a:schemeClr val="tx1"/>
                </a:solidFill>
              </a:rPr>
              <a:t>A </a:t>
            </a:r>
            <a:r>
              <a:rPr lang="hu-HU" b="1" i="1" dirty="0">
                <a:solidFill>
                  <a:schemeClr val="tx1"/>
                </a:solidFill>
              </a:rPr>
              <a:t>fájdalom </a:t>
            </a:r>
            <a:r>
              <a:rPr lang="hu-HU" dirty="0">
                <a:solidFill>
                  <a:schemeClr val="tx1"/>
                </a:solidFill>
              </a:rPr>
              <a:t>érzése</a:t>
            </a:r>
            <a:r>
              <a:rPr lang="hu-HU" b="1" i="1" dirty="0">
                <a:solidFill>
                  <a:schemeClr val="tx1"/>
                </a:solidFill>
              </a:rPr>
              <a:t> </a:t>
            </a:r>
            <a:r>
              <a:rPr lang="hu-HU" dirty="0">
                <a:solidFill>
                  <a:schemeClr val="tx1"/>
                </a:solidFill>
              </a:rPr>
              <a:t>az elme működésében </a:t>
            </a:r>
            <a:r>
              <a:rPr lang="hu-HU" dirty="0" smtClean="0">
                <a:solidFill>
                  <a:schemeClr val="tx1"/>
                </a:solidFill>
              </a:rPr>
              <a:t>rejlik. </a:t>
            </a:r>
            <a:r>
              <a:rPr lang="hu-HU" dirty="0">
                <a:solidFill>
                  <a:schemeClr val="tx1"/>
                </a:solidFill>
              </a:rPr>
              <a:t>A fájdalom felkelti az Én figyelmét és az Én megvalósítás legfontosabb tényezője.</a:t>
            </a:r>
          </a:p>
          <a:p>
            <a:pPr algn="ctr"/>
            <a:endParaRPr lang="hu-HU" dirty="0"/>
          </a:p>
        </p:txBody>
      </p:sp>
      <p:sp>
        <p:nvSpPr>
          <p:cNvPr id="7" name="Ellipszis 6"/>
          <p:cNvSpPr/>
          <p:nvPr/>
        </p:nvSpPr>
        <p:spPr>
          <a:xfrm>
            <a:off x="4336117" y="5268416"/>
            <a:ext cx="4789689" cy="1427972"/>
          </a:xfrm>
          <a:prstGeom prst="ellipse">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i="1" dirty="0">
                <a:solidFill>
                  <a:schemeClr val="tx1"/>
                </a:solidFill>
              </a:rPr>
              <a:t>Az öröm </a:t>
            </a:r>
            <a:r>
              <a:rPr lang="hu-HU" dirty="0">
                <a:solidFill>
                  <a:schemeClr val="tx1"/>
                </a:solidFill>
              </a:rPr>
              <a:t>képessé teszi az Ént a megnyilvánulásra. </a:t>
            </a:r>
          </a:p>
        </p:txBody>
      </p:sp>
    </p:spTree>
    <p:extLst>
      <p:ext uri="{BB962C8B-B14F-4D97-AF65-F5344CB8AC3E}">
        <p14:creationId xmlns:p14="http://schemas.microsoft.com/office/powerpoint/2010/main" val="385701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l="-5000" r="-5000"/>
          </a:stretch>
        </a:blipFill>
        <a:effectLst/>
      </p:bgPr>
    </p:bg>
    <p:spTree>
      <p:nvGrpSpPr>
        <p:cNvPr id="1" name=""/>
        <p:cNvGrpSpPr/>
        <p:nvPr/>
      </p:nvGrpSpPr>
      <p:grpSpPr>
        <a:xfrm>
          <a:off x="0" y="0"/>
          <a:ext cx="0" cy="0"/>
          <a:chOff x="0" y="0"/>
          <a:chExt cx="0" cy="0"/>
        </a:xfrm>
      </p:grpSpPr>
      <p:sp>
        <p:nvSpPr>
          <p:cNvPr id="8" name="Téglalap 7"/>
          <p:cNvSpPr/>
          <p:nvPr/>
        </p:nvSpPr>
        <p:spPr>
          <a:xfrm>
            <a:off x="0" y="0"/>
            <a:ext cx="9144000" cy="1340768"/>
          </a:xfrm>
          <a:prstGeom prst="rect">
            <a:avLst/>
          </a:prstGeom>
          <a:solidFill>
            <a:schemeClr val="accent6">
              <a:lumMod val="60000"/>
              <a:lumOff val="4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a:xfrm>
            <a:off x="395536" y="0"/>
            <a:ext cx="8229600" cy="1143000"/>
          </a:xfrm>
        </p:spPr>
        <p:txBody>
          <a:bodyPr/>
          <a:lstStyle/>
          <a:p>
            <a:r>
              <a:rPr lang="hu-HU" b="1" dirty="0" smtClean="0"/>
              <a:t>???</a:t>
            </a:r>
            <a:endParaRPr lang="hu-HU" b="1" dirty="0"/>
          </a:p>
        </p:txBody>
      </p:sp>
      <p:sp>
        <p:nvSpPr>
          <p:cNvPr id="3" name="Ötszög 2"/>
          <p:cNvSpPr/>
          <p:nvPr/>
        </p:nvSpPr>
        <p:spPr>
          <a:xfrm>
            <a:off x="683568" y="1916832"/>
            <a:ext cx="4968552" cy="1512168"/>
          </a:xfrm>
          <a:prstGeom prst="homePlate">
            <a:avLst/>
          </a:prstGeom>
          <a:gradFill>
            <a:gsLst>
              <a:gs pos="0">
                <a:schemeClr val="accent4">
                  <a:lumMod val="40000"/>
                  <a:lumOff val="60000"/>
                </a:schemeClr>
              </a:gs>
              <a:gs pos="22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dirty="0">
                <a:solidFill>
                  <a:schemeClr val="tx1"/>
                </a:solidFill>
              </a:rPr>
              <a:t>Miért nem akarom én, mint eszes lény, mindig azt, amiről tudom, hogy jó és hogy a boldogságra vezet? </a:t>
            </a:r>
          </a:p>
        </p:txBody>
      </p:sp>
      <p:sp>
        <p:nvSpPr>
          <p:cNvPr id="9" name="Ötszög 8"/>
          <p:cNvSpPr/>
          <p:nvPr/>
        </p:nvSpPr>
        <p:spPr>
          <a:xfrm>
            <a:off x="2267744" y="4725144"/>
            <a:ext cx="4968552" cy="1440160"/>
          </a:xfrm>
          <a:prstGeom prst="homePlate">
            <a:avLst/>
          </a:prstGeom>
          <a:gradFill>
            <a:gsLst>
              <a:gs pos="0">
                <a:schemeClr val="accent4">
                  <a:lumMod val="40000"/>
                  <a:lumOff val="60000"/>
                </a:schemeClr>
              </a:gs>
              <a:gs pos="22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dirty="0">
                <a:solidFill>
                  <a:schemeClr val="tx1"/>
                </a:solidFill>
              </a:rPr>
              <a:t>Mit kell tennünk, hogy akarjuk azt, amiről meg vagyunk győződve, hogy számunkra, valamint a világra is a legjobb?</a:t>
            </a:r>
          </a:p>
        </p:txBody>
      </p:sp>
    </p:spTree>
    <p:extLst>
      <p:ext uri="{BB962C8B-B14F-4D97-AF65-F5344CB8AC3E}">
        <p14:creationId xmlns:p14="http://schemas.microsoft.com/office/powerpoint/2010/main" val="74726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a:stretch>
        </a:blipFill>
        <a:effectLst/>
      </p:bgPr>
    </p:bg>
    <p:spTree>
      <p:nvGrpSpPr>
        <p:cNvPr id="1" name=""/>
        <p:cNvGrpSpPr/>
        <p:nvPr/>
      </p:nvGrpSpPr>
      <p:grpSpPr>
        <a:xfrm>
          <a:off x="0" y="0"/>
          <a:ext cx="0" cy="0"/>
          <a:chOff x="0" y="0"/>
          <a:chExt cx="0" cy="0"/>
        </a:xfrm>
      </p:grpSpPr>
      <p:sp>
        <p:nvSpPr>
          <p:cNvPr id="4" name="Téglalap 3"/>
          <p:cNvSpPr/>
          <p:nvPr/>
        </p:nvSpPr>
        <p:spPr>
          <a:xfrm>
            <a:off x="0" y="188640"/>
            <a:ext cx="9144000" cy="1656184"/>
          </a:xfrm>
          <a:prstGeom prst="rect">
            <a:avLst/>
          </a:prstGeom>
          <a:solidFill>
            <a:schemeClr val="bg2">
              <a:lumMod val="9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lstStyle/>
          <a:p>
            <a:r>
              <a:rPr lang="hu-HU" dirty="0" smtClean="0"/>
              <a:t>SZEMÉLYISÉGÁTALAKÍTÁS</a:t>
            </a:r>
            <a:endParaRPr lang="hu-HU" dirty="0"/>
          </a:p>
        </p:txBody>
      </p:sp>
      <p:sp>
        <p:nvSpPr>
          <p:cNvPr id="3" name="Tartalom helye 2"/>
          <p:cNvSpPr>
            <a:spLocks noGrp="1"/>
          </p:cNvSpPr>
          <p:nvPr>
            <p:ph idx="1"/>
          </p:nvPr>
        </p:nvSpPr>
        <p:spPr/>
        <p:txBody>
          <a:bodyPr>
            <a:normAutofit fontScale="92500" lnSpcReduction="10000"/>
          </a:bodyPr>
          <a:lstStyle/>
          <a:p>
            <a:pPr marL="0" indent="0">
              <a:buNone/>
            </a:pPr>
            <a:endParaRPr lang="hu-HU" dirty="0"/>
          </a:p>
          <a:p>
            <a:pPr lvl="0"/>
            <a:r>
              <a:rPr lang="hu-HU" dirty="0"/>
              <a:t>Miért szeretnénk megváltoztatni magunkat? Mi a hajtóerő, hogy ezt tegyük?</a:t>
            </a:r>
          </a:p>
          <a:p>
            <a:pPr lvl="0"/>
            <a:r>
              <a:rPr lang="hu-HU" dirty="0"/>
              <a:t>Kik vagyunk? Csak a test és az elme vagyunk? </a:t>
            </a:r>
          </a:p>
          <a:p>
            <a:r>
              <a:rPr lang="hu-HU" dirty="0"/>
              <a:t>Ki fog mit megváltoztatni?</a:t>
            </a:r>
          </a:p>
          <a:p>
            <a:pPr lvl="0"/>
            <a:r>
              <a:rPr lang="hu-HU" dirty="0"/>
              <a:t>Miért vagyunk itt a Földön? Hová megyünk? Mi az élet célja? </a:t>
            </a:r>
          </a:p>
          <a:p>
            <a:pPr lvl="0"/>
            <a:r>
              <a:rPr lang="hu-HU" dirty="0"/>
              <a:t>Hogyan fogunk oda eljutni, vagyis elérni a célunkat, és átalakulni?</a:t>
            </a:r>
          </a:p>
          <a:p>
            <a:endParaRPr lang="hu-HU" dirty="0"/>
          </a:p>
        </p:txBody>
      </p:sp>
    </p:spTree>
    <p:extLst>
      <p:ext uri="{BB962C8B-B14F-4D97-AF65-F5344CB8AC3E}">
        <p14:creationId xmlns:p14="http://schemas.microsoft.com/office/powerpoint/2010/main" val="389585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1000"/>
            <a:lum/>
          </a:blip>
          <a:srcRect/>
          <a:stretch>
            <a:fillRect/>
          </a:stretch>
        </a:blipFill>
        <a:effectLst/>
      </p:bgPr>
    </p:bg>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2060848"/>
            <a:ext cx="8229600" cy="4525963"/>
          </a:xfrm>
        </p:spPr>
        <p:txBody>
          <a:bodyPr anchor="ctr"/>
          <a:lstStyle/>
          <a:p>
            <a:pPr>
              <a:lnSpc>
                <a:spcPct val="150000"/>
              </a:lnSpc>
            </a:pPr>
            <a:r>
              <a:rPr lang="hu-HU" dirty="0" smtClean="0"/>
              <a:t>Személyes </a:t>
            </a:r>
            <a:r>
              <a:rPr lang="hu-HU" dirty="0"/>
              <a:t>valóságtérképünk </a:t>
            </a:r>
            <a:r>
              <a:rPr lang="hu-HU" dirty="0" smtClean="0"/>
              <a:t>felülvizsgálata</a:t>
            </a:r>
          </a:p>
          <a:p>
            <a:pPr>
              <a:lnSpc>
                <a:spcPct val="150000"/>
              </a:lnSpc>
            </a:pPr>
            <a:r>
              <a:rPr lang="hu-HU" dirty="0" smtClean="0"/>
              <a:t>Az </a:t>
            </a:r>
            <a:r>
              <a:rPr lang="hu-HU" dirty="0"/>
              <a:t>értékek </a:t>
            </a:r>
            <a:r>
              <a:rPr lang="hu-HU" dirty="0" smtClean="0"/>
              <a:t>tisztázása</a:t>
            </a:r>
          </a:p>
          <a:p>
            <a:pPr>
              <a:lnSpc>
                <a:spcPct val="150000"/>
              </a:lnSpc>
            </a:pPr>
            <a:r>
              <a:rPr lang="hu-HU" dirty="0"/>
              <a:t>Az önuralom</a:t>
            </a:r>
          </a:p>
          <a:p>
            <a:pPr>
              <a:lnSpc>
                <a:spcPct val="150000"/>
              </a:lnSpc>
            </a:pPr>
            <a:r>
              <a:rPr lang="hu-HU" dirty="0"/>
              <a:t>Transzcendencia</a:t>
            </a:r>
          </a:p>
          <a:p>
            <a:pPr marL="0" indent="0">
              <a:buNone/>
            </a:pPr>
            <a:endParaRPr lang="hu-HU" dirty="0"/>
          </a:p>
          <a:p>
            <a:endParaRPr lang="hu-HU" dirty="0"/>
          </a:p>
        </p:txBody>
      </p:sp>
      <p:sp>
        <p:nvSpPr>
          <p:cNvPr id="4" name="Cím 3"/>
          <p:cNvSpPr>
            <a:spLocks noGrp="1"/>
          </p:cNvSpPr>
          <p:nvPr>
            <p:ph type="title"/>
          </p:nvPr>
        </p:nvSpPr>
        <p:spPr>
          <a:xfrm>
            <a:off x="0" y="-14064"/>
            <a:ext cx="9144000" cy="1417638"/>
          </a:xfrm>
          <a:prstGeom prst="rect">
            <a:avLst/>
          </a:prstGeom>
          <a:solidFill>
            <a:schemeClr val="bg2">
              <a:lumMod val="9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dirty="0" smtClean="0">
                <a:solidFill>
                  <a:schemeClr val="tx1"/>
                </a:solidFill>
              </a:rPr>
              <a:t>SZEMÉLYISÉGÁTALAKÍTÁS</a:t>
            </a:r>
            <a:endParaRPr lang="hu-HU" dirty="0">
              <a:solidFill>
                <a:schemeClr val="tx1"/>
              </a:solidFill>
            </a:endParaRPr>
          </a:p>
        </p:txBody>
      </p:sp>
    </p:spTree>
    <p:extLst>
      <p:ext uri="{BB962C8B-B14F-4D97-AF65-F5344CB8AC3E}">
        <p14:creationId xmlns:p14="http://schemas.microsoft.com/office/powerpoint/2010/main" val="3009131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49000"/>
          </a:schemeClr>
        </a:solidFill>
        <a:effectLst/>
      </p:bgPr>
    </p:bg>
    <p:spTree>
      <p:nvGrpSpPr>
        <p:cNvPr id="1" name=""/>
        <p:cNvGrpSpPr/>
        <p:nvPr/>
      </p:nvGrpSpPr>
      <p:grpSpPr>
        <a:xfrm>
          <a:off x="0" y="0"/>
          <a:ext cx="0" cy="0"/>
          <a:chOff x="0" y="0"/>
          <a:chExt cx="0" cy="0"/>
        </a:xfrm>
      </p:grpSpPr>
      <p:sp>
        <p:nvSpPr>
          <p:cNvPr id="5" name="Cím 3"/>
          <p:cNvSpPr txBox="1">
            <a:spLocks/>
          </p:cNvSpPr>
          <p:nvPr/>
        </p:nvSpPr>
        <p:spPr>
          <a:xfrm>
            <a:off x="0" y="274638"/>
            <a:ext cx="8686800" cy="1858218"/>
          </a:xfrm>
          <a:prstGeom prst="rect">
            <a:avLst/>
          </a:prstGeom>
          <a:solidFill>
            <a:schemeClr val="bg2">
              <a:lumMod val="90000"/>
              <a:alpha val="46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hu-HU" dirty="0">
              <a:solidFill>
                <a:schemeClr val="tx1"/>
              </a:solidFill>
            </a:endParaRPr>
          </a:p>
        </p:txBody>
      </p:sp>
      <p:sp>
        <p:nvSpPr>
          <p:cNvPr id="2" name="Cím 1"/>
          <p:cNvSpPr>
            <a:spLocks noGrp="1"/>
          </p:cNvSpPr>
          <p:nvPr>
            <p:ph type="title"/>
          </p:nvPr>
        </p:nvSpPr>
        <p:spPr>
          <a:xfrm>
            <a:off x="467544" y="908720"/>
            <a:ext cx="7920880" cy="936104"/>
          </a:xfrm>
        </p:spPr>
        <p:txBody>
          <a:bodyPr>
            <a:noAutofit/>
          </a:bodyPr>
          <a:lstStyle/>
          <a:p>
            <a:pPr algn="l"/>
            <a:r>
              <a:rPr lang="hu-HU" sz="2400" dirty="0"/>
              <a:t>A </a:t>
            </a:r>
            <a:r>
              <a:rPr lang="hu-HU" sz="2400" dirty="0" err="1" smtClean="0"/>
              <a:t>személyiségátalakításnak</a:t>
            </a:r>
            <a:r>
              <a:rPr lang="hu-HU" sz="2400" dirty="0" smtClean="0"/>
              <a:t> kettős </a:t>
            </a:r>
            <a:r>
              <a:rPr lang="hu-HU" sz="2400" dirty="0"/>
              <a:t>tolóereje van: </a:t>
            </a:r>
            <a:r>
              <a:rPr lang="hu-HU" sz="2400" dirty="0">
                <a:effectLst>
                  <a:outerShdw blurRad="38100" dist="38100" dir="2700000" algn="tl">
                    <a:srgbClr val="000000">
                      <a:alpha val="43137"/>
                    </a:srgbClr>
                  </a:outerShdw>
                </a:effectLst>
              </a:rPr>
              <a:t>a </a:t>
            </a:r>
            <a:r>
              <a:rPr lang="hu-HU" sz="2400" dirty="0" smtClean="0">
                <a:effectLst>
                  <a:outerShdw blurRad="38100" dist="38100" dir="2700000" algn="tl">
                    <a:srgbClr val="000000">
                      <a:alpha val="43137"/>
                    </a:srgbClr>
                  </a:outerShdw>
                </a:effectLst>
              </a:rPr>
              <a:t>külső személyiség</a:t>
            </a:r>
            <a:r>
              <a:rPr lang="hu-HU" sz="2400" dirty="0" smtClean="0"/>
              <a:t> átalakítása és tisztítása és a </a:t>
            </a:r>
            <a:r>
              <a:rPr lang="hu-HU" sz="2400" dirty="0" smtClean="0">
                <a:effectLst>
                  <a:outerShdw blurRad="38100" dist="38100" dir="2700000" algn="tl">
                    <a:srgbClr val="000000">
                      <a:alpha val="43137"/>
                    </a:srgbClr>
                  </a:outerShdw>
                </a:effectLst>
              </a:rPr>
              <a:t>belső Én </a:t>
            </a:r>
            <a:r>
              <a:rPr lang="hu-HU" sz="2400" dirty="0" smtClean="0"/>
              <a:t>felébresztése és erősítése. Ez a kettős tolóerő feltételez egy harmadik aspektust: </a:t>
            </a:r>
            <a:r>
              <a:rPr lang="hu-HU" sz="2400" dirty="0" smtClean="0">
                <a:effectLst>
                  <a:outerShdw blurRad="38100" dist="38100" dir="2700000" algn="tl">
                    <a:srgbClr val="000000">
                      <a:alpha val="43137"/>
                    </a:srgbClr>
                  </a:outerShdw>
                </a:effectLst>
              </a:rPr>
              <a:t>a felsőbb Én és az alsóbb én közötti harmonikus együttműködést</a:t>
            </a:r>
            <a:r>
              <a:rPr lang="hu-HU" sz="2400" dirty="0" smtClean="0"/>
              <a:t>, az alsóbbat a felsőbb alá rendelve.</a:t>
            </a:r>
            <a:r>
              <a:rPr lang="hu-HU" sz="2400" dirty="0"/>
              <a:t/>
            </a:r>
            <a:br>
              <a:rPr lang="hu-HU" sz="2400" dirty="0"/>
            </a:br>
            <a:endParaRPr lang="hu-HU" sz="2400" dirty="0"/>
          </a:p>
        </p:txBody>
      </p:sp>
      <p:graphicFrame>
        <p:nvGraphicFramePr>
          <p:cNvPr id="7" name="Táblázat 6"/>
          <p:cNvGraphicFramePr>
            <a:graphicFrameLocks noGrp="1"/>
          </p:cNvGraphicFramePr>
          <p:nvPr>
            <p:extLst>
              <p:ext uri="{D42A27DB-BD31-4B8C-83A1-F6EECF244321}">
                <p14:modId xmlns:p14="http://schemas.microsoft.com/office/powerpoint/2010/main" val="143229660"/>
              </p:ext>
            </p:extLst>
          </p:nvPr>
        </p:nvGraphicFramePr>
        <p:xfrm>
          <a:off x="2123728" y="2348880"/>
          <a:ext cx="4689946" cy="4320480"/>
        </p:xfrm>
        <a:graphic>
          <a:graphicData uri="http://schemas.openxmlformats.org/drawingml/2006/table">
            <a:tbl>
              <a:tblPr firstRow="1" firstCol="1" bandRow="1">
                <a:tableStyleId>{5C22544A-7EE6-4342-B048-85BDC9FD1C3A}</a:tableStyleId>
              </a:tblPr>
              <a:tblGrid>
                <a:gridCol w="1767919"/>
                <a:gridCol w="2922027"/>
              </a:tblGrid>
              <a:tr h="2371559">
                <a:tc>
                  <a:txBody>
                    <a:bodyPr/>
                    <a:lstStyle/>
                    <a:p>
                      <a:pPr algn="ctr">
                        <a:lnSpc>
                          <a:spcPct val="115000"/>
                        </a:lnSpc>
                        <a:spcAft>
                          <a:spcPts val="0"/>
                        </a:spcAft>
                      </a:pPr>
                      <a:r>
                        <a:rPr lang="hu-HU" sz="1600" b="1" kern="1200" dirty="0">
                          <a:solidFill>
                            <a:schemeClr val="dk1"/>
                          </a:solidFill>
                          <a:effectLst/>
                          <a:latin typeface="+mn-lt"/>
                          <a:ea typeface="+mn-ea"/>
                          <a:cs typeface="+mn-cs"/>
                        </a:rPr>
                        <a:t>Felsőbb (belső) Én</a:t>
                      </a:r>
                    </a:p>
                    <a:p>
                      <a:pPr algn="ctr">
                        <a:lnSpc>
                          <a:spcPct val="115000"/>
                        </a:lnSpc>
                        <a:spcAft>
                          <a:spcPts val="0"/>
                        </a:spcAft>
                      </a:pPr>
                      <a:r>
                        <a:rPr lang="hu-HU" sz="1100" dirty="0">
                          <a:effectLst/>
                        </a:rPr>
                        <a:t> </a:t>
                      </a:r>
                      <a:endParaRPr lang="hu-H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hu-HU" sz="1100" dirty="0">
                          <a:effectLst/>
                        </a:rPr>
                        <a:t> </a:t>
                      </a:r>
                    </a:p>
                    <a:p>
                      <a:pPr marL="342900" lvl="0" indent="-342900" algn="just">
                        <a:lnSpc>
                          <a:spcPct val="107000"/>
                        </a:lnSpc>
                        <a:spcAft>
                          <a:spcPts val="0"/>
                        </a:spcAft>
                        <a:buFont typeface="Times New Roman"/>
                        <a:buChar char="-"/>
                      </a:pPr>
                      <a:r>
                        <a:rPr lang="hu-HU" sz="1600" b="0" kern="1200" dirty="0">
                          <a:solidFill>
                            <a:schemeClr val="dk1"/>
                          </a:solidFill>
                          <a:effectLst/>
                          <a:latin typeface="+mn-lt"/>
                          <a:ea typeface="+mn-ea"/>
                          <a:cs typeface="+mn-cs"/>
                        </a:rPr>
                        <a:t>Belső akarat</a:t>
                      </a:r>
                    </a:p>
                    <a:p>
                      <a:pPr marL="342900" lvl="0" indent="-342900" algn="just">
                        <a:lnSpc>
                          <a:spcPct val="107000"/>
                        </a:lnSpc>
                        <a:spcAft>
                          <a:spcPts val="0"/>
                        </a:spcAft>
                        <a:buFont typeface="Times New Roman"/>
                        <a:buChar char="-"/>
                      </a:pPr>
                      <a:r>
                        <a:rPr lang="hu-HU" sz="1600" b="0" kern="1200" dirty="0">
                          <a:solidFill>
                            <a:schemeClr val="dk1"/>
                          </a:solidFill>
                          <a:effectLst/>
                          <a:latin typeface="+mn-lt"/>
                          <a:ea typeface="+mn-ea"/>
                          <a:cs typeface="+mn-cs"/>
                        </a:rPr>
                        <a:t>Alapelvek és magasabb értékek motiválják</a:t>
                      </a:r>
                    </a:p>
                    <a:p>
                      <a:pPr marL="342900" lvl="0" indent="-342900" algn="just">
                        <a:lnSpc>
                          <a:spcPct val="107000"/>
                        </a:lnSpc>
                        <a:spcAft>
                          <a:spcPts val="0"/>
                        </a:spcAft>
                        <a:buFont typeface="Times New Roman"/>
                        <a:buChar char="-"/>
                      </a:pPr>
                      <a:r>
                        <a:rPr lang="hu-HU" sz="1600" b="0" kern="1200" dirty="0">
                          <a:solidFill>
                            <a:schemeClr val="dk1"/>
                          </a:solidFill>
                          <a:effectLst/>
                          <a:latin typeface="+mn-lt"/>
                          <a:ea typeface="+mn-ea"/>
                          <a:cs typeface="+mn-cs"/>
                        </a:rPr>
                        <a:t>Felső elme, korrektség és objektivitás jellemzi</a:t>
                      </a:r>
                    </a:p>
                  </a:txBody>
                  <a:tcPr marL="68580" marR="68580" marT="0" marB="0"/>
                </a:tc>
              </a:tr>
              <a:tr h="1948921">
                <a:tc>
                  <a:txBody>
                    <a:bodyPr/>
                    <a:lstStyle/>
                    <a:p>
                      <a:pPr algn="ctr">
                        <a:lnSpc>
                          <a:spcPct val="115000"/>
                        </a:lnSpc>
                        <a:spcAft>
                          <a:spcPts val="0"/>
                        </a:spcAft>
                      </a:pPr>
                      <a:endParaRPr lang="hu-HU" sz="1100" dirty="0">
                        <a:effectLst/>
                      </a:endParaRPr>
                    </a:p>
                    <a:p>
                      <a:pPr algn="ctr">
                        <a:lnSpc>
                          <a:spcPct val="115000"/>
                        </a:lnSpc>
                        <a:spcAft>
                          <a:spcPts val="0"/>
                        </a:spcAft>
                      </a:pPr>
                      <a:r>
                        <a:rPr lang="hu-HU" sz="1600" b="1" kern="1200" dirty="0">
                          <a:solidFill>
                            <a:schemeClr val="dk1"/>
                          </a:solidFill>
                          <a:effectLst/>
                          <a:latin typeface="+mn-lt"/>
                          <a:ea typeface="+mn-ea"/>
                          <a:cs typeface="+mn-cs"/>
                        </a:rPr>
                        <a:t>Alsóbb (külső) én</a:t>
                      </a:r>
                    </a:p>
                    <a:p>
                      <a:pPr algn="just">
                        <a:lnSpc>
                          <a:spcPct val="115000"/>
                        </a:lnSpc>
                        <a:spcAft>
                          <a:spcPts val="0"/>
                        </a:spcAft>
                      </a:pPr>
                      <a:r>
                        <a:rPr lang="hu-HU" sz="1100" dirty="0" smtClean="0">
                          <a:effectLst/>
                        </a:rPr>
                        <a:t> </a:t>
                      </a:r>
                      <a:endParaRPr lang="hu-HU" sz="1100" dirty="0">
                        <a:effectLst/>
                        <a:latin typeface="Calibri"/>
                        <a:ea typeface="Calibri"/>
                        <a:cs typeface="Times New Roman"/>
                      </a:endParaRPr>
                    </a:p>
                  </a:txBody>
                  <a:tcPr marL="68580" marR="68580" marT="0" marB="0"/>
                </a:tc>
                <a:tc>
                  <a:txBody>
                    <a:bodyPr/>
                    <a:lstStyle/>
                    <a:p>
                      <a:pPr marL="291465" algn="just">
                        <a:lnSpc>
                          <a:spcPct val="107000"/>
                        </a:lnSpc>
                        <a:spcAft>
                          <a:spcPts val="0"/>
                        </a:spcAft>
                      </a:pPr>
                      <a:r>
                        <a:rPr lang="hu-HU" sz="1100" dirty="0">
                          <a:effectLst/>
                        </a:rPr>
                        <a:t> </a:t>
                      </a:r>
                    </a:p>
                    <a:p>
                      <a:pPr marL="342900" lvl="0" indent="-342900" algn="just">
                        <a:lnSpc>
                          <a:spcPct val="107000"/>
                        </a:lnSpc>
                        <a:spcAft>
                          <a:spcPts val="0"/>
                        </a:spcAft>
                        <a:buFont typeface="Times New Roman"/>
                        <a:buChar char="-"/>
                      </a:pPr>
                      <a:r>
                        <a:rPr lang="hu-HU" sz="1600" dirty="0">
                          <a:effectLst/>
                        </a:rPr>
                        <a:t>Berögződések</a:t>
                      </a:r>
                    </a:p>
                    <a:p>
                      <a:pPr marL="342900" lvl="0" indent="-342900" algn="just">
                        <a:lnSpc>
                          <a:spcPct val="107000"/>
                        </a:lnSpc>
                        <a:spcAft>
                          <a:spcPts val="0"/>
                        </a:spcAft>
                        <a:buFont typeface="Times New Roman"/>
                        <a:buChar char="-"/>
                      </a:pPr>
                      <a:r>
                        <a:rPr lang="hu-HU" sz="1600" dirty="0">
                          <a:effectLst/>
                        </a:rPr>
                        <a:t>Önközéppontú</a:t>
                      </a:r>
                    </a:p>
                    <a:p>
                      <a:pPr marL="342900" lvl="0" indent="-342900" algn="just">
                        <a:lnSpc>
                          <a:spcPct val="107000"/>
                        </a:lnSpc>
                        <a:spcAft>
                          <a:spcPts val="0"/>
                        </a:spcAft>
                        <a:buFont typeface="Times New Roman"/>
                        <a:buChar char="-"/>
                      </a:pPr>
                      <a:r>
                        <a:rPr lang="hu-HU" sz="1600" dirty="0" smtClean="0">
                          <a:effectLst/>
                        </a:rPr>
                        <a:t>Szükségletek,vágyak</a:t>
                      </a:r>
                      <a:r>
                        <a:rPr lang="hu-HU" sz="1600" dirty="0">
                          <a:effectLst/>
                        </a:rPr>
                        <a:t>, félelmek stb. hajtják</a:t>
                      </a:r>
                      <a:endParaRPr lang="hu-HU" sz="1600" dirty="0">
                        <a:effectLst/>
                        <a:latin typeface="Calibri"/>
                        <a:ea typeface="Calibri"/>
                        <a:cs typeface="Times New Roman"/>
                      </a:endParaRPr>
                    </a:p>
                  </a:txBody>
                  <a:tcPr marL="68580" marR="68580" marT="0" marB="0"/>
                </a:tc>
              </a:tr>
            </a:tbl>
          </a:graphicData>
        </a:graphic>
      </p:graphicFrame>
      <p:pic>
        <p:nvPicPr>
          <p:cNvPr id="1028" name="Kép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068960"/>
            <a:ext cx="13335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Kép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445224"/>
            <a:ext cx="12477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42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l="-17000" r="-17000"/>
          </a:stretch>
        </a:blipFill>
        <a:effectLst/>
      </p:bgPr>
    </p:bg>
    <p:spTree>
      <p:nvGrpSpPr>
        <p:cNvPr id="1" name=""/>
        <p:cNvGrpSpPr/>
        <p:nvPr/>
      </p:nvGrpSpPr>
      <p:grpSpPr>
        <a:xfrm>
          <a:off x="0" y="0"/>
          <a:ext cx="0" cy="0"/>
          <a:chOff x="0" y="0"/>
          <a:chExt cx="0" cy="0"/>
        </a:xfrm>
      </p:grpSpPr>
      <p:sp>
        <p:nvSpPr>
          <p:cNvPr id="8" name="Téglalap 7"/>
          <p:cNvSpPr/>
          <p:nvPr/>
        </p:nvSpPr>
        <p:spPr>
          <a:xfrm>
            <a:off x="2144066" y="3717032"/>
            <a:ext cx="6999934" cy="2893100"/>
          </a:xfrm>
          <a:prstGeom prst="rect">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Téglalap 3"/>
          <p:cNvSpPr/>
          <p:nvPr/>
        </p:nvSpPr>
        <p:spPr>
          <a:xfrm>
            <a:off x="395536" y="188640"/>
            <a:ext cx="6048673" cy="2339102"/>
          </a:xfrm>
          <a:prstGeom prst="rect">
            <a:avLst/>
          </a:prstGeom>
          <a:solidFill>
            <a:schemeClr val="bg1">
              <a:alpha val="52000"/>
            </a:schemeClr>
          </a:solidFill>
        </p:spPr>
        <p:txBody>
          <a:bodyPr wrap="square">
            <a:spAutoFit/>
          </a:bodyPr>
          <a:lstStyle/>
          <a:p>
            <a:r>
              <a:rPr lang="hu-HU" sz="2000" b="1" i="1" dirty="0"/>
              <a:t>Az emberi berögződések természete</a:t>
            </a:r>
            <a:endParaRPr lang="hu-HU" sz="2000" dirty="0"/>
          </a:p>
          <a:p>
            <a:r>
              <a:rPr lang="hu-HU" dirty="0"/>
              <a:t>Az elsődleges berögződések, amik leginkább </a:t>
            </a:r>
            <a:r>
              <a:rPr lang="hu-HU" i="1" dirty="0"/>
              <a:t>fogékonyak a belső és külső konfliktusokra,</a:t>
            </a:r>
            <a:r>
              <a:rPr lang="hu-HU" dirty="0"/>
              <a:t> a következők:</a:t>
            </a:r>
          </a:p>
          <a:p>
            <a:pPr marL="285750" lvl="0" indent="-285750">
              <a:buFont typeface="Arial" panose="020B0604020202020204" pitchFamily="34" charset="0"/>
              <a:buChar char="•"/>
            </a:pPr>
            <a:r>
              <a:rPr lang="hu-HU" dirty="0"/>
              <a:t>Félelem reakciók,</a:t>
            </a:r>
          </a:p>
          <a:p>
            <a:pPr marL="285750" lvl="0" indent="-285750">
              <a:buFont typeface="Arial" panose="020B0604020202020204" pitchFamily="34" charset="0"/>
              <a:buChar char="•"/>
            </a:pPr>
            <a:r>
              <a:rPr lang="hu-HU" dirty="0"/>
              <a:t>Előítéletek, rokonszenvek és ellenszenvek,</a:t>
            </a:r>
          </a:p>
          <a:p>
            <a:pPr marL="285750" lvl="0" indent="-285750">
              <a:buFont typeface="Arial" panose="020B0604020202020204" pitchFamily="34" charset="0"/>
              <a:buChar char="•"/>
            </a:pPr>
            <a:r>
              <a:rPr lang="hu-HU" dirty="0"/>
              <a:t>Neheztelések és ragaszkodások,</a:t>
            </a:r>
          </a:p>
          <a:p>
            <a:pPr marL="285750" lvl="0" indent="-285750">
              <a:buFont typeface="Arial" panose="020B0604020202020204" pitchFamily="34" charset="0"/>
              <a:buChar char="•"/>
            </a:pPr>
            <a:r>
              <a:rPr lang="hu-HU" dirty="0"/>
              <a:t>Vitatkozási mechanizmusok, mint a feszültség, az ingerültség és a </a:t>
            </a:r>
            <a:r>
              <a:rPr lang="hu-HU" dirty="0" smtClean="0"/>
              <a:t>harag</a:t>
            </a:r>
            <a:endParaRPr lang="hu-HU" dirty="0"/>
          </a:p>
        </p:txBody>
      </p:sp>
      <p:sp>
        <p:nvSpPr>
          <p:cNvPr id="5" name="Téglalap 4"/>
          <p:cNvSpPr/>
          <p:nvPr/>
        </p:nvSpPr>
        <p:spPr>
          <a:xfrm>
            <a:off x="2144066" y="3717032"/>
            <a:ext cx="6999934" cy="2893100"/>
          </a:xfrm>
          <a:prstGeom prst="rect">
            <a:avLst/>
          </a:prstGeom>
        </p:spPr>
        <p:txBody>
          <a:bodyPr wrap="square">
            <a:spAutoFit/>
          </a:bodyPr>
          <a:lstStyle/>
          <a:p>
            <a:r>
              <a:rPr lang="hu-HU" sz="2000" b="1" dirty="0"/>
              <a:t>A berögződéseinken való uralkodás megszerzésének képessége</a:t>
            </a:r>
            <a:endParaRPr lang="hu-HU" sz="2000" dirty="0"/>
          </a:p>
          <a:p>
            <a:r>
              <a:rPr lang="hu-HU" dirty="0"/>
              <a:t>A berögződésekben felmerülő konfliktusok a következőket tartalmazzák</a:t>
            </a:r>
            <a:r>
              <a:rPr lang="hu-HU" dirty="0" smtClean="0"/>
              <a:t>:</a:t>
            </a:r>
          </a:p>
          <a:p>
            <a:endParaRPr lang="hu-HU" dirty="0"/>
          </a:p>
          <a:p>
            <a:pPr marL="285750" lvl="0" indent="-285750">
              <a:buFont typeface="Arial" panose="020B0604020202020204" pitchFamily="34" charset="0"/>
              <a:buChar char="•"/>
            </a:pPr>
            <a:r>
              <a:rPr lang="hu-HU" i="1" dirty="0"/>
              <a:t>A személyiség egyik része szemben a személyiség egy másik részével:</a:t>
            </a:r>
            <a:r>
              <a:rPr lang="hu-HU" dirty="0"/>
              <a:t> Vannak összeférhetetlen berögződések a tudatalatti elmében (a külső </a:t>
            </a:r>
            <a:r>
              <a:rPr lang="hu-HU" dirty="0" err="1"/>
              <a:t>én-ben</a:t>
            </a:r>
            <a:r>
              <a:rPr lang="hu-HU" dirty="0"/>
              <a:t>), például az utazni vágyás és a félelem a </a:t>
            </a:r>
            <a:r>
              <a:rPr lang="hu-HU" dirty="0" smtClean="0"/>
              <a:t>repüléstől</a:t>
            </a:r>
          </a:p>
          <a:p>
            <a:pPr marL="285750" lvl="0" indent="-285750">
              <a:buFont typeface="Arial" panose="020B0604020202020204" pitchFamily="34" charset="0"/>
              <a:buChar char="•"/>
            </a:pPr>
            <a:endParaRPr lang="hu-HU" dirty="0"/>
          </a:p>
          <a:p>
            <a:pPr marL="285750" lvl="0" indent="-285750">
              <a:buFont typeface="Arial" panose="020B0604020202020204" pitchFamily="34" charset="0"/>
              <a:buChar char="•"/>
            </a:pPr>
            <a:r>
              <a:rPr lang="hu-HU" i="1" dirty="0"/>
              <a:t>A felsőbb elme szemben a személyiség egy részével: </a:t>
            </a:r>
            <a:r>
              <a:rPr lang="hu-HU" dirty="0"/>
              <a:t>Konfliktus van a felsőbb elme által érzékelt alapelvek vagy tények és az alsóbb személyiség érdekei vagy szükségletei </a:t>
            </a:r>
            <a:r>
              <a:rPr lang="hu-HU" dirty="0" smtClean="0"/>
              <a:t>között</a:t>
            </a:r>
            <a:endParaRPr lang="hu-HU" dirty="0"/>
          </a:p>
        </p:txBody>
      </p:sp>
    </p:spTree>
    <p:extLst>
      <p:ext uri="{BB962C8B-B14F-4D97-AF65-F5344CB8AC3E}">
        <p14:creationId xmlns:p14="http://schemas.microsoft.com/office/powerpoint/2010/main" val="3446421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églalap 10"/>
          <p:cNvSpPr/>
          <p:nvPr/>
        </p:nvSpPr>
        <p:spPr>
          <a:xfrm>
            <a:off x="0" y="3339684"/>
            <a:ext cx="2771800" cy="593372"/>
          </a:xfrm>
          <a:prstGeom prst="rect">
            <a:avLst/>
          </a:prstGeom>
          <a:solidFill>
            <a:schemeClr val="bg1">
              <a:lumMod val="65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Téglalap 9"/>
          <p:cNvSpPr/>
          <p:nvPr/>
        </p:nvSpPr>
        <p:spPr>
          <a:xfrm>
            <a:off x="0" y="0"/>
            <a:ext cx="4355976" cy="476672"/>
          </a:xfrm>
          <a:prstGeom prst="rect">
            <a:avLst/>
          </a:prstGeom>
          <a:solidFill>
            <a:schemeClr val="bg1">
              <a:lumMod val="75000"/>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Téglalap 7"/>
          <p:cNvSpPr/>
          <p:nvPr/>
        </p:nvSpPr>
        <p:spPr>
          <a:xfrm>
            <a:off x="-13498" y="0"/>
            <a:ext cx="9144000" cy="1846659"/>
          </a:xfrm>
          <a:prstGeom prst="rect">
            <a:avLst/>
          </a:prstGeom>
          <a:blipFill dpi="0" rotWithShape="1">
            <a:blip r:embed="rId2">
              <a:alphaModFix amt="29000"/>
              <a:extLst>
                <a:ext uri="{BEBA8EAE-BF5A-486C-A8C5-ECC9F3942E4B}">
                  <a14:imgProps xmlns:a14="http://schemas.microsoft.com/office/drawing/2010/main">
                    <a14:imgLayer r:embed="rId3">
                      <a14:imgEffect>
                        <a14:brightnessContrast bright="-31000"/>
                      </a14:imgEffect>
                    </a14:imgLayer>
                  </a14:imgProps>
                </a:ext>
              </a:extLst>
            </a:blip>
            <a:srcRect/>
            <a:stretch>
              <a:fillRect/>
            </a:stretch>
          </a:blipFill>
        </p:spPr>
        <p:txBody>
          <a:bodyPr wrap="square">
            <a:spAutoFit/>
          </a:bodyPr>
          <a:lstStyle/>
          <a:p>
            <a:r>
              <a:rPr lang="hu-HU" sz="2400" b="1" dirty="0" smtClean="0"/>
              <a:t>AZ ÉRZELMEK ÉS AZ ÖNTUDATOSSÁG</a:t>
            </a:r>
          </a:p>
          <a:p>
            <a:endParaRPr lang="hu-HU" b="1" dirty="0"/>
          </a:p>
          <a:p>
            <a:pPr marL="285750" indent="-285750">
              <a:buFont typeface="Arial" panose="020B0604020202020204" pitchFamily="34" charset="0"/>
              <a:buChar char="•"/>
            </a:pPr>
            <a:r>
              <a:rPr lang="hu-HU" dirty="0" smtClean="0"/>
              <a:t>Az </a:t>
            </a:r>
            <a:r>
              <a:rPr lang="hu-HU" dirty="0"/>
              <a:t>érzelmek általában együtt járnak pszichológiai reakciókkal vagy állapotokkal</a:t>
            </a:r>
          </a:p>
          <a:p>
            <a:pPr marL="285750" indent="-285750">
              <a:buFont typeface="Arial" panose="020B0604020202020204" pitchFamily="34" charset="0"/>
              <a:buChar char="•"/>
            </a:pPr>
            <a:endParaRPr lang="hu-HU" dirty="0"/>
          </a:p>
          <a:p>
            <a:pPr marL="285750" indent="-285750">
              <a:buFont typeface="Arial" panose="020B0604020202020204" pitchFamily="34" charset="0"/>
              <a:buChar char="•"/>
            </a:pPr>
            <a:r>
              <a:rPr lang="hu-HU" dirty="0"/>
              <a:t>Amikor nincs öntudatosság, az energiának az ingadozása és bezáródása hosszú ideig folytatódhat, még akkor is, amikor már többé nincs </a:t>
            </a:r>
            <a:r>
              <a:rPr lang="hu-HU" dirty="0" smtClean="0"/>
              <a:t>veszély</a:t>
            </a:r>
            <a:endParaRPr lang="hu-HU" dirty="0"/>
          </a:p>
        </p:txBody>
      </p:sp>
      <p:sp>
        <p:nvSpPr>
          <p:cNvPr id="9" name="Téglalap 8"/>
          <p:cNvSpPr/>
          <p:nvPr/>
        </p:nvSpPr>
        <p:spPr>
          <a:xfrm>
            <a:off x="0" y="3240000"/>
            <a:ext cx="9144000" cy="3508653"/>
          </a:xfrm>
          <a:prstGeom prst="rect">
            <a:avLst/>
          </a:prstGeom>
          <a:blipFill dpi="0" rotWithShape="1">
            <a:blip r:embed="rId4">
              <a:alphaModFix amt="53000"/>
            </a:blip>
            <a:srcRect/>
            <a:stretch>
              <a:fillRect/>
            </a:stretch>
          </a:blipFill>
        </p:spPr>
        <p:txBody>
          <a:bodyPr wrap="square">
            <a:spAutoFit/>
          </a:bodyPr>
          <a:lstStyle/>
          <a:p>
            <a:r>
              <a:rPr lang="hu-HU" sz="2400" b="1" dirty="0" smtClean="0"/>
              <a:t>A HASI LÉGZÉS</a:t>
            </a:r>
          </a:p>
          <a:p>
            <a:endParaRPr lang="hu-HU" dirty="0"/>
          </a:p>
          <a:p>
            <a:pPr marL="285750" indent="-285750">
              <a:buFont typeface="Arial" panose="020B0604020202020204" pitchFamily="34" charset="0"/>
              <a:buChar char="•"/>
            </a:pPr>
            <a:r>
              <a:rPr lang="hu-HU" dirty="0"/>
              <a:t>Mi a szerepe a mély lélegzésnek az öntudatosságban? A hasi légzés hatékonyan aktiválja a </a:t>
            </a:r>
            <a:r>
              <a:rPr lang="hu-HU" i="1" dirty="0" err="1"/>
              <a:t>chi</a:t>
            </a:r>
            <a:r>
              <a:rPr lang="hu-HU" dirty="0" err="1"/>
              <a:t>-t</a:t>
            </a:r>
            <a:r>
              <a:rPr lang="hu-HU" dirty="0"/>
              <a:t> </a:t>
            </a:r>
            <a:r>
              <a:rPr lang="hu-HU" dirty="0" err="1"/>
              <a:t>a</a:t>
            </a:r>
            <a:r>
              <a:rPr lang="hu-HU" dirty="0"/>
              <a:t> test különböző részeiben, beleértve azokat, amelyek a félelmekhez és a megrázkódtatásokhoz </a:t>
            </a:r>
            <a:r>
              <a:rPr lang="hu-HU" dirty="0" smtClean="0"/>
              <a:t>kapcsolódnak</a:t>
            </a:r>
          </a:p>
          <a:p>
            <a:endParaRPr lang="hu-HU" dirty="0" smtClean="0"/>
          </a:p>
          <a:p>
            <a:pPr marL="285750" indent="-285750">
              <a:buFont typeface="Arial" panose="020B0604020202020204" pitchFamily="34" charset="0"/>
              <a:buChar char="•"/>
            </a:pPr>
            <a:r>
              <a:rPr lang="hu-HU" i="1" dirty="0" smtClean="0"/>
              <a:t>Amikor </a:t>
            </a:r>
            <a:r>
              <a:rPr lang="hu-HU" i="1" dirty="0"/>
              <a:t>az energia ingadozását öntudatosság kíséri, akkor nincs bezáródási vagy befagyási tevékenység, így lehetővé téve az energia áramlását a természetes kiáradási pontjaihoz, mint az ujjak, a lábujjak, a fejtető, a száj és a </a:t>
            </a:r>
            <a:r>
              <a:rPr lang="hu-HU" i="1" dirty="0" smtClean="0"/>
              <a:t>szemek</a:t>
            </a:r>
          </a:p>
          <a:p>
            <a:endParaRPr lang="hu-HU" dirty="0"/>
          </a:p>
          <a:p>
            <a:pPr marL="285750" indent="-285750">
              <a:buFont typeface="Arial" panose="020B0604020202020204" pitchFamily="34" charset="0"/>
              <a:buChar char="•"/>
            </a:pPr>
            <a:r>
              <a:rPr lang="hu-HU" dirty="0"/>
              <a:t>A </a:t>
            </a:r>
            <a:r>
              <a:rPr lang="hu-HU" i="1" dirty="0" err="1"/>
              <a:t>chi</a:t>
            </a:r>
            <a:r>
              <a:rPr lang="hu-HU" dirty="0"/>
              <a:t> áramlását tűszúrásokként, zsibbadásként, remegésként, nyomásként, fájdalomként vagy melegségként tapasztaljuk </a:t>
            </a:r>
            <a:r>
              <a:rPr lang="hu-HU" dirty="0" smtClean="0"/>
              <a:t>meg</a:t>
            </a:r>
            <a:endParaRPr lang="hu-HU" dirty="0"/>
          </a:p>
        </p:txBody>
      </p:sp>
    </p:spTree>
    <p:extLst>
      <p:ext uri="{BB962C8B-B14F-4D97-AF65-F5344CB8AC3E}">
        <p14:creationId xmlns:p14="http://schemas.microsoft.com/office/powerpoint/2010/main" val="1909133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l="-6000" r="-6000"/>
          </a:stretch>
        </a:blipFill>
        <a:effectLst/>
      </p:bgPr>
    </p:bg>
    <p:spTree>
      <p:nvGrpSpPr>
        <p:cNvPr id="1" name=""/>
        <p:cNvGrpSpPr/>
        <p:nvPr/>
      </p:nvGrpSpPr>
      <p:grpSpPr>
        <a:xfrm>
          <a:off x="0" y="0"/>
          <a:ext cx="0" cy="0"/>
          <a:chOff x="0" y="0"/>
          <a:chExt cx="0" cy="0"/>
        </a:xfrm>
      </p:grpSpPr>
      <p:sp>
        <p:nvSpPr>
          <p:cNvPr id="4" name="Téglalap 3"/>
          <p:cNvSpPr/>
          <p:nvPr/>
        </p:nvSpPr>
        <p:spPr>
          <a:xfrm>
            <a:off x="0" y="260648"/>
            <a:ext cx="9144000" cy="1368152"/>
          </a:xfrm>
          <a:prstGeom prst="rect">
            <a:avLst/>
          </a:prstGeom>
          <a:solidFill>
            <a:schemeClr val="tx2">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lstStyle/>
          <a:p>
            <a:r>
              <a:rPr lang="hu-HU" dirty="0" smtClean="0"/>
              <a:t>A TUDATOSSÁG HATÁSAI</a:t>
            </a:r>
            <a:endParaRPr lang="hu-HU" dirty="0"/>
          </a:p>
        </p:txBody>
      </p:sp>
      <p:sp>
        <p:nvSpPr>
          <p:cNvPr id="3" name="Tartalom helye 2"/>
          <p:cNvSpPr>
            <a:spLocks noGrp="1"/>
          </p:cNvSpPr>
          <p:nvPr>
            <p:ph idx="1"/>
          </p:nvPr>
        </p:nvSpPr>
        <p:spPr>
          <a:xfrm>
            <a:off x="457200" y="1772816"/>
            <a:ext cx="8229600" cy="4525963"/>
          </a:xfrm>
        </p:spPr>
        <p:txBody>
          <a:bodyPr/>
          <a:lstStyle/>
          <a:p>
            <a:r>
              <a:rPr lang="hu-HU" dirty="0"/>
              <a:t>A tudatosság kiterjesztésének bizonyos </a:t>
            </a:r>
            <a:r>
              <a:rPr lang="hu-HU" dirty="0" smtClean="0"/>
              <a:t>közvetlen jó </a:t>
            </a:r>
            <a:r>
              <a:rPr lang="hu-HU" dirty="0"/>
              <a:t>hatásai vannak az </a:t>
            </a:r>
            <a:r>
              <a:rPr lang="hu-HU" dirty="0" smtClean="0"/>
              <a:t>emberre</a:t>
            </a:r>
          </a:p>
          <a:p>
            <a:pPr lvl="1">
              <a:buFont typeface="Wingdings" panose="05000000000000000000" pitchFamily="2" charset="2"/>
              <a:buChar char="Ø"/>
            </a:pPr>
            <a:r>
              <a:rPr lang="hu-HU" dirty="0" smtClean="0"/>
              <a:t>Test</a:t>
            </a:r>
          </a:p>
          <a:p>
            <a:pPr lvl="1">
              <a:buFont typeface="Wingdings" panose="05000000000000000000" pitchFamily="2" charset="2"/>
              <a:buChar char="Ø"/>
            </a:pPr>
            <a:r>
              <a:rPr lang="hu-HU" dirty="0"/>
              <a:t>É</a:t>
            </a:r>
            <a:r>
              <a:rPr lang="hu-HU" dirty="0" smtClean="0"/>
              <a:t>rzelem</a:t>
            </a:r>
          </a:p>
          <a:p>
            <a:pPr lvl="1">
              <a:buFont typeface="Wingdings" panose="05000000000000000000" pitchFamily="2" charset="2"/>
              <a:buChar char="Ø"/>
            </a:pPr>
            <a:r>
              <a:rPr lang="hu-HU" dirty="0" smtClean="0"/>
              <a:t>Gondolkodás</a:t>
            </a:r>
          </a:p>
          <a:p>
            <a:pPr lvl="1">
              <a:buFont typeface="Wingdings" panose="05000000000000000000" pitchFamily="2" charset="2"/>
              <a:buChar char="Ø"/>
            </a:pPr>
            <a:r>
              <a:rPr lang="hu-HU" dirty="0" smtClean="0"/>
              <a:t>Kreativitás</a:t>
            </a:r>
          </a:p>
          <a:p>
            <a:pPr lvl="1">
              <a:buFont typeface="Wingdings" panose="05000000000000000000" pitchFamily="2" charset="2"/>
              <a:buChar char="Ø"/>
            </a:pPr>
            <a:r>
              <a:rPr lang="hu-HU" dirty="0" smtClean="0"/>
              <a:t>Intuíció</a:t>
            </a:r>
          </a:p>
          <a:p>
            <a:pPr lvl="1">
              <a:buFont typeface="Wingdings" panose="05000000000000000000" pitchFamily="2" charset="2"/>
              <a:buChar char="Ø"/>
            </a:pPr>
            <a:r>
              <a:rPr lang="hu-HU" dirty="0" smtClean="0"/>
              <a:t>Transzcendencia</a:t>
            </a:r>
            <a:endParaRPr lang="hu-HU" dirty="0"/>
          </a:p>
        </p:txBody>
      </p:sp>
    </p:spTree>
    <p:extLst>
      <p:ext uri="{BB962C8B-B14F-4D97-AF65-F5344CB8AC3E}">
        <p14:creationId xmlns:p14="http://schemas.microsoft.com/office/powerpoint/2010/main" val="2072095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22000" r="-22000"/>
          </a:stretch>
        </a:blipFill>
        <a:effectLst/>
      </p:bgPr>
    </p:bg>
    <p:spTree>
      <p:nvGrpSpPr>
        <p:cNvPr id="1" name=""/>
        <p:cNvGrpSpPr/>
        <p:nvPr/>
      </p:nvGrpSpPr>
      <p:grpSpPr>
        <a:xfrm>
          <a:off x="0" y="0"/>
          <a:ext cx="0" cy="0"/>
          <a:chOff x="0" y="0"/>
          <a:chExt cx="0" cy="0"/>
        </a:xfrm>
      </p:grpSpPr>
      <p:sp>
        <p:nvSpPr>
          <p:cNvPr id="5" name="Téglalap 4"/>
          <p:cNvSpPr/>
          <p:nvPr/>
        </p:nvSpPr>
        <p:spPr>
          <a:xfrm>
            <a:off x="0" y="0"/>
            <a:ext cx="9144000" cy="1052736"/>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a:xfrm>
            <a:off x="467544" y="11266"/>
            <a:ext cx="8229600" cy="1041470"/>
          </a:xfrm>
        </p:spPr>
        <p:txBody>
          <a:bodyPr>
            <a:normAutofit/>
          </a:bodyPr>
          <a:lstStyle/>
          <a:p>
            <a:r>
              <a:rPr lang="hu-HU" sz="4000" dirty="0" smtClean="0"/>
              <a:t>AZ AGGÓDÁS</a:t>
            </a:r>
            <a:endParaRPr lang="hu-HU" sz="4000" dirty="0"/>
          </a:p>
        </p:txBody>
      </p:sp>
      <p:sp>
        <p:nvSpPr>
          <p:cNvPr id="3" name="Tartalom helye 2"/>
          <p:cNvSpPr>
            <a:spLocks noGrp="1"/>
          </p:cNvSpPr>
          <p:nvPr>
            <p:ph idx="1"/>
          </p:nvPr>
        </p:nvSpPr>
        <p:spPr>
          <a:xfrm>
            <a:off x="467544" y="1556792"/>
            <a:ext cx="8229600" cy="4741987"/>
          </a:xfrm>
        </p:spPr>
        <p:txBody>
          <a:bodyPr anchor="ctr">
            <a:normAutofit lnSpcReduction="10000"/>
          </a:bodyPr>
          <a:lstStyle/>
          <a:p>
            <a:r>
              <a:rPr lang="hu-HU" sz="2800" dirty="0" smtClean="0"/>
              <a:t>Arra </a:t>
            </a:r>
            <a:r>
              <a:rPr lang="hu-HU" sz="2800" dirty="0"/>
              <a:t>ösztökél bennünket, hogy figyeljünk a megoldatlan </a:t>
            </a:r>
            <a:r>
              <a:rPr lang="hu-HU" sz="2800" dirty="0" smtClean="0"/>
              <a:t>problémákra</a:t>
            </a:r>
            <a:endParaRPr lang="hu-HU" sz="2800" dirty="0"/>
          </a:p>
          <a:p>
            <a:pPr marL="0" indent="0">
              <a:buNone/>
            </a:pPr>
            <a:endParaRPr lang="hu-HU" sz="2800" dirty="0" smtClean="0"/>
          </a:p>
          <a:p>
            <a:r>
              <a:rPr lang="hu-HU" sz="2800" dirty="0"/>
              <a:t>M</a:t>
            </a:r>
            <a:r>
              <a:rPr lang="hu-HU" sz="2800" dirty="0" smtClean="0"/>
              <a:t>egakadályoz </a:t>
            </a:r>
            <a:r>
              <a:rPr lang="hu-HU" sz="2800" dirty="0"/>
              <a:t>abban, hogy felelőtlen egyénekké </a:t>
            </a:r>
            <a:r>
              <a:rPr lang="hu-HU" sz="2800" dirty="0" smtClean="0"/>
              <a:t>váljunk</a:t>
            </a:r>
          </a:p>
          <a:p>
            <a:pPr marL="0" indent="0">
              <a:buNone/>
            </a:pPr>
            <a:endParaRPr lang="hu-HU" sz="2800" dirty="0" smtClean="0"/>
          </a:p>
          <a:p>
            <a:r>
              <a:rPr lang="hu-HU" sz="2800" dirty="0" smtClean="0"/>
              <a:t>Az aggódás </a:t>
            </a:r>
            <a:r>
              <a:rPr lang="hu-HU" sz="2800" dirty="0"/>
              <a:t>az emberi boldogtalanság egyik legnagyobb </a:t>
            </a:r>
            <a:r>
              <a:rPr lang="hu-HU" sz="2800" dirty="0" smtClean="0"/>
              <a:t>forrása</a:t>
            </a:r>
          </a:p>
          <a:p>
            <a:pPr lvl="1"/>
            <a:r>
              <a:rPr lang="hu-HU" sz="2400" dirty="0" smtClean="0"/>
              <a:t>Ellopja </a:t>
            </a:r>
            <a:r>
              <a:rPr lang="hu-HU" sz="2400" dirty="0"/>
              <a:t>tőlünk az alvást és azt a képességet, hogy spontán módon vidámak </a:t>
            </a:r>
            <a:r>
              <a:rPr lang="hu-HU" sz="2400" dirty="0" smtClean="0"/>
              <a:t>legyünk</a:t>
            </a:r>
          </a:p>
          <a:p>
            <a:pPr lvl="1"/>
            <a:r>
              <a:rPr lang="hu-HU" sz="2400" dirty="0" smtClean="0"/>
              <a:t>Nehézzé </a:t>
            </a:r>
            <a:r>
              <a:rPr lang="hu-HU" sz="2400" dirty="0"/>
              <a:t>és fárasztóvá teszi az </a:t>
            </a:r>
            <a:r>
              <a:rPr lang="hu-HU" sz="2400" dirty="0" smtClean="0"/>
              <a:t>életet</a:t>
            </a:r>
            <a:endParaRPr lang="hu-HU" sz="2400" dirty="0"/>
          </a:p>
          <a:p>
            <a:endParaRPr lang="hu-HU" dirty="0"/>
          </a:p>
        </p:txBody>
      </p:sp>
    </p:spTree>
    <p:extLst>
      <p:ext uri="{BB962C8B-B14F-4D97-AF65-F5344CB8AC3E}">
        <p14:creationId xmlns:p14="http://schemas.microsoft.com/office/powerpoint/2010/main" val="322594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l="-10000" r="-10000"/>
          </a:stretch>
        </a:blipFill>
        <a:effectLst/>
      </p:bgPr>
    </p:bg>
    <p:spTree>
      <p:nvGrpSpPr>
        <p:cNvPr id="1" name=""/>
        <p:cNvGrpSpPr/>
        <p:nvPr/>
      </p:nvGrpSpPr>
      <p:grpSpPr>
        <a:xfrm>
          <a:off x="0" y="0"/>
          <a:ext cx="0" cy="0"/>
          <a:chOff x="0" y="0"/>
          <a:chExt cx="0" cy="0"/>
        </a:xfrm>
      </p:grpSpPr>
      <p:sp>
        <p:nvSpPr>
          <p:cNvPr id="4" name="Téglalap 3"/>
          <p:cNvSpPr/>
          <p:nvPr/>
        </p:nvSpPr>
        <p:spPr>
          <a:xfrm>
            <a:off x="0" y="188640"/>
            <a:ext cx="9144000" cy="1440160"/>
          </a:xfrm>
          <a:prstGeom prst="rect">
            <a:avLst/>
          </a:prstGeom>
          <a:solidFill>
            <a:schemeClr val="bg1">
              <a:lumMod val="8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normAutofit fontScale="90000"/>
          </a:bodyPr>
          <a:lstStyle/>
          <a:p>
            <a:r>
              <a:rPr lang="hu-HU" dirty="0" smtClean="0"/>
              <a:t>MI JÁRUL HOZZÁ AZ AGGÓDÁSHOZ?</a:t>
            </a:r>
            <a:endParaRPr lang="hu-HU" dirty="0"/>
          </a:p>
        </p:txBody>
      </p:sp>
      <p:sp>
        <p:nvSpPr>
          <p:cNvPr id="3" name="Tartalom helye 2"/>
          <p:cNvSpPr>
            <a:spLocks noGrp="1"/>
          </p:cNvSpPr>
          <p:nvPr>
            <p:ph idx="1"/>
          </p:nvPr>
        </p:nvSpPr>
        <p:spPr/>
        <p:txBody>
          <a:bodyPr anchor="ctr">
            <a:normAutofit/>
          </a:bodyPr>
          <a:lstStyle/>
          <a:p>
            <a:pPr lvl="0">
              <a:lnSpc>
                <a:spcPct val="150000"/>
              </a:lnSpc>
            </a:pPr>
            <a:r>
              <a:rPr lang="hu-HU" dirty="0" smtClean="0"/>
              <a:t>Félelem</a:t>
            </a:r>
          </a:p>
          <a:p>
            <a:pPr lvl="0">
              <a:lnSpc>
                <a:spcPct val="150000"/>
              </a:lnSpc>
            </a:pPr>
            <a:r>
              <a:rPr lang="hu-HU" dirty="0" smtClean="0"/>
              <a:t>Egészségtelen életfilozófia</a:t>
            </a:r>
          </a:p>
          <a:p>
            <a:pPr lvl="0">
              <a:lnSpc>
                <a:spcPct val="150000"/>
              </a:lnSpc>
            </a:pPr>
            <a:r>
              <a:rPr lang="hu-HU" dirty="0" smtClean="0"/>
              <a:t>Nem </a:t>
            </a:r>
            <a:r>
              <a:rPr lang="hu-HU" dirty="0"/>
              <a:t>hatékony problémamegoldó </a:t>
            </a:r>
            <a:r>
              <a:rPr lang="hu-HU" dirty="0" smtClean="0"/>
              <a:t>módszerek</a:t>
            </a:r>
            <a:endParaRPr lang="hu-HU" dirty="0"/>
          </a:p>
        </p:txBody>
      </p:sp>
    </p:spTree>
    <p:extLst>
      <p:ext uri="{BB962C8B-B14F-4D97-AF65-F5344CB8AC3E}">
        <p14:creationId xmlns:p14="http://schemas.microsoft.com/office/powerpoint/2010/main" val="162658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49000" b="-49000"/>
          </a:stretch>
        </a:blipFill>
        <a:effectLst/>
      </p:bgPr>
    </p:bg>
    <p:spTree>
      <p:nvGrpSpPr>
        <p:cNvPr id="1" name=""/>
        <p:cNvGrpSpPr/>
        <p:nvPr/>
      </p:nvGrpSpPr>
      <p:grpSpPr>
        <a:xfrm>
          <a:off x="0" y="0"/>
          <a:ext cx="0" cy="0"/>
          <a:chOff x="0" y="0"/>
          <a:chExt cx="0" cy="0"/>
        </a:xfrm>
      </p:grpSpPr>
      <p:sp>
        <p:nvSpPr>
          <p:cNvPr id="4" name="Téglalap 3"/>
          <p:cNvSpPr/>
          <p:nvPr/>
        </p:nvSpPr>
        <p:spPr>
          <a:xfrm>
            <a:off x="14452" y="0"/>
            <a:ext cx="9144000" cy="1368152"/>
          </a:xfrm>
          <a:prstGeom prst="rect">
            <a:avLst/>
          </a:prstGeom>
          <a:solidFill>
            <a:schemeClr val="bg2">
              <a:lumMod val="5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lstStyle/>
          <a:p>
            <a:r>
              <a:rPr lang="hu-HU" dirty="0" smtClean="0"/>
              <a:t>ARANYLÉPCSŐ</a:t>
            </a:r>
            <a:endParaRPr lang="hu-HU" dirty="0"/>
          </a:p>
        </p:txBody>
      </p:sp>
      <p:sp>
        <p:nvSpPr>
          <p:cNvPr id="3" name="Tartalom helye 2"/>
          <p:cNvSpPr>
            <a:spLocks noGrp="1"/>
          </p:cNvSpPr>
          <p:nvPr>
            <p:ph idx="1"/>
          </p:nvPr>
        </p:nvSpPr>
        <p:spPr>
          <a:xfrm>
            <a:off x="471652" y="1700808"/>
            <a:ext cx="8229600" cy="4525963"/>
          </a:xfrm>
        </p:spPr>
        <p:txBody>
          <a:bodyPr>
            <a:normAutofit fontScale="85000" lnSpcReduction="10000"/>
          </a:bodyPr>
          <a:lstStyle/>
          <a:p>
            <a:pPr marL="0" indent="0">
              <a:buNone/>
            </a:pPr>
            <a:endParaRPr lang="hu-HU" dirty="0"/>
          </a:p>
          <a:p>
            <a:pPr marL="0" indent="0">
              <a:buNone/>
            </a:pPr>
            <a:r>
              <a:rPr lang="hu-HU" dirty="0"/>
              <a:t>„Tiszta élet, nyílt elme, megtisztult szív, élénk értelem, világos szellemi meglátás, testvéries érzés tanulótársunk iránt, készség tanítást és tanácsot adni és kapni, személyes igazságtalanságok bátor elviselése, elveinkért való bátor helytállás, félelem nélküli védelme azoknak, akiket igazságtalanul bántanak, és folytonos éber szemmel tartása az emberi haladás és tökéletesedés eszményének, amit a titkos tudomány elénk tár - ez az az Arany Lépcső, amelynek fokain a tanuló felhághat az Isteni Bölcsesség templomához.”</a:t>
            </a:r>
          </a:p>
          <a:p>
            <a:endParaRPr lang="hu-HU" dirty="0"/>
          </a:p>
        </p:txBody>
      </p:sp>
    </p:spTree>
    <p:extLst>
      <p:ext uri="{BB962C8B-B14F-4D97-AF65-F5344CB8AC3E}">
        <p14:creationId xmlns:p14="http://schemas.microsoft.com/office/powerpoint/2010/main" val="1095784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l="-25000" r="-25000"/>
          </a:stretch>
        </a:blipFill>
        <a:effectLst/>
      </p:bgPr>
    </p:bg>
    <p:spTree>
      <p:nvGrpSpPr>
        <p:cNvPr id="1" name=""/>
        <p:cNvGrpSpPr/>
        <p:nvPr/>
      </p:nvGrpSpPr>
      <p:grpSpPr>
        <a:xfrm>
          <a:off x="0" y="0"/>
          <a:ext cx="0" cy="0"/>
          <a:chOff x="0" y="0"/>
          <a:chExt cx="0" cy="0"/>
        </a:xfrm>
      </p:grpSpPr>
      <p:sp>
        <p:nvSpPr>
          <p:cNvPr id="4" name="Téglalap 3"/>
          <p:cNvSpPr/>
          <p:nvPr/>
        </p:nvSpPr>
        <p:spPr>
          <a:xfrm>
            <a:off x="0" y="0"/>
            <a:ext cx="9144000" cy="1628800"/>
          </a:xfrm>
          <a:prstGeom prst="rect">
            <a:avLst/>
          </a:prstGeom>
          <a:solidFill>
            <a:schemeClr val="bg2">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lstStyle/>
          <a:p>
            <a:r>
              <a:rPr lang="hu-HU" dirty="0" smtClean="0"/>
              <a:t>AZ AGGÓDÁS KIKÜSZÖBÖLÉSE</a:t>
            </a:r>
            <a:endParaRPr lang="hu-HU" dirty="0"/>
          </a:p>
        </p:txBody>
      </p:sp>
      <p:sp>
        <p:nvSpPr>
          <p:cNvPr id="3" name="Tartalom helye 2"/>
          <p:cNvSpPr>
            <a:spLocks noGrp="1"/>
          </p:cNvSpPr>
          <p:nvPr>
            <p:ph idx="1"/>
          </p:nvPr>
        </p:nvSpPr>
        <p:spPr/>
        <p:txBody>
          <a:bodyPr>
            <a:normAutofit/>
          </a:bodyPr>
          <a:lstStyle/>
          <a:p>
            <a:pPr>
              <a:lnSpc>
                <a:spcPct val="150000"/>
              </a:lnSpc>
            </a:pPr>
            <a:r>
              <a:rPr lang="hu-HU" sz="2800" dirty="0"/>
              <a:t>Az aggódás tárgyának </a:t>
            </a:r>
            <a:r>
              <a:rPr lang="hu-HU" sz="2800" dirty="0" smtClean="0"/>
              <a:t>tisztázása</a:t>
            </a:r>
          </a:p>
          <a:p>
            <a:pPr>
              <a:lnSpc>
                <a:spcPct val="150000"/>
              </a:lnSpc>
            </a:pPr>
            <a:r>
              <a:rPr lang="hu-HU" sz="2800" dirty="0" err="1"/>
              <a:t>Brainstorming</a:t>
            </a:r>
            <a:r>
              <a:rPr lang="hu-HU" sz="2800" dirty="0"/>
              <a:t> tartása alternatív </a:t>
            </a:r>
            <a:r>
              <a:rPr lang="hu-HU" sz="2800" dirty="0" smtClean="0"/>
              <a:t>megoldásokért</a:t>
            </a:r>
          </a:p>
          <a:p>
            <a:pPr>
              <a:lnSpc>
                <a:spcPct val="150000"/>
              </a:lnSpc>
            </a:pPr>
            <a:r>
              <a:rPr lang="hu-HU" sz="2800" dirty="0"/>
              <a:t>Életképes alternatívák </a:t>
            </a:r>
            <a:r>
              <a:rPr lang="hu-HU" sz="2800" dirty="0" smtClean="0"/>
              <a:t>azonosítása</a:t>
            </a:r>
          </a:p>
          <a:p>
            <a:pPr>
              <a:lnSpc>
                <a:spcPct val="150000"/>
              </a:lnSpc>
            </a:pPr>
            <a:r>
              <a:rPr lang="hu-HU" sz="2800" dirty="0"/>
              <a:t>Határidők kijelölése valamennyi </a:t>
            </a:r>
            <a:r>
              <a:rPr lang="hu-HU" sz="2800" dirty="0" smtClean="0"/>
              <a:t>tevékenységnek</a:t>
            </a:r>
          </a:p>
          <a:p>
            <a:pPr>
              <a:lnSpc>
                <a:spcPct val="150000"/>
              </a:lnSpc>
            </a:pPr>
            <a:r>
              <a:rPr lang="hu-HU" sz="2800" dirty="0"/>
              <a:t>A kiválasztott tevékenységek végrehajtása az ember legjobb képessége </a:t>
            </a:r>
            <a:r>
              <a:rPr lang="hu-HU" sz="2800" dirty="0" smtClean="0"/>
              <a:t>szerint</a:t>
            </a:r>
            <a:endParaRPr lang="hu-HU" sz="2800" dirty="0"/>
          </a:p>
        </p:txBody>
      </p:sp>
    </p:spTree>
    <p:extLst>
      <p:ext uri="{BB962C8B-B14F-4D97-AF65-F5344CB8AC3E}">
        <p14:creationId xmlns:p14="http://schemas.microsoft.com/office/powerpoint/2010/main" val="354450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t="-16000" b="-16000"/>
          </a:stretch>
        </a:blipFill>
        <a:effectLst/>
      </p:bgPr>
    </p:bg>
    <p:spTree>
      <p:nvGrpSpPr>
        <p:cNvPr id="1" name=""/>
        <p:cNvGrpSpPr/>
        <p:nvPr/>
      </p:nvGrpSpPr>
      <p:grpSpPr>
        <a:xfrm>
          <a:off x="0" y="0"/>
          <a:ext cx="0" cy="0"/>
          <a:chOff x="0" y="0"/>
          <a:chExt cx="0" cy="0"/>
        </a:xfrm>
      </p:grpSpPr>
      <p:sp>
        <p:nvSpPr>
          <p:cNvPr id="4" name="Téglalap 3"/>
          <p:cNvSpPr/>
          <p:nvPr/>
        </p:nvSpPr>
        <p:spPr>
          <a:xfrm>
            <a:off x="0" y="0"/>
            <a:ext cx="9144000" cy="1484784"/>
          </a:xfrm>
          <a:prstGeom prst="rect">
            <a:avLst/>
          </a:prstGeom>
          <a:solidFill>
            <a:schemeClr val="bg2">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a:xfrm>
            <a:off x="457200" y="274638"/>
            <a:ext cx="8229600" cy="922114"/>
          </a:xfrm>
        </p:spPr>
        <p:txBody>
          <a:bodyPr>
            <a:normAutofit/>
          </a:bodyPr>
          <a:lstStyle/>
          <a:p>
            <a:r>
              <a:rPr lang="hu-HU" sz="4000" dirty="0" smtClean="0"/>
              <a:t>BERÖGZŐDÉSEK KEZELÉSE</a:t>
            </a:r>
            <a:endParaRPr lang="hu-HU" sz="4000" dirty="0"/>
          </a:p>
        </p:txBody>
      </p:sp>
      <p:sp>
        <p:nvSpPr>
          <p:cNvPr id="3" name="Tartalom helye 2"/>
          <p:cNvSpPr>
            <a:spLocks noGrp="1"/>
          </p:cNvSpPr>
          <p:nvPr>
            <p:ph idx="1"/>
          </p:nvPr>
        </p:nvSpPr>
        <p:spPr>
          <a:xfrm>
            <a:off x="107504" y="1268760"/>
            <a:ext cx="9036496" cy="5400600"/>
          </a:xfrm>
        </p:spPr>
        <p:txBody>
          <a:bodyPr>
            <a:normAutofit fontScale="70000" lnSpcReduction="20000"/>
          </a:bodyPr>
          <a:lstStyle/>
          <a:p>
            <a:pPr lvl="0"/>
            <a:endParaRPr lang="hu-HU" dirty="0" smtClean="0"/>
          </a:p>
          <a:p>
            <a:pPr lvl="0"/>
            <a:r>
              <a:rPr lang="hu-HU" dirty="0" smtClean="0"/>
              <a:t>Nem </a:t>
            </a:r>
            <a:r>
              <a:rPr lang="hu-HU" dirty="0"/>
              <a:t>engedhetjük meg, hogy a múltból származó berögződések határozzák meg a jelenlegi viselkedést tudatos hozzájárulás </a:t>
            </a:r>
            <a:r>
              <a:rPr lang="hu-HU" dirty="0" smtClean="0"/>
              <a:t>nélkül</a:t>
            </a:r>
          </a:p>
          <a:p>
            <a:pPr lvl="0"/>
            <a:endParaRPr lang="hu-HU" dirty="0"/>
          </a:p>
          <a:p>
            <a:pPr lvl="0"/>
            <a:r>
              <a:rPr lang="hu-HU" dirty="0"/>
              <a:t>Nem engedhetjük meg a jelenlegi környezetünknek és mások meggondolatlanságának, hogy meghatározzák jelenlegi </a:t>
            </a:r>
            <a:r>
              <a:rPr lang="hu-HU" dirty="0" smtClean="0"/>
              <a:t>állapotunkat</a:t>
            </a:r>
          </a:p>
          <a:p>
            <a:pPr marL="0" lvl="0" indent="0">
              <a:buNone/>
            </a:pPr>
            <a:endParaRPr lang="hu-HU" dirty="0" smtClean="0"/>
          </a:p>
          <a:p>
            <a:pPr lvl="0"/>
            <a:r>
              <a:rPr lang="hu-HU" dirty="0" smtClean="0"/>
              <a:t>Vállalkozzunk </a:t>
            </a:r>
            <a:r>
              <a:rPr lang="hu-HU" dirty="0"/>
              <a:t>egy programra, amely megváltoztatja a berögződéseinket, és így azok összhangban lesznek a legmagasabb céljainkkal és értékeinkkel. </a:t>
            </a:r>
            <a:r>
              <a:rPr lang="hu-HU" dirty="0" smtClean="0"/>
              <a:t>Ezt </a:t>
            </a:r>
            <a:r>
              <a:rPr lang="hu-HU" dirty="0"/>
              <a:t>az alábbiakon keresztül tehetjük meg:</a:t>
            </a:r>
          </a:p>
          <a:p>
            <a:pPr lvl="1"/>
            <a:r>
              <a:rPr lang="hu-HU" i="1" dirty="0"/>
              <a:t>Megfelelő irodalom rendszeres </a:t>
            </a:r>
            <a:r>
              <a:rPr lang="hu-HU" i="1" dirty="0" smtClean="0"/>
              <a:t>olvasása</a:t>
            </a:r>
            <a:endParaRPr lang="hu-HU" dirty="0"/>
          </a:p>
          <a:p>
            <a:pPr lvl="1"/>
            <a:r>
              <a:rPr lang="hu-HU" dirty="0"/>
              <a:t>Hasonló gondolkodású társak szándékos választása. Ahogyan a könyvek esetében, </a:t>
            </a:r>
            <a:r>
              <a:rPr lang="hu-HU" dirty="0" smtClean="0"/>
              <a:t>befolyásol </a:t>
            </a:r>
            <a:r>
              <a:rPr lang="hu-HU" dirty="0"/>
              <a:t>bennünket a társaság is, ahová </a:t>
            </a:r>
            <a:r>
              <a:rPr lang="hu-HU" dirty="0" smtClean="0"/>
              <a:t>járunk</a:t>
            </a:r>
            <a:endParaRPr lang="hu-HU" dirty="0"/>
          </a:p>
          <a:p>
            <a:pPr lvl="1"/>
            <a:r>
              <a:rPr lang="hu-HU" dirty="0"/>
              <a:t>Új berögzítési programok tudatos </a:t>
            </a:r>
            <a:r>
              <a:rPr lang="hu-HU" dirty="0" smtClean="0"/>
              <a:t>elvégzése (fizikai</a:t>
            </a:r>
            <a:r>
              <a:rPr lang="hu-HU" dirty="0"/>
              <a:t>, érzelmi és </a:t>
            </a:r>
            <a:r>
              <a:rPr lang="hu-HU" dirty="0" smtClean="0"/>
              <a:t>mentális szokások megváltoztatása) </a:t>
            </a:r>
            <a:endParaRPr lang="hu-HU" dirty="0"/>
          </a:p>
          <a:p>
            <a:endParaRPr lang="hu-HU" dirty="0"/>
          </a:p>
        </p:txBody>
      </p:sp>
    </p:spTree>
    <p:extLst>
      <p:ext uri="{BB962C8B-B14F-4D97-AF65-F5344CB8AC3E}">
        <p14:creationId xmlns:p14="http://schemas.microsoft.com/office/powerpoint/2010/main" val="3943477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64000"/>
          </a:schemeClr>
        </a:solidFill>
        <a:effectLst/>
      </p:bgPr>
    </p:bg>
    <p:spTree>
      <p:nvGrpSpPr>
        <p:cNvPr id="1" name=""/>
        <p:cNvGrpSpPr/>
        <p:nvPr/>
      </p:nvGrpSpPr>
      <p:grpSpPr>
        <a:xfrm>
          <a:off x="0" y="0"/>
          <a:ext cx="0" cy="0"/>
          <a:chOff x="0" y="0"/>
          <a:chExt cx="0" cy="0"/>
        </a:xfrm>
      </p:grpSpPr>
      <p:sp>
        <p:nvSpPr>
          <p:cNvPr id="13" name="Téglalap 12"/>
          <p:cNvSpPr/>
          <p:nvPr/>
        </p:nvSpPr>
        <p:spPr>
          <a:xfrm>
            <a:off x="0" y="0"/>
            <a:ext cx="9144000" cy="1340768"/>
          </a:xfrm>
          <a:prstGeom prst="rect">
            <a:avLst/>
          </a:prstGeom>
          <a:solidFill>
            <a:schemeClr val="tx2">
              <a:lumMod val="20000"/>
              <a:lumOff val="80000"/>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lstStyle/>
          <a:p>
            <a:r>
              <a:rPr lang="hu-HU" dirty="0" smtClean="0"/>
              <a:t>ÖSSZEFOGLALÁS</a:t>
            </a:r>
            <a:endParaRPr lang="hu-HU" dirty="0"/>
          </a:p>
        </p:txBody>
      </p:sp>
      <p:graphicFrame>
        <p:nvGraphicFramePr>
          <p:cNvPr id="12" name="Diagram 11"/>
          <p:cNvGraphicFramePr/>
          <p:nvPr>
            <p:extLst>
              <p:ext uri="{D42A27DB-BD31-4B8C-83A1-F6EECF244321}">
                <p14:modId xmlns:p14="http://schemas.microsoft.com/office/powerpoint/2010/main" val="3954487314"/>
              </p:ext>
            </p:extLst>
          </p:nvPr>
        </p:nvGraphicFramePr>
        <p:xfrm>
          <a:off x="1115616" y="1484784"/>
          <a:ext cx="712879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23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l="-12000" r="-12000"/>
          </a:stretch>
        </a:blipFill>
        <a:effectLst/>
      </p:bgPr>
    </p:bg>
    <p:spTree>
      <p:nvGrpSpPr>
        <p:cNvPr id="1" name=""/>
        <p:cNvGrpSpPr/>
        <p:nvPr/>
      </p:nvGrpSpPr>
      <p:grpSpPr>
        <a:xfrm>
          <a:off x="0" y="0"/>
          <a:ext cx="0" cy="0"/>
          <a:chOff x="0" y="0"/>
          <a:chExt cx="0" cy="0"/>
        </a:xfrm>
      </p:grpSpPr>
      <p:sp>
        <p:nvSpPr>
          <p:cNvPr id="4" name="Téglalap 3"/>
          <p:cNvSpPr/>
          <p:nvPr/>
        </p:nvSpPr>
        <p:spPr>
          <a:xfrm>
            <a:off x="-2557" y="188640"/>
            <a:ext cx="9144000" cy="1368152"/>
          </a:xfrm>
          <a:prstGeom prst="rect">
            <a:avLst/>
          </a:prstGeom>
          <a:solidFill>
            <a:schemeClr val="accent2">
              <a:lumMod val="40000"/>
              <a:lumOff val="60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lstStyle/>
          <a:p>
            <a:r>
              <a:rPr lang="hu-HU" dirty="0" smtClean="0"/>
              <a:t>HATÁST GYAKORLÓ ENERGIÁK</a:t>
            </a:r>
            <a:endParaRPr lang="hu-HU" dirty="0"/>
          </a:p>
        </p:txBody>
      </p:sp>
      <p:sp>
        <p:nvSpPr>
          <p:cNvPr id="3" name="Tartalom helye 2"/>
          <p:cNvSpPr>
            <a:spLocks noGrp="1"/>
          </p:cNvSpPr>
          <p:nvPr>
            <p:ph idx="1"/>
          </p:nvPr>
        </p:nvSpPr>
        <p:spPr/>
        <p:txBody>
          <a:bodyPr/>
          <a:lstStyle/>
          <a:p>
            <a:r>
              <a:rPr lang="hu-HU" dirty="0" smtClean="0"/>
              <a:t>„Új kor”</a:t>
            </a:r>
          </a:p>
          <a:p>
            <a:r>
              <a:rPr lang="hu-HU" dirty="0" smtClean="0"/>
              <a:t>Vízöntő kora</a:t>
            </a:r>
          </a:p>
          <a:p>
            <a:r>
              <a:rPr lang="hu-HU" dirty="0" smtClean="0"/>
              <a:t>A Halakból a Vízöntőbe haladunk</a:t>
            </a:r>
          </a:p>
          <a:p>
            <a:r>
              <a:rPr lang="hu-HU" dirty="0"/>
              <a:t>A</a:t>
            </a:r>
            <a:r>
              <a:rPr lang="hu-HU" dirty="0" smtClean="0"/>
              <a:t>z </a:t>
            </a:r>
            <a:r>
              <a:rPr lang="hu-HU" dirty="0"/>
              <a:t>átmenet a zűrzavar és a változás időszakát hozza </a:t>
            </a:r>
            <a:endParaRPr lang="hu-HU" dirty="0" smtClean="0"/>
          </a:p>
          <a:p>
            <a:r>
              <a:rPr lang="hu-HU" dirty="0" smtClean="0"/>
              <a:t>Halak kora: hatodik sugaras energiák</a:t>
            </a:r>
          </a:p>
          <a:p>
            <a:r>
              <a:rPr lang="hu-HU" dirty="0" smtClean="0"/>
              <a:t>Vízöntő kora: hetedik sugaras energiák</a:t>
            </a:r>
            <a:endParaRPr lang="hu-HU" dirty="0"/>
          </a:p>
        </p:txBody>
      </p:sp>
    </p:spTree>
    <p:extLst>
      <p:ext uri="{BB962C8B-B14F-4D97-AF65-F5344CB8AC3E}">
        <p14:creationId xmlns:p14="http://schemas.microsoft.com/office/powerpoint/2010/main" val="283571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10000" r="-10000"/>
          </a:stretch>
        </a:blipFill>
        <a:effectLst/>
      </p:bgPr>
    </p:bg>
    <p:spTree>
      <p:nvGrpSpPr>
        <p:cNvPr id="1" name=""/>
        <p:cNvGrpSpPr/>
        <p:nvPr/>
      </p:nvGrpSpPr>
      <p:grpSpPr>
        <a:xfrm>
          <a:off x="0" y="0"/>
          <a:ext cx="0" cy="0"/>
          <a:chOff x="0" y="0"/>
          <a:chExt cx="0" cy="0"/>
        </a:xfrm>
      </p:grpSpPr>
      <p:sp>
        <p:nvSpPr>
          <p:cNvPr id="3" name="Tartalom helye 2"/>
          <p:cNvSpPr>
            <a:spLocks noGrp="1"/>
          </p:cNvSpPr>
          <p:nvPr>
            <p:ph idx="1"/>
          </p:nvPr>
        </p:nvSpPr>
        <p:spPr>
          <a:xfrm>
            <a:off x="0" y="0"/>
            <a:ext cx="3563888" cy="1396752"/>
          </a:xfrm>
          <a:solidFill>
            <a:schemeClr val="accent2">
              <a:lumMod val="20000"/>
              <a:lumOff val="80000"/>
              <a:alpha val="95000"/>
            </a:schemeClr>
          </a:solidFill>
        </p:spPr>
        <p:txBody>
          <a:bodyPr vert="horz" anchor="ctr">
            <a:normAutofit/>
          </a:bodyPr>
          <a:lstStyle/>
          <a:p>
            <a:pPr marL="0" indent="0" algn="ctr">
              <a:buNone/>
            </a:pPr>
            <a:r>
              <a:rPr lang="hu-HU" sz="3600" smtClean="0"/>
              <a:t>A </a:t>
            </a:r>
            <a:r>
              <a:rPr lang="hu-HU" sz="3600" dirty="0" smtClean="0"/>
              <a:t>TEOZÓFIA</a:t>
            </a:r>
            <a:endParaRPr lang="hu-HU" sz="3600" dirty="0"/>
          </a:p>
        </p:txBody>
      </p:sp>
      <p:sp>
        <p:nvSpPr>
          <p:cNvPr id="4" name="Szövegdoboz 3"/>
          <p:cNvSpPr txBox="1"/>
          <p:nvPr/>
        </p:nvSpPr>
        <p:spPr>
          <a:xfrm>
            <a:off x="5171969" y="1340768"/>
            <a:ext cx="2712400" cy="461665"/>
          </a:xfrm>
          <a:prstGeom prst="rect">
            <a:avLst/>
          </a:prstGeom>
          <a:solidFill>
            <a:schemeClr val="accent2">
              <a:lumMod val="40000"/>
              <a:lumOff val="60000"/>
            </a:schemeClr>
          </a:solidFill>
        </p:spPr>
        <p:txBody>
          <a:bodyPr wrap="square" rtlCol="0">
            <a:spAutoFit/>
          </a:bodyPr>
          <a:lstStyle/>
          <a:p>
            <a:pPr algn="ctr"/>
            <a:r>
              <a:rPr lang="hu-HU" sz="2400" dirty="0" smtClean="0"/>
              <a:t>Napi  gyakorlat</a:t>
            </a:r>
            <a:endParaRPr lang="hu-HU" sz="2400" dirty="0"/>
          </a:p>
        </p:txBody>
      </p:sp>
      <p:sp>
        <p:nvSpPr>
          <p:cNvPr id="5" name="Szövegdoboz 4"/>
          <p:cNvSpPr txBox="1"/>
          <p:nvPr/>
        </p:nvSpPr>
        <p:spPr>
          <a:xfrm>
            <a:off x="607515" y="2535286"/>
            <a:ext cx="2628292" cy="461665"/>
          </a:xfrm>
          <a:prstGeom prst="rect">
            <a:avLst/>
          </a:prstGeom>
          <a:solidFill>
            <a:schemeClr val="accent2">
              <a:lumMod val="60000"/>
              <a:lumOff val="40000"/>
            </a:schemeClr>
          </a:solidFill>
        </p:spPr>
        <p:txBody>
          <a:bodyPr wrap="square" rtlCol="0">
            <a:spAutoFit/>
          </a:bodyPr>
          <a:lstStyle/>
          <a:p>
            <a:pPr algn="ctr"/>
            <a:r>
              <a:rPr lang="hu-HU" sz="2400" dirty="0" smtClean="0"/>
              <a:t>Útmutatást ad</a:t>
            </a:r>
            <a:endParaRPr lang="hu-HU" sz="2400" dirty="0"/>
          </a:p>
        </p:txBody>
      </p:sp>
      <p:sp>
        <p:nvSpPr>
          <p:cNvPr id="6" name="Szövegdoboz 5"/>
          <p:cNvSpPr txBox="1"/>
          <p:nvPr/>
        </p:nvSpPr>
        <p:spPr>
          <a:xfrm>
            <a:off x="4067944" y="3537148"/>
            <a:ext cx="3024336" cy="830997"/>
          </a:xfrm>
          <a:prstGeom prst="rect">
            <a:avLst/>
          </a:prstGeom>
          <a:solidFill>
            <a:schemeClr val="accent2">
              <a:lumMod val="75000"/>
              <a:alpha val="82000"/>
            </a:schemeClr>
          </a:solidFill>
        </p:spPr>
        <p:txBody>
          <a:bodyPr wrap="square" rtlCol="0">
            <a:spAutoFit/>
          </a:bodyPr>
          <a:lstStyle/>
          <a:p>
            <a:pPr algn="ctr"/>
            <a:r>
              <a:rPr lang="hu-HU" sz="2400" dirty="0"/>
              <a:t>A teozófia maga nem vallás</a:t>
            </a:r>
          </a:p>
        </p:txBody>
      </p:sp>
      <p:sp>
        <p:nvSpPr>
          <p:cNvPr id="7" name="Szövegdoboz 6"/>
          <p:cNvSpPr txBox="1"/>
          <p:nvPr/>
        </p:nvSpPr>
        <p:spPr>
          <a:xfrm>
            <a:off x="1331640" y="4941168"/>
            <a:ext cx="3456384" cy="1569660"/>
          </a:xfrm>
          <a:prstGeom prst="rect">
            <a:avLst/>
          </a:prstGeom>
          <a:solidFill>
            <a:schemeClr val="accent2">
              <a:lumMod val="50000"/>
              <a:alpha val="71000"/>
            </a:schemeClr>
          </a:solidFill>
        </p:spPr>
        <p:txBody>
          <a:bodyPr wrap="square" rtlCol="0">
            <a:spAutoFit/>
          </a:bodyPr>
          <a:lstStyle/>
          <a:p>
            <a:pPr algn="ctr"/>
            <a:r>
              <a:rPr lang="hu-HU" sz="2400" dirty="0"/>
              <a:t>Nincs ugyan teozófiai hitvallás, de létezik teozófiai világkép.</a:t>
            </a:r>
          </a:p>
          <a:p>
            <a:endParaRPr lang="hu-HU" sz="2400" dirty="0"/>
          </a:p>
        </p:txBody>
      </p:sp>
    </p:spTree>
    <p:extLst>
      <p:ext uri="{BB962C8B-B14F-4D97-AF65-F5344CB8AC3E}">
        <p14:creationId xmlns:p14="http://schemas.microsoft.com/office/powerpoint/2010/main" val="236497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D3A4"/>
        </a:solidFill>
        <a:effectLst/>
      </p:bgPr>
    </p:bg>
    <p:spTree>
      <p:nvGrpSpPr>
        <p:cNvPr id="1" name=""/>
        <p:cNvGrpSpPr/>
        <p:nvPr/>
      </p:nvGrpSpPr>
      <p:grpSpPr>
        <a:xfrm>
          <a:off x="0" y="0"/>
          <a:ext cx="0" cy="0"/>
          <a:chOff x="0" y="0"/>
          <a:chExt cx="0" cy="0"/>
        </a:xfrm>
      </p:grpSpPr>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268760"/>
            <a:ext cx="6492925" cy="4032448"/>
          </a:xfrm>
        </p:spPr>
      </p:pic>
      <p:sp>
        <p:nvSpPr>
          <p:cNvPr id="5" name="Téglalap 4"/>
          <p:cNvSpPr/>
          <p:nvPr/>
        </p:nvSpPr>
        <p:spPr>
          <a:xfrm>
            <a:off x="0" y="0"/>
            <a:ext cx="9144000" cy="288032"/>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p:cNvSpPr/>
          <p:nvPr/>
        </p:nvSpPr>
        <p:spPr>
          <a:xfrm>
            <a:off x="0" y="6569968"/>
            <a:ext cx="9144000" cy="288032"/>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493611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églalap 3"/>
          <p:cNvSpPr/>
          <p:nvPr/>
        </p:nvSpPr>
        <p:spPr>
          <a:xfrm>
            <a:off x="539552" y="188640"/>
            <a:ext cx="813690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a:xfrm>
            <a:off x="467544" y="188640"/>
            <a:ext cx="8229600" cy="1296144"/>
          </a:xfrm>
          <a:solidFill>
            <a:schemeClr val="accent4">
              <a:lumMod val="20000"/>
              <a:lumOff val="80000"/>
            </a:schemeClr>
          </a:solidFill>
        </p:spPr>
        <p:txBody>
          <a:bodyPr>
            <a:noAutofit/>
          </a:bodyPr>
          <a:lstStyle/>
          <a:p>
            <a:r>
              <a:rPr lang="hu-HU" sz="2800" dirty="0" smtClean="0"/>
              <a:t/>
            </a:r>
            <a:br>
              <a:rPr lang="hu-HU" sz="2800" dirty="0" smtClean="0"/>
            </a:br>
            <a:r>
              <a:rPr lang="hu-HU" sz="2800" dirty="0" smtClean="0"/>
              <a:t>Mit </a:t>
            </a:r>
            <a:r>
              <a:rPr lang="hu-HU" sz="2800" dirty="0"/>
              <a:t>jelent a mai világban és időkben társulati tagnak lenni, és idővel </a:t>
            </a:r>
            <a:r>
              <a:rPr lang="hu-HU" sz="2800" dirty="0" err="1"/>
              <a:t>teozófussá</a:t>
            </a:r>
            <a:r>
              <a:rPr lang="hu-HU" sz="2800" dirty="0"/>
              <a:t> </a:t>
            </a:r>
            <a:r>
              <a:rPr lang="hu-HU" sz="2800" dirty="0" smtClean="0"/>
              <a:t>válni?</a:t>
            </a:r>
            <a:r>
              <a:rPr lang="hu-HU" sz="2800" dirty="0"/>
              <a:t/>
            </a:r>
            <a:br>
              <a:rPr lang="hu-HU" sz="2800" dirty="0"/>
            </a:br>
            <a:endParaRPr lang="hu-HU" sz="2800" dirty="0"/>
          </a:p>
        </p:txBody>
      </p:sp>
      <p:sp>
        <p:nvSpPr>
          <p:cNvPr id="3" name="Tartalom helye 2"/>
          <p:cNvSpPr>
            <a:spLocks noGrp="1"/>
          </p:cNvSpPr>
          <p:nvPr>
            <p:ph idx="1"/>
          </p:nvPr>
        </p:nvSpPr>
        <p:spPr>
          <a:xfrm>
            <a:off x="493204" y="1844824"/>
            <a:ext cx="8229600" cy="4525963"/>
          </a:xfrm>
          <a:gradFill>
            <a:gsLst>
              <a:gs pos="0">
                <a:srgbClr val="CCCCFF"/>
              </a:gs>
              <a:gs pos="17999">
                <a:srgbClr val="99CCFF"/>
              </a:gs>
              <a:gs pos="36000">
                <a:srgbClr val="9966FF"/>
              </a:gs>
              <a:gs pos="50000">
                <a:srgbClr val="CC99FF">
                  <a:alpha val="51000"/>
                </a:srgbClr>
              </a:gs>
              <a:gs pos="82001">
                <a:srgbClr val="99CCFF"/>
              </a:gs>
              <a:gs pos="100000">
                <a:srgbClr val="CCCCFF"/>
              </a:gs>
            </a:gsLst>
            <a:lin ang="5400000" scaled="0"/>
          </a:gradFill>
        </p:spPr>
        <p:txBody>
          <a:bodyPr anchor="ctr">
            <a:normAutofit/>
          </a:bodyPr>
          <a:lstStyle/>
          <a:p>
            <a:pPr>
              <a:lnSpc>
                <a:spcPct val="150000"/>
              </a:lnSpc>
            </a:pPr>
            <a:r>
              <a:rPr lang="hu-HU" sz="2800" dirty="0" smtClean="0"/>
              <a:t>Önismeret útja</a:t>
            </a:r>
          </a:p>
          <a:p>
            <a:pPr>
              <a:lnSpc>
                <a:spcPct val="150000"/>
              </a:lnSpc>
            </a:pPr>
            <a:r>
              <a:rPr lang="hu-HU" sz="2800" dirty="0" smtClean="0"/>
              <a:t>Hibák, hiányosságok, erények felismerése</a:t>
            </a:r>
          </a:p>
          <a:p>
            <a:pPr>
              <a:lnSpc>
                <a:spcPct val="150000"/>
              </a:lnSpc>
            </a:pPr>
            <a:r>
              <a:rPr lang="hu-HU" sz="2800" dirty="0" smtClean="0"/>
              <a:t>Teozófia tanulmányozása</a:t>
            </a:r>
          </a:p>
          <a:p>
            <a:pPr>
              <a:lnSpc>
                <a:spcPct val="150000"/>
              </a:lnSpc>
            </a:pPr>
            <a:r>
              <a:rPr lang="hu-HU" sz="2800" dirty="0" smtClean="0"/>
              <a:t>Összefüggések állandó keresése</a:t>
            </a:r>
          </a:p>
          <a:p>
            <a:pPr>
              <a:lnSpc>
                <a:spcPct val="150000"/>
              </a:lnSpc>
            </a:pPr>
            <a:r>
              <a:rPr lang="hu-HU" sz="2800" dirty="0" smtClean="0"/>
              <a:t>Elmélkedés, elmélyedés, meditáció</a:t>
            </a:r>
            <a:endParaRPr lang="hu-HU" sz="2800" dirty="0"/>
          </a:p>
        </p:txBody>
      </p:sp>
      <p:sp>
        <p:nvSpPr>
          <p:cNvPr id="6" name="Fél keret 5"/>
          <p:cNvSpPr/>
          <p:nvPr/>
        </p:nvSpPr>
        <p:spPr>
          <a:xfrm rot="10800000">
            <a:off x="8244408" y="908720"/>
            <a:ext cx="432048" cy="576064"/>
          </a:xfrm>
          <a:prstGeom prst="halfFram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chemeClr val="tx1"/>
              </a:solidFill>
            </a:endParaRPr>
          </a:p>
        </p:txBody>
      </p:sp>
      <p:sp>
        <p:nvSpPr>
          <p:cNvPr id="7" name="Fél keret 6"/>
          <p:cNvSpPr/>
          <p:nvPr/>
        </p:nvSpPr>
        <p:spPr>
          <a:xfrm>
            <a:off x="469504" y="183316"/>
            <a:ext cx="432048" cy="576064"/>
          </a:xfrm>
          <a:prstGeom prst="halfFram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chemeClr val="tx1"/>
              </a:solidFill>
            </a:endParaRPr>
          </a:p>
        </p:txBody>
      </p:sp>
    </p:spTree>
    <p:extLst>
      <p:ext uri="{BB962C8B-B14F-4D97-AF65-F5344CB8AC3E}">
        <p14:creationId xmlns:p14="http://schemas.microsoft.com/office/powerpoint/2010/main" val="1138086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alpha val="65000"/>
          </a:schemeClr>
        </a:solidFill>
        <a:effectLst/>
      </p:bgPr>
    </p:bg>
    <p:spTree>
      <p:nvGrpSpPr>
        <p:cNvPr id="1" name=""/>
        <p:cNvGrpSpPr/>
        <p:nvPr/>
      </p:nvGrpSpPr>
      <p:grpSpPr>
        <a:xfrm>
          <a:off x="0" y="0"/>
          <a:ext cx="0" cy="0"/>
          <a:chOff x="0" y="0"/>
          <a:chExt cx="0" cy="0"/>
        </a:xfrm>
      </p:grpSpPr>
      <p:sp>
        <p:nvSpPr>
          <p:cNvPr id="16386" name="Oval 2"/>
          <p:cNvSpPr>
            <a:spLocks noChangeArrowheads="1"/>
          </p:cNvSpPr>
          <p:nvPr/>
        </p:nvSpPr>
        <p:spPr bwMode="auto">
          <a:xfrm>
            <a:off x="6381750" y="2876550"/>
            <a:ext cx="1828800" cy="3657600"/>
          </a:xfrm>
          <a:prstGeom prst="ellipse">
            <a:avLst/>
          </a:prstGeom>
          <a:blipFill dpi="0" rotWithShape="0">
            <a:blip r:embed="rId3"/>
            <a:srcRect/>
            <a:tile tx="0" ty="0" sx="100000" sy="100000" flip="none" algn="tl"/>
          </a:blipFill>
          <a:ln w="76200" cmpd="tri">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87" name="Oval 3"/>
          <p:cNvSpPr>
            <a:spLocks noChangeArrowheads="1"/>
          </p:cNvSpPr>
          <p:nvPr/>
        </p:nvSpPr>
        <p:spPr bwMode="auto">
          <a:xfrm>
            <a:off x="6565900" y="3416300"/>
            <a:ext cx="1447800" cy="2717800"/>
          </a:xfrm>
          <a:prstGeom prst="ellipse">
            <a:avLst/>
          </a:prstGeom>
          <a:gradFill rotWithShape="0">
            <a:gsLst>
              <a:gs pos="0">
                <a:srgbClr val="99FF33"/>
              </a:gs>
              <a:gs pos="100000">
                <a:srgbClr val="FFFF00"/>
              </a:gs>
            </a:gsLst>
            <a:lin ang="5400000" scaled="1"/>
          </a:gradFill>
          <a:ln w="76200" cmpd="tri">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88" name="Line 4"/>
          <p:cNvSpPr>
            <a:spLocks noChangeShapeType="1"/>
          </p:cNvSpPr>
          <p:nvPr/>
        </p:nvSpPr>
        <p:spPr bwMode="auto">
          <a:xfrm>
            <a:off x="1447800" y="1281113"/>
            <a:ext cx="5129213" cy="2894012"/>
          </a:xfrm>
          <a:prstGeom prst="line">
            <a:avLst/>
          </a:prstGeom>
          <a:noFill/>
          <a:ln w="38100" cmpd="dbl">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389" name="AutoShape 5"/>
          <p:cNvSpPr>
            <a:spLocks noChangeArrowheads="1"/>
          </p:cNvSpPr>
          <p:nvPr/>
        </p:nvSpPr>
        <p:spPr bwMode="auto">
          <a:xfrm>
            <a:off x="6400800" y="3962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90" name="AutoShape 6"/>
          <p:cNvSpPr>
            <a:spLocks noChangeArrowheads="1"/>
          </p:cNvSpPr>
          <p:nvPr/>
        </p:nvSpPr>
        <p:spPr bwMode="auto">
          <a:xfrm>
            <a:off x="5019675" y="3200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91" name="AutoShape 7"/>
          <p:cNvSpPr>
            <a:spLocks noChangeArrowheads="1"/>
          </p:cNvSpPr>
          <p:nvPr/>
        </p:nvSpPr>
        <p:spPr bwMode="auto">
          <a:xfrm>
            <a:off x="4038600" y="26670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92" name="AutoShape 8"/>
          <p:cNvSpPr>
            <a:spLocks noChangeArrowheads="1"/>
          </p:cNvSpPr>
          <p:nvPr/>
        </p:nvSpPr>
        <p:spPr bwMode="auto">
          <a:xfrm>
            <a:off x="1571625" y="1281113"/>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93" name="AutoShape 9"/>
          <p:cNvSpPr>
            <a:spLocks noChangeArrowheads="1"/>
          </p:cNvSpPr>
          <p:nvPr/>
        </p:nvSpPr>
        <p:spPr bwMode="auto">
          <a:xfrm>
            <a:off x="2171700" y="161925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94" name="AutoShape 10"/>
          <p:cNvSpPr>
            <a:spLocks noChangeArrowheads="1"/>
          </p:cNvSpPr>
          <p:nvPr/>
        </p:nvSpPr>
        <p:spPr bwMode="auto">
          <a:xfrm>
            <a:off x="2762250" y="1952625"/>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395" name="Text Box 11"/>
          <p:cNvSpPr txBox="1">
            <a:spLocks noChangeArrowheads="1"/>
          </p:cNvSpPr>
          <p:nvPr/>
        </p:nvSpPr>
        <p:spPr bwMode="auto">
          <a:xfrm>
            <a:off x="2251075" y="6096000"/>
            <a:ext cx="2873375" cy="336550"/>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hu-HU" altLang="hu-HU" sz="1600" b="1">
                <a:solidFill>
                  <a:srgbClr val="00FF00"/>
                </a:solidFill>
              </a:rPr>
              <a:t>SŰRŰ  FIZIKAI</a:t>
            </a:r>
            <a:r>
              <a:rPr lang="en-US" altLang="hu-HU" sz="1600" b="1">
                <a:solidFill>
                  <a:srgbClr val="00FF00"/>
                </a:solidFill>
              </a:rPr>
              <a:t>  TEST</a:t>
            </a:r>
            <a:endParaRPr lang="en-US" altLang="hu-HU" sz="1600"/>
          </a:p>
        </p:txBody>
      </p:sp>
      <p:sp>
        <p:nvSpPr>
          <p:cNvPr id="16396" name="Line 12"/>
          <p:cNvSpPr>
            <a:spLocks noChangeShapeType="1"/>
          </p:cNvSpPr>
          <p:nvPr/>
        </p:nvSpPr>
        <p:spPr bwMode="auto">
          <a:xfrm>
            <a:off x="2343150" y="6396038"/>
            <a:ext cx="3525838" cy="4762"/>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397" name="Text Box 13"/>
          <p:cNvSpPr txBox="1">
            <a:spLocks noChangeArrowheads="1"/>
          </p:cNvSpPr>
          <p:nvPr/>
        </p:nvSpPr>
        <p:spPr bwMode="auto">
          <a:xfrm>
            <a:off x="2265363" y="5638800"/>
            <a:ext cx="36020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hu-HU" altLang="hu-HU" sz="1600" b="1">
                <a:solidFill>
                  <a:srgbClr val="00FF00"/>
                </a:solidFill>
              </a:rPr>
              <a:t>ÉTERIKUS  (ENERGIA</a:t>
            </a:r>
            <a:r>
              <a:rPr lang="en-US" altLang="hu-HU" sz="1600" b="1">
                <a:solidFill>
                  <a:srgbClr val="00FF00"/>
                </a:solidFill>
              </a:rPr>
              <a:t>-) TEST</a:t>
            </a:r>
          </a:p>
        </p:txBody>
      </p:sp>
      <p:sp>
        <p:nvSpPr>
          <p:cNvPr id="16398" name="Line 14"/>
          <p:cNvSpPr>
            <a:spLocks noChangeShapeType="1"/>
          </p:cNvSpPr>
          <p:nvPr/>
        </p:nvSpPr>
        <p:spPr bwMode="auto">
          <a:xfrm>
            <a:off x="2352675" y="5938838"/>
            <a:ext cx="3235325" cy="4762"/>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399" name="Text Box 15"/>
          <p:cNvSpPr txBox="1">
            <a:spLocks noChangeArrowheads="1"/>
          </p:cNvSpPr>
          <p:nvPr/>
        </p:nvSpPr>
        <p:spPr bwMode="auto">
          <a:xfrm>
            <a:off x="2281238" y="5181600"/>
            <a:ext cx="3052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hu-HU" sz="1600" b="1">
                <a:solidFill>
                  <a:srgbClr val="00FF00"/>
                </a:solidFill>
              </a:rPr>
              <a:t>ASZTRO-MENTÁLIS  TEST</a:t>
            </a:r>
          </a:p>
        </p:txBody>
      </p:sp>
      <p:sp>
        <p:nvSpPr>
          <p:cNvPr id="16400" name="Line 16"/>
          <p:cNvSpPr>
            <a:spLocks noChangeShapeType="1"/>
          </p:cNvSpPr>
          <p:nvPr/>
        </p:nvSpPr>
        <p:spPr bwMode="auto">
          <a:xfrm>
            <a:off x="2339975" y="5476875"/>
            <a:ext cx="3189288" cy="9525"/>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401" name="Line 17"/>
          <p:cNvSpPr>
            <a:spLocks noChangeShapeType="1"/>
          </p:cNvSpPr>
          <p:nvPr/>
        </p:nvSpPr>
        <p:spPr bwMode="auto">
          <a:xfrm flipV="1">
            <a:off x="2025650" y="4800600"/>
            <a:ext cx="4324350" cy="1588"/>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402" name="Text Box 18"/>
          <p:cNvSpPr txBox="1">
            <a:spLocks noChangeArrowheads="1"/>
          </p:cNvSpPr>
          <p:nvPr/>
        </p:nvSpPr>
        <p:spPr bwMode="auto">
          <a:xfrm>
            <a:off x="1838325" y="44196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hu-HU" sz="1600" b="1">
                <a:solidFill>
                  <a:srgbClr val="FFFF00"/>
                </a:solidFill>
              </a:rPr>
              <a:t>KAUZÁLIS TEST</a:t>
            </a:r>
          </a:p>
        </p:txBody>
      </p:sp>
      <p:sp>
        <p:nvSpPr>
          <p:cNvPr id="144403" name="Text Box 19"/>
          <p:cNvSpPr txBox="1">
            <a:spLocks noChangeArrowheads="1"/>
          </p:cNvSpPr>
          <p:nvPr/>
        </p:nvSpPr>
        <p:spPr bwMode="auto">
          <a:xfrm>
            <a:off x="228600" y="3657600"/>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hu-HU" altLang="hu-HU" sz="1600" b="1">
                <a:solidFill>
                  <a:srgbClr val="FFFF00"/>
                </a:solidFill>
                <a:effectLst>
                  <a:outerShdw blurRad="38100" dist="38100" dir="2700000" algn="tl">
                    <a:srgbClr val="000000"/>
                  </a:outerShdw>
                </a:effectLst>
              </a:rPr>
              <a:t>EGYÉNISÉG</a:t>
            </a:r>
            <a:r>
              <a:rPr lang="en-US" altLang="hu-HU" sz="1600" b="1">
                <a:solidFill>
                  <a:srgbClr val="FFFF00"/>
                </a:solidFill>
              </a:rPr>
              <a:t/>
            </a:r>
            <a:br>
              <a:rPr lang="en-US" altLang="hu-HU" sz="1600" b="1">
                <a:solidFill>
                  <a:srgbClr val="FFFF00"/>
                </a:solidFill>
              </a:rPr>
            </a:br>
            <a:r>
              <a:rPr lang="en-US" altLang="hu-HU" sz="1600" b="1">
                <a:solidFill>
                  <a:srgbClr val="FFFF00"/>
                </a:solidFill>
              </a:rPr>
              <a:t>(ÂTMA -- BUDDHI -- MANASZ)</a:t>
            </a:r>
          </a:p>
        </p:txBody>
      </p:sp>
      <p:sp>
        <p:nvSpPr>
          <p:cNvPr id="16404" name="Line 20"/>
          <p:cNvSpPr>
            <a:spLocks noChangeShapeType="1"/>
          </p:cNvSpPr>
          <p:nvPr/>
        </p:nvSpPr>
        <p:spPr bwMode="auto">
          <a:xfrm flipV="1">
            <a:off x="228600" y="4267200"/>
            <a:ext cx="3711575"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44405" name="Text Box 21"/>
          <p:cNvSpPr txBox="1">
            <a:spLocks noChangeArrowheads="1"/>
          </p:cNvSpPr>
          <p:nvPr/>
        </p:nvSpPr>
        <p:spPr bwMode="auto">
          <a:xfrm>
            <a:off x="200025" y="2333625"/>
            <a:ext cx="3581400" cy="7032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hu-HU" sz="1600" b="1">
                <a:solidFill>
                  <a:srgbClr val="FF66FF"/>
                </a:solidFill>
                <a:effectLst>
                  <a:outerShdw blurRad="38100" dist="38100" dir="2700000" algn="tl">
                    <a:srgbClr val="000000"/>
                  </a:outerShdw>
                </a:effectLst>
              </a:rPr>
              <a:t>MONÁD</a:t>
            </a:r>
            <a:endParaRPr lang="en-US" altLang="hu-HU" sz="1600" b="1">
              <a:solidFill>
                <a:srgbClr val="FF66FF"/>
              </a:solidFill>
            </a:endParaRPr>
          </a:p>
          <a:p>
            <a:pPr>
              <a:spcBef>
                <a:spcPct val="50000"/>
              </a:spcBef>
            </a:pPr>
            <a:r>
              <a:rPr lang="en-US" altLang="hu-HU" sz="1600" b="1">
                <a:solidFill>
                  <a:srgbClr val="FF66FF"/>
                </a:solidFill>
              </a:rPr>
              <a:t>(A </a:t>
            </a:r>
            <a:r>
              <a:rPr lang="hu-HU" altLang="hu-HU" sz="1600" b="1">
                <a:solidFill>
                  <a:srgbClr val="FF66FF"/>
                </a:solidFill>
              </a:rPr>
              <a:t>HÁRMASSÁG TÜKRÖZŐDÉSE</a:t>
            </a:r>
            <a:r>
              <a:rPr lang="en-US" altLang="hu-HU" sz="1600" b="1">
                <a:solidFill>
                  <a:srgbClr val="FF66FF"/>
                </a:solidFill>
              </a:rPr>
              <a:t>)</a:t>
            </a:r>
            <a:endParaRPr lang="en-US" altLang="hu-HU" sz="1600" b="1">
              <a:solidFill>
                <a:srgbClr val="FFFFFF"/>
              </a:solidFill>
            </a:endParaRPr>
          </a:p>
        </p:txBody>
      </p:sp>
      <p:sp>
        <p:nvSpPr>
          <p:cNvPr id="16406" name="Line 22"/>
          <p:cNvSpPr>
            <a:spLocks noChangeShapeType="1"/>
          </p:cNvSpPr>
          <p:nvPr/>
        </p:nvSpPr>
        <p:spPr bwMode="auto">
          <a:xfrm flipV="1">
            <a:off x="3944938" y="3094038"/>
            <a:ext cx="246062" cy="1173162"/>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407" name="Line 23"/>
          <p:cNvSpPr>
            <a:spLocks noChangeShapeType="1"/>
          </p:cNvSpPr>
          <p:nvPr/>
        </p:nvSpPr>
        <p:spPr bwMode="auto">
          <a:xfrm flipV="1">
            <a:off x="3943350" y="3543300"/>
            <a:ext cx="1146175" cy="72390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408" name="Line 24"/>
          <p:cNvSpPr>
            <a:spLocks noChangeShapeType="1"/>
          </p:cNvSpPr>
          <p:nvPr/>
        </p:nvSpPr>
        <p:spPr bwMode="auto">
          <a:xfrm flipV="1">
            <a:off x="3943350" y="4267200"/>
            <a:ext cx="2457450" cy="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409" name="Line 25"/>
          <p:cNvSpPr>
            <a:spLocks noChangeShapeType="1"/>
          </p:cNvSpPr>
          <p:nvPr/>
        </p:nvSpPr>
        <p:spPr bwMode="auto">
          <a:xfrm>
            <a:off x="304800" y="3048000"/>
            <a:ext cx="3352800"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410" name="AutoShape 26"/>
          <p:cNvSpPr>
            <a:spLocks/>
          </p:cNvSpPr>
          <p:nvPr/>
        </p:nvSpPr>
        <p:spPr bwMode="auto">
          <a:xfrm rot="7073979">
            <a:off x="1989138" y="1277937"/>
            <a:ext cx="266700" cy="1787525"/>
          </a:xfrm>
          <a:prstGeom prst="rightBrace">
            <a:avLst>
              <a:gd name="adj1" fmla="val 55853"/>
              <a:gd name="adj2" fmla="val 49444"/>
            </a:avLst>
          </a:prstGeom>
          <a:noFill/>
          <a:ln w="28575">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6411" name="Line 27"/>
          <p:cNvSpPr>
            <a:spLocks noChangeShapeType="1"/>
          </p:cNvSpPr>
          <p:nvPr/>
        </p:nvSpPr>
        <p:spPr bwMode="auto">
          <a:xfrm flipV="1">
            <a:off x="5518150" y="4910138"/>
            <a:ext cx="1063625" cy="576262"/>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6412" name="AutoShape 28"/>
          <p:cNvSpPr>
            <a:spLocks/>
          </p:cNvSpPr>
          <p:nvPr/>
        </p:nvSpPr>
        <p:spPr bwMode="auto">
          <a:xfrm>
            <a:off x="1928813" y="5224463"/>
            <a:ext cx="228600" cy="1257300"/>
          </a:xfrm>
          <a:prstGeom prst="leftBrace">
            <a:avLst>
              <a:gd name="adj1" fmla="val 45833"/>
              <a:gd name="adj2" fmla="val 50000"/>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hu-HU" altLang="hu-HU"/>
          </a:p>
        </p:txBody>
      </p:sp>
      <p:sp>
        <p:nvSpPr>
          <p:cNvPr id="144413" name="Text Box 29"/>
          <p:cNvSpPr txBox="1">
            <a:spLocks noChangeArrowheads="1"/>
          </p:cNvSpPr>
          <p:nvPr/>
        </p:nvSpPr>
        <p:spPr bwMode="auto">
          <a:xfrm>
            <a:off x="180975" y="5653088"/>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hu-HU" altLang="hu-HU" sz="1600" b="1">
                <a:solidFill>
                  <a:srgbClr val="00FF00"/>
                </a:solidFill>
                <a:effectLst>
                  <a:outerShdw blurRad="38100" dist="38100" dir="2700000" algn="tl">
                    <a:srgbClr val="000000"/>
                  </a:outerShdw>
                </a:effectLst>
              </a:rPr>
              <a:t>SZEMÉLYISÉG</a:t>
            </a:r>
            <a:endParaRPr lang="en-US" altLang="hu-HU" sz="1600">
              <a:solidFill>
                <a:schemeClr val="bg1"/>
              </a:solidFill>
            </a:endParaRPr>
          </a:p>
        </p:txBody>
      </p:sp>
      <p:sp>
        <p:nvSpPr>
          <p:cNvPr id="144414" name="Rectangle 30"/>
          <p:cNvSpPr>
            <a:spLocks noGrp="1" noChangeArrowheads="1"/>
          </p:cNvSpPr>
          <p:nvPr>
            <p:ph type="title"/>
          </p:nvPr>
        </p:nvSpPr>
        <p:spPr/>
        <p:txBody>
          <a:bodyPr/>
          <a:lstStyle/>
          <a:p>
            <a:r>
              <a:rPr lang="hu-HU" altLang="hu-HU" dirty="0" smtClean="0"/>
              <a:t>A Z   E M B E R   F E L É P Í T É S E</a:t>
            </a:r>
            <a:endParaRPr lang="en-US" altLang="hu-HU" dirty="0" smtClean="0"/>
          </a:p>
        </p:txBody>
      </p:sp>
      <p:pic>
        <p:nvPicPr>
          <p:cNvPr id="16415" name="Picture 31" descr="BODY"/>
          <p:cNvPicPr>
            <a:picLocks noChangeAspect="1" noChangeArrowheads="1"/>
          </p:cNvPicPr>
          <p:nvPr/>
        </p:nvPicPr>
        <p:blipFill>
          <a:blip r:embed="rId4" cstate="print">
            <a:lum contrast="18000"/>
            <a:extLst>
              <a:ext uri="{28A0092B-C50C-407E-A947-70E740481C1C}">
                <a14:useLocalDpi xmlns:a14="http://schemas.microsoft.com/office/drawing/2010/main" val="0"/>
              </a:ext>
            </a:extLst>
          </a:blip>
          <a:srcRect/>
          <a:stretch>
            <a:fillRect/>
          </a:stretch>
        </p:blipFill>
        <p:spPr bwMode="auto">
          <a:xfrm>
            <a:off x="6913563" y="3883025"/>
            <a:ext cx="722312" cy="1644650"/>
          </a:xfrm>
          <a:prstGeom prst="rect">
            <a:avLst/>
          </a:prstGeom>
          <a:noFill/>
          <a:ln>
            <a:noFill/>
          </a:ln>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rgbClr val="9966FF"/>
                </a:solidFill>
                <a:miter lim="800000"/>
                <a:headEnd/>
                <a:tailEnd/>
              </a14:hiddenLine>
            </a:ext>
          </a:extLst>
        </p:spPr>
      </p:pic>
      <p:sp>
        <p:nvSpPr>
          <p:cNvPr id="16416" name="Line 32"/>
          <p:cNvSpPr>
            <a:spLocks noChangeShapeType="1"/>
          </p:cNvSpPr>
          <p:nvPr/>
        </p:nvSpPr>
        <p:spPr bwMode="auto">
          <a:xfrm flipV="1">
            <a:off x="5578475" y="4919663"/>
            <a:ext cx="1584325" cy="1023937"/>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pic>
        <p:nvPicPr>
          <p:cNvPr id="16417" name="Picture 33" descr="BOD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4363" y="3924300"/>
            <a:ext cx="627062"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8" name="Line 34"/>
          <p:cNvSpPr>
            <a:spLocks noChangeShapeType="1"/>
          </p:cNvSpPr>
          <p:nvPr/>
        </p:nvSpPr>
        <p:spPr bwMode="auto">
          <a:xfrm flipV="1">
            <a:off x="5867400" y="5029200"/>
            <a:ext cx="1371600" cy="1371600"/>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Tree>
    <p:extLst>
      <p:ext uri="{BB962C8B-B14F-4D97-AF65-F5344CB8AC3E}">
        <p14:creationId xmlns:p14="http://schemas.microsoft.com/office/powerpoint/2010/main" val="5317600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7000"/>
          </a:schemeClr>
        </a:solidFill>
        <a:effectLst/>
      </p:bgPr>
    </p:bg>
    <p:spTree>
      <p:nvGrpSpPr>
        <p:cNvPr id="1" name=""/>
        <p:cNvGrpSpPr/>
        <p:nvPr/>
      </p:nvGrpSpPr>
      <p:grpSpPr>
        <a:xfrm>
          <a:off x="0" y="0"/>
          <a:ext cx="0" cy="0"/>
          <a:chOff x="0" y="0"/>
          <a:chExt cx="0" cy="0"/>
        </a:xfrm>
      </p:grpSpPr>
      <p:sp>
        <p:nvSpPr>
          <p:cNvPr id="3" name="Téglalap 2"/>
          <p:cNvSpPr/>
          <p:nvPr/>
        </p:nvSpPr>
        <p:spPr>
          <a:xfrm>
            <a:off x="0" y="0"/>
            <a:ext cx="9144000" cy="1484784"/>
          </a:xfrm>
          <a:prstGeom prst="rect">
            <a:avLst/>
          </a:prstGeom>
          <a:solidFill>
            <a:schemeClr val="bg2">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p:txBody>
          <a:bodyPr/>
          <a:lstStyle/>
          <a:p>
            <a:r>
              <a:rPr lang="hu-HU" dirty="0" smtClean="0"/>
              <a:t>A FEJLŐDÉS ÚTJA</a:t>
            </a:r>
            <a:endParaRPr lang="hu-HU" dirty="0"/>
          </a:p>
        </p:txBody>
      </p:sp>
      <p:pic>
        <p:nvPicPr>
          <p:cNvPr id="2050" name="Picture 2" descr="C:\Users\Dell\Downloads\image0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7948675"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713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t="-19000" b="-19000"/>
          </a:stretch>
        </a:blipFill>
        <a:effectLst/>
      </p:bgPr>
    </p:bg>
    <p:spTree>
      <p:nvGrpSpPr>
        <p:cNvPr id="1" name=""/>
        <p:cNvGrpSpPr/>
        <p:nvPr/>
      </p:nvGrpSpPr>
      <p:grpSpPr>
        <a:xfrm>
          <a:off x="0" y="0"/>
          <a:ext cx="0" cy="0"/>
          <a:chOff x="0" y="0"/>
          <a:chExt cx="0" cy="0"/>
        </a:xfrm>
      </p:grpSpPr>
      <p:sp>
        <p:nvSpPr>
          <p:cNvPr id="8" name="Téglalap 7"/>
          <p:cNvSpPr/>
          <p:nvPr/>
        </p:nvSpPr>
        <p:spPr>
          <a:xfrm>
            <a:off x="0" y="0"/>
            <a:ext cx="9144000" cy="1340768"/>
          </a:xfrm>
          <a:prstGeom prst="rect">
            <a:avLst/>
          </a:prstGeom>
          <a:solidFill>
            <a:schemeClr val="accent6">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p:cNvSpPr>
            <a:spLocks noGrp="1"/>
          </p:cNvSpPr>
          <p:nvPr>
            <p:ph type="title"/>
          </p:nvPr>
        </p:nvSpPr>
        <p:spPr>
          <a:xfrm>
            <a:off x="395536" y="0"/>
            <a:ext cx="8229600" cy="1143000"/>
          </a:xfrm>
        </p:spPr>
        <p:txBody>
          <a:bodyPr/>
          <a:lstStyle/>
          <a:p>
            <a:r>
              <a:rPr lang="hu-HU" dirty="0" smtClean="0"/>
              <a:t>DOLGOZZUNK A SZEMÉLYISÉGGEL!</a:t>
            </a:r>
            <a:endParaRPr lang="hu-HU" dirty="0"/>
          </a:p>
        </p:txBody>
      </p:sp>
      <p:sp>
        <p:nvSpPr>
          <p:cNvPr id="4" name="Ellipszis 3"/>
          <p:cNvSpPr/>
          <p:nvPr/>
        </p:nvSpPr>
        <p:spPr>
          <a:xfrm>
            <a:off x="33892" y="1565176"/>
            <a:ext cx="4896544" cy="1584176"/>
          </a:xfrm>
          <a:prstGeom prst="ellipse">
            <a:avLst/>
          </a:prstGeom>
          <a:solidFill>
            <a:schemeClr val="accent6">
              <a:lumMod val="40000"/>
              <a:lumOff val="60000"/>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chemeClr val="tx1"/>
                </a:solidFill>
              </a:rPr>
              <a:t>Törekedjünk </a:t>
            </a:r>
            <a:r>
              <a:rPr lang="hu-HU" dirty="0">
                <a:solidFill>
                  <a:schemeClr val="tx1"/>
                </a:solidFill>
              </a:rPr>
              <a:t>az élet igazságainak megértésére – tehát – a valós és valótlan </a:t>
            </a:r>
            <a:r>
              <a:rPr lang="hu-HU" dirty="0" smtClean="0">
                <a:solidFill>
                  <a:schemeClr val="tx1"/>
                </a:solidFill>
              </a:rPr>
              <a:t>megkülönböztetésére</a:t>
            </a:r>
            <a:endParaRPr lang="hu-HU" dirty="0">
              <a:solidFill>
                <a:schemeClr val="tx1"/>
              </a:solidFill>
            </a:endParaRPr>
          </a:p>
        </p:txBody>
      </p:sp>
      <p:sp>
        <p:nvSpPr>
          <p:cNvPr id="5" name="Ellipszis 4"/>
          <p:cNvSpPr/>
          <p:nvPr/>
        </p:nvSpPr>
        <p:spPr>
          <a:xfrm>
            <a:off x="4219034" y="2492896"/>
            <a:ext cx="4896544" cy="1584176"/>
          </a:xfrm>
          <a:prstGeom prst="ellipse">
            <a:avLst/>
          </a:prstGeom>
          <a:solidFill>
            <a:schemeClr val="accent6">
              <a:lumMod val="40000"/>
              <a:lumOff val="60000"/>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solidFill>
                  <a:schemeClr val="tx1"/>
                </a:solidFill>
              </a:rPr>
              <a:t>Törekedjünk az önzés nélküli cselekvés megvalósítására</a:t>
            </a:r>
          </a:p>
        </p:txBody>
      </p:sp>
      <p:sp>
        <p:nvSpPr>
          <p:cNvPr id="6" name="Ellipszis 5"/>
          <p:cNvSpPr/>
          <p:nvPr/>
        </p:nvSpPr>
        <p:spPr>
          <a:xfrm>
            <a:off x="251520" y="3839732"/>
            <a:ext cx="4896544" cy="1584176"/>
          </a:xfrm>
          <a:prstGeom prst="ellipse">
            <a:avLst/>
          </a:prstGeom>
          <a:solidFill>
            <a:schemeClr val="accent6">
              <a:lumMod val="40000"/>
              <a:lumOff val="60000"/>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solidFill>
                  <a:schemeClr val="tx1"/>
                </a:solidFill>
              </a:rPr>
              <a:t>Képességeink milyen feladatra determinálnak minket és ez milyen mértékben alkalmazható arra a világra, amelyben élni szeretnénk</a:t>
            </a:r>
            <a:r>
              <a:rPr lang="hu-HU" dirty="0"/>
              <a:t>?</a:t>
            </a:r>
          </a:p>
        </p:txBody>
      </p:sp>
      <p:sp>
        <p:nvSpPr>
          <p:cNvPr id="7" name="Ellipszis 6"/>
          <p:cNvSpPr/>
          <p:nvPr/>
        </p:nvSpPr>
        <p:spPr>
          <a:xfrm>
            <a:off x="4336117" y="5268416"/>
            <a:ext cx="4789689" cy="1427972"/>
          </a:xfrm>
          <a:prstGeom prst="ellipse">
            <a:avLst/>
          </a:prstGeom>
          <a:solidFill>
            <a:schemeClr val="accent6">
              <a:lumMod val="40000"/>
              <a:lumOff val="60000"/>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solidFill>
                  <a:schemeClr val="tx1"/>
                </a:solidFill>
              </a:rPr>
              <a:t>Intuíció felébresztése</a:t>
            </a:r>
          </a:p>
        </p:txBody>
      </p:sp>
    </p:spTree>
    <p:extLst>
      <p:ext uri="{BB962C8B-B14F-4D97-AF65-F5344CB8AC3E}">
        <p14:creationId xmlns:p14="http://schemas.microsoft.com/office/powerpoint/2010/main" val="88243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1078</Words>
  <Application>Microsoft Office PowerPoint</Application>
  <PresentationFormat>Diavetítés a képernyőre (4:3 oldalarány)</PresentationFormat>
  <Paragraphs>147</Paragraphs>
  <Slides>22</Slides>
  <Notes>2</Notes>
  <HiddenSlides>0</HiddenSlides>
  <MMClips>0</MMClips>
  <ScaleCrop>false</ScaleCrop>
  <HeadingPairs>
    <vt:vector size="4" baseType="variant">
      <vt:variant>
        <vt:lpstr>Téma</vt:lpstr>
      </vt:variant>
      <vt:variant>
        <vt:i4>1</vt:i4>
      </vt:variant>
      <vt:variant>
        <vt:lpstr>Diacímek</vt:lpstr>
      </vt:variant>
      <vt:variant>
        <vt:i4>22</vt:i4>
      </vt:variant>
    </vt:vector>
  </HeadingPairs>
  <TitlesOfParts>
    <vt:vector size="23" baseType="lpstr">
      <vt:lpstr>Office-téma</vt:lpstr>
      <vt:lpstr> TEOZÓFIAI GYAKORLATOK A  MINDENNAPI ÉLETBEN</vt:lpstr>
      <vt:lpstr>ARANYLÉPCSŐ</vt:lpstr>
      <vt:lpstr>HATÁST GYAKORLÓ ENERGIÁK</vt:lpstr>
      <vt:lpstr>PowerPoint bemutató</vt:lpstr>
      <vt:lpstr>PowerPoint bemutató</vt:lpstr>
      <vt:lpstr> Mit jelent a mai világban és időkben társulati tagnak lenni, és idővel teozófussá válni? </vt:lpstr>
      <vt:lpstr>A Z   E M B E R   F E L É P Í T É S E</vt:lpstr>
      <vt:lpstr>A FEJLŐDÉS ÚTJA</vt:lpstr>
      <vt:lpstr>DOLGOZZUNK A SZEMÉLYISÉGGEL!</vt:lpstr>
      <vt:lpstr>HOGYAN LEHET TOVÁBBHALADNI? </vt:lpstr>
      <vt:lpstr>???</vt:lpstr>
      <vt:lpstr>SZEMÉLYISÉGÁTALAKÍTÁS</vt:lpstr>
      <vt:lpstr>SZEMÉLYISÉGÁTALAKÍTÁS</vt:lpstr>
      <vt:lpstr>A személyiségátalakításnak kettős tolóereje van: a külső személyiség átalakítása és tisztítása és a belső Én felébresztése és erősítése. Ez a kettős tolóerő feltételez egy harmadik aspektust: a felsőbb Én és az alsóbb én közötti harmonikus együttműködést, az alsóbbat a felsőbb alá rendelve. </vt:lpstr>
      <vt:lpstr>PowerPoint bemutató</vt:lpstr>
      <vt:lpstr>PowerPoint bemutató</vt:lpstr>
      <vt:lpstr>A TUDATOSSÁG HATÁSAI</vt:lpstr>
      <vt:lpstr>AZ AGGÓDÁS</vt:lpstr>
      <vt:lpstr>MI JÁRUL HOZZÁ AZ AGGÓDÁSHOZ?</vt:lpstr>
      <vt:lpstr>AZ AGGÓDÁS KIKÜSZÖBÖLÉSE</vt:lpstr>
      <vt:lpstr>BERÖGZŐDÉSEK KEZELÉSE</vt:lpstr>
      <vt:lpstr>ÖSSZEFOGLALÁS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Teozófiai gyakorlatok a mindennapi életben</dc:title>
  <dc:creator>Dell</dc:creator>
  <cp:lastModifiedBy>Dell</cp:lastModifiedBy>
  <cp:revision>57</cp:revision>
  <dcterms:created xsi:type="dcterms:W3CDTF">2020-10-24T14:04:24Z</dcterms:created>
  <dcterms:modified xsi:type="dcterms:W3CDTF">2020-11-24T15:55:50Z</dcterms:modified>
</cp:coreProperties>
</file>