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43"/>
  </p:notesMasterIdLst>
  <p:handoutMasterIdLst>
    <p:handoutMasterId r:id="rId44"/>
  </p:handoutMasterIdLst>
  <p:sldIdLst>
    <p:sldId id="645" r:id="rId3"/>
    <p:sldId id="634" r:id="rId4"/>
    <p:sldId id="424" r:id="rId5"/>
    <p:sldId id="388" r:id="rId6"/>
    <p:sldId id="843" r:id="rId7"/>
    <p:sldId id="767" r:id="rId8"/>
    <p:sldId id="766" r:id="rId9"/>
    <p:sldId id="768" r:id="rId10"/>
    <p:sldId id="710" r:id="rId11"/>
    <p:sldId id="809" r:id="rId12"/>
    <p:sldId id="819" r:id="rId13"/>
    <p:sldId id="778" r:id="rId14"/>
    <p:sldId id="782" r:id="rId15"/>
    <p:sldId id="814" r:id="rId16"/>
    <p:sldId id="815" r:id="rId17"/>
    <p:sldId id="825" r:id="rId18"/>
    <p:sldId id="826" r:id="rId19"/>
    <p:sldId id="827" r:id="rId20"/>
    <p:sldId id="828" r:id="rId21"/>
    <p:sldId id="829" r:id="rId22"/>
    <p:sldId id="830" r:id="rId23"/>
    <p:sldId id="849" r:id="rId24"/>
    <p:sldId id="842" r:id="rId25"/>
    <p:sldId id="818" r:id="rId26"/>
    <p:sldId id="781" r:id="rId27"/>
    <p:sldId id="835" r:id="rId28"/>
    <p:sldId id="836" r:id="rId29"/>
    <p:sldId id="837" r:id="rId30"/>
    <p:sldId id="838" r:id="rId31"/>
    <p:sldId id="839" r:id="rId32"/>
    <p:sldId id="840" r:id="rId33"/>
    <p:sldId id="841" r:id="rId34"/>
    <p:sldId id="844" r:id="rId35"/>
    <p:sldId id="845" r:id="rId36"/>
    <p:sldId id="846" r:id="rId37"/>
    <p:sldId id="847" r:id="rId38"/>
    <p:sldId id="848" r:id="rId39"/>
    <p:sldId id="831" r:id="rId40"/>
    <p:sldId id="832" r:id="rId41"/>
    <p:sldId id="833" r:id="rId42"/>
  </p:sldIdLst>
  <p:sldSz cx="9144000" cy="6858000" type="screen4x3"/>
  <p:notesSz cx="6858000" cy="99472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ldine-721 HU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ldine-721 HU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ldine-721 HU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ldine-721 HU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ldine-721 HU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ldine-721 HU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ldine-721 HU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ldine-721 HU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ldine-721 HU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accent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FF0066"/>
    <a:srgbClr val="FF3300"/>
    <a:srgbClr val="00CC66"/>
    <a:srgbClr val="0000FF"/>
    <a:srgbClr val="FF00FF"/>
    <a:srgbClr val="FF3333"/>
    <a:srgbClr val="FF6600"/>
    <a:srgbClr val="00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2" autoAdjust="0"/>
    <p:restoredTop sz="94770" autoAdjust="0"/>
  </p:normalViewPr>
  <p:slideViewPr>
    <p:cSldViewPr snapToGrid="0">
      <p:cViewPr varScale="1">
        <p:scale>
          <a:sx n="63" d="100"/>
          <a:sy n="63" d="100"/>
        </p:scale>
        <p:origin x="15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933"/>
    </p:cViewPr>
  </p:sorterViewPr>
  <p:notesViewPr>
    <p:cSldViewPr snapToGrid="0">
      <p:cViewPr>
        <p:scale>
          <a:sx n="100" d="100"/>
          <a:sy n="100" d="100"/>
        </p:scale>
        <p:origin x="-606" y="94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ános Szabari" userId="ea745096b7be27b0" providerId="LiveId" clId="{EC4BD21C-DC3F-4A71-8B43-A6000D3BF5EF}"/>
    <pc:docChg chg="delSld">
      <pc:chgData name="János Szabari" userId="ea745096b7be27b0" providerId="LiveId" clId="{EC4BD21C-DC3F-4A71-8B43-A6000D3BF5EF}" dt="2020-09-28T14:56:06.440" v="1" actId="47"/>
      <pc:docMkLst>
        <pc:docMk/>
      </pc:docMkLst>
      <pc:sldChg chg="del">
        <pc:chgData name="János Szabari" userId="ea745096b7be27b0" providerId="LiveId" clId="{EC4BD21C-DC3F-4A71-8B43-A6000D3BF5EF}" dt="2020-09-28T14:56:06.440" v="1" actId="47"/>
        <pc:sldMkLst>
          <pc:docMk/>
          <pc:sldMk cId="3154555263" sldId="810"/>
        </pc:sldMkLst>
      </pc:sldChg>
      <pc:sldChg chg="del">
        <pc:chgData name="János Szabari" userId="ea745096b7be27b0" providerId="LiveId" clId="{EC4BD21C-DC3F-4A71-8B43-A6000D3BF5EF}" dt="2020-09-28T14:56:04.413" v="0" actId="47"/>
        <pc:sldMkLst>
          <pc:docMk/>
          <pc:sldMk cId="3708623804" sldId="83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33280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33280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668"/>
            <a:ext cx="2971800" cy="465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33280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57668"/>
            <a:ext cx="2971800" cy="465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57D65BC-1462-4D09-9FAC-8A4AD4D1E98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13184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6412"/>
            <a:ext cx="5029200" cy="447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 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9588"/>
            <a:ext cx="2971800" cy="49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hu-HU" altLang="hu-H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9588"/>
            <a:ext cx="2971800" cy="49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C92E08B-6317-4EDE-8743-FDF7A70D6AC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02847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69139-7377-4D8E-A2B2-C3243F01D549}" type="slidenum">
              <a:rPr lang="hu-HU" altLang="hu-HU"/>
              <a:pPr/>
              <a:t>4</a:t>
            </a:fld>
            <a:endParaRPr lang="hu-HU" altLang="hu-HU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2050" cy="3729038"/>
          </a:xfrm>
          <a:ln/>
        </p:spPr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>
            <a:off x="914400" y="4889613"/>
            <a:ext cx="5029200" cy="4477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u-HU" altLang="hu-HU"/>
              <a:t>.</a:t>
            </a:r>
          </a:p>
        </p:txBody>
      </p:sp>
      <p:sp>
        <p:nvSpPr>
          <p:cNvPr id="4444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/>
              <a:t>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F370A-B5F6-4B34-972E-A19FC2CC4623}" type="slidenum">
              <a:rPr lang="hu-HU" altLang="hu-HU"/>
              <a:pPr/>
              <a:t>9</a:t>
            </a:fld>
            <a:endParaRPr lang="hu-HU" altLang="hu-HU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46125"/>
            <a:ext cx="4975225" cy="3732213"/>
          </a:xfrm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4108"/>
            <a:ext cx="5029200" cy="4477000"/>
          </a:xfrm>
        </p:spPr>
        <p:txBody>
          <a:bodyPr/>
          <a:lstStyle/>
          <a:p>
            <a:pPr indent="190500"/>
            <a:endParaRPr lang="en-US" altLang="hu-H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E84E8C-01DE-4C61-A8D3-EF8F581128E3}" type="slidenum">
              <a:rPr lang="hu-HU" altLang="hu-HU"/>
              <a:pPr/>
              <a:t>28</a:t>
            </a:fld>
            <a:endParaRPr lang="hu-HU" altLang="hu-HU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BA89396-F54B-4EEF-A4C8-15F339BD4B47}" type="slidenum">
              <a:rPr lang="hu-HU" altLang="hu-HU" sz="1200"/>
              <a:pPr/>
              <a:t>38</a:t>
            </a:fld>
            <a:endParaRPr lang="hu-HU" altLang="hu-HU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hu-HU" altLang="hu-HU"/>
              <a:t>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B16DCC-777B-4A28-A732-26051FA48C1C}" type="slidenum">
              <a:rPr lang="hu-HU" altLang="hu-HU"/>
              <a:pPr/>
              <a:t>39</a:t>
            </a:fld>
            <a:endParaRPr lang="hu-HU" altLang="hu-HU"/>
          </a:p>
        </p:txBody>
      </p:sp>
      <p:sp>
        <p:nvSpPr>
          <p:cNvPr id="87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ln/>
        </p:spPr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A67AF-8E9A-4284-9462-607B0CD1B637}" type="slidenum">
              <a:rPr lang="hu-HU" altLang="hu-HU"/>
              <a:pPr/>
              <a:t>40</a:t>
            </a:fld>
            <a:endParaRPr lang="hu-HU" altLang="hu-HU"/>
          </a:p>
        </p:txBody>
      </p:sp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6BADA-9F69-45AA-ABC4-5063EC1790B2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783018631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B3CCF-96DE-4E6D-A5C0-C85812F62C18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437088799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1981200" cy="5867400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91200" cy="58674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D7640-2795-49AB-A5CD-C34874DC2393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730618503"/>
      </p:ext>
    </p:extLst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7BC96-8286-4B84-A0DD-0CA823157D5C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748857375"/>
      </p:ext>
    </p:extLst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25F43-8ABB-4AA7-9162-47902323C8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1018088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55643-D020-4861-AA5D-231AC8EB6CB1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4126138325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BCC3C-FA94-4D96-B7DC-D068CE5CE8C9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469391753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16D3B-E6AD-48FE-8A4C-82FEE09D8222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083846266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E6B88-B6C4-49E3-BFEA-5AF460B7E510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135391372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7BC96-8286-4B84-A0DD-0CA823157D5C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748857375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0F790-E088-46DE-8E4D-97EF5303291C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895037460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34381-72FF-49F5-979E-1B117CD689D1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721997335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4EA10-606A-4E4C-B26E-37D8E286F920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494836160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Mintaszöveg szerkesztése</a:t>
            </a:r>
          </a:p>
          <a:p>
            <a:pPr lvl="1"/>
            <a:r>
              <a:rPr lang="hu-HU" altLang="hu-HU" dirty="0"/>
              <a:t>Második szint</a:t>
            </a:r>
          </a:p>
          <a:p>
            <a:pPr lvl="2"/>
            <a:r>
              <a:rPr lang="hu-HU" altLang="hu-HU" dirty="0"/>
              <a:t>Harmadik szint</a:t>
            </a:r>
          </a:p>
          <a:p>
            <a:pPr lvl="3"/>
            <a:r>
              <a:rPr lang="hu-HU" altLang="hu-HU" dirty="0"/>
              <a:t>Negyedik szint</a:t>
            </a:r>
          </a:p>
          <a:p>
            <a:pPr lvl="4"/>
            <a:r>
              <a:rPr lang="hu-HU" altLang="hu-HU" dirty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hu-HU" altLang="hu-H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hu-HU" alt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A975181-7A8F-4375-B064-EBFC4B29E7C1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Mintaszöveg szerkesztése</a:t>
            </a:r>
          </a:p>
          <a:p>
            <a:pPr lvl="1"/>
            <a:r>
              <a:rPr lang="hu-HU" altLang="hu-HU" dirty="0"/>
              <a:t>Második szint</a:t>
            </a:r>
          </a:p>
          <a:p>
            <a:pPr lvl="2"/>
            <a:r>
              <a:rPr lang="hu-HU" altLang="hu-HU" dirty="0"/>
              <a:t>Harmadik szint</a:t>
            </a:r>
          </a:p>
          <a:p>
            <a:pPr lvl="3"/>
            <a:r>
              <a:rPr lang="hu-HU" altLang="hu-HU" dirty="0"/>
              <a:t>Negyedik szint</a:t>
            </a:r>
          </a:p>
          <a:p>
            <a:pPr lvl="4"/>
            <a:r>
              <a:rPr lang="hu-HU" altLang="hu-HU" dirty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hu-HU" altLang="hu-H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hu-HU" alt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A975181-7A8F-4375-B064-EBFC4B29E7C1}" type="slidenum">
              <a:rPr lang="hu-HU" altLang="hu-HU" smtClean="0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44082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6" r:id="rId2"/>
  </p:sldLayoutIdLst>
  <p:transition spd="slow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wmf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33" y="450352"/>
            <a:ext cx="7939668" cy="596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48058" y="993846"/>
            <a:ext cx="18161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62050" y="3856618"/>
            <a:ext cx="18161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96943" y="961368"/>
            <a:ext cx="18161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94394" y="3877899"/>
            <a:ext cx="18161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554186" y="2091618"/>
            <a:ext cx="6035627" cy="270843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u-HU" i="1" dirty="0">
                <a:solidFill>
                  <a:srgbClr val="0000CC"/>
                </a:solidFill>
              </a:rPr>
              <a:t>A Teozófiai Társulat küldetése</a:t>
            </a:r>
          </a:p>
          <a:p>
            <a:endParaRPr lang="hu-HU" sz="1800" i="1" dirty="0">
              <a:solidFill>
                <a:srgbClr val="0000CC"/>
              </a:solidFill>
            </a:endParaRPr>
          </a:p>
          <a:p>
            <a:r>
              <a:rPr lang="hu-HU" sz="2400" i="1" dirty="0">
                <a:solidFill>
                  <a:srgbClr val="0000CC"/>
                </a:solidFill>
              </a:rPr>
              <a:t>Az emberiség szolgálata</a:t>
            </a:r>
            <a:br>
              <a:rPr lang="hu-HU" sz="2400" i="1" dirty="0">
                <a:solidFill>
                  <a:srgbClr val="0000CC"/>
                </a:solidFill>
              </a:rPr>
            </a:br>
            <a:r>
              <a:rPr lang="hu-HU" sz="2400" i="1" dirty="0">
                <a:solidFill>
                  <a:srgbClr val="0000CC"/>
                </a:solidFill>
              </a:rPr>
              <a:t> az Időtlen Bölcsesség egyre mélyebb megértésén,</a:t>
            </a:r>
            <a:br>
              <a:rPr lang="hu-HU" sz="2400" i="1" dirty="0">
                <a:solidFill>
                  <a:srgbClr val="0000CC"/>
                </a:solidFill>
              </a:rPr>
            </a:br>
            <a:r>
              <a:rPr lang="hu-HU" sz="2400" i="1" dirty="0">
                <a:solidFill>
                  <a:srgbClr val="0000CC"/>
                </a:solidFill>
              </a:rPr>
              <a:t>minden élet egységének felismerésén és </a:t>
            </a:r>
            <a:br>
              <a:rPr lang="hu-HU" sz="2400" i="1" dirty="0">
                <a:solidFill>
                  <a:srgbClr val="0000CC"/>
                </a:solidFill>
              </a:rPr>
            </a:br>
            <a:r>
              <a:rPr lang="hu-HU" sz="2400" i="1" dirty="0">
                <a:solidFill>
                  <a:srgbClr val="0000CC"/>
                </a:solidFill>
              </a:rPr>
              <a:t>a spirituális önfejlesztés gyakorlati alkalmazásán</a:t>
            </a:r>
            <a:br>
              <a:rPr lang="hu-HU" sz="2400" i="1" dirty="0">
                <a:solidFill>
                  <a:srgbClr val="0000CC"/>
                </a:solidFill>
              </a:rPr>
            </a:br>
            <a:r>
              <a:rPr lang="hu-HU" sz="2400" i="1" dirty="0">
                <a:solidFill>
                  <a:srgbClr val="0000CC"/>
                </a:solidFill>
              </a:rPr>
              <a:t>keresztül.</a:t>
            </a:r>
            <a:endParaRPr lang="en-US" sz="2400" i="1" cap="none" spc="0" dirty="0">
              <a:ln w="11430"/>
              <a:solidFill>
                <a:srgbClr val="0000CC"/>
              </a:solidFill>
              <a:latin typeface="Accord Heavy SF" panose="020BE200000000000000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01" y="2087877"/>
            <a:ext cx="8082280" cy="4456614"/>
          </a:xfrm>
        </p:spPr>
        <p:txBody>
          <a:bodyPr/>
          <a:lstStyle/>
          <a:p>
            <a:pPr marL="0" lvl="1" indent="0">
              <a:lnSpc>
                <a:spcPct val="80000"/>
              </a:lnSpc>
              <a:buNone/>
            </a:pPr>
            <a:r>
              <a:rPr lang="hu-HU" altLang="hu-HU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minták jellemzői:</a:t>
            </a:r>
          </a:p>
          <a:p>
            <a:pPr marL="0" lvl="1" indent="0">
              <a:lnSpc>
                <a:spcPct val="80000"/>
              </a:lnSpc>
              <a:buNone/>
            </a:pPr>
            <a:r>
              <a:rPr lang="hu-HU" altLang="hu-HU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hu-HU" altLang="hu-H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közös alap: </a:t>
            </a:r>
            <a:r>
              <a:rPr lang="hu-HU" altLang="hu-HU" sz="3200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ösztönös félelem</a:t>
            </a:r>
            <a:br>
              <a:rPr lang="hu-HU" altLang="hu-HU" sz="3200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3200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hu-HU" altLang="hu-H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szülők nélkül </a:t>
            </a:r>
            <a:r>
              <a:rPr lang="hu-HU" altLang="hu-HU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életképtelen</a:t>
            </a:r>
            <a:r>
              <a:rPr lang="hu-HU" altLang="hu-H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ek vagyunk </a:t>
            </a:r>
            <a:br>
              <a:rPr lang="hu-HU" altLang="hu-H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(a gyermekkorban rögződik)</a:t>
            </a:r>
          </a:p>
          <a:p>
            <a:pPr marL="215900" lvl="2" indent="0">
              <a:lnSpc>
                <a:spcPct val="80000"/>
              </a:lnSpc>
              <a:spcBef>
                <a:spcPct val="10000"/>
              </a:spcBef>
              <a:buNone/>
            </a:pPr>
            <a:r>
              <a:rPr lang="hu-HU" altLang="hu-H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eleinte </a:t>
            </a:r>
            <a:r>
              <a:rPr lang="hu-HU" altLang="hu-HU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könnyebb másokban felismerni</a:t>
            </a:r>
            <a:endParaRPr lang="hu-HU" altLang="hu-HU" sz="32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15900" lvl="2" indent="0">
              <a:lnSpc>
                <a:spcPct val="80000"/>
              </a:lnSpc>
              <a:spcBef>
                <a:spcPct val="10000"/>
              </a:spcBef>
              <a:buNone/>
            </a:pPr>
            <a:r>
              <a:rPr lang="hu-HU" altLang="hu-H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párban fordulnak elő</a:t>
            </a:r>
            <a:r>
              <a:rPr lang="hu-HU" altLang="hu-H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hu-HU" altLang="hu-H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hu-HU" altLang="hu-H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szüleink változatának </a:t>
            </a:r>
            <a:r>
              <a:rPr lang="hu-HU" altLang="hu-HU" sz="3200" dirty="0">
                <a:solidFill>
                  <a:srgbClr val="00CC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kiegészítő párja</a:t>
            </a:r>
            <a:br>
              <a:rPr lang="hu-HU" altLang="hu-HU" sz="3200" dirty="0">
                <a:solidFill>
                  <a:srgbClr val="00CC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3200" dirty="0">
                <a:solidFill>
                  <a:srgbClr val="00CC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hu-HU" altLang="hu-H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mi viselkedésmódunk</a:t>
            </a:r>
          </a:p>
          <a:p>
            <a:pPr marL="215900" lvl="2" indent="0">
              <a:lnSpc>
                <a:spcPct val="80000"/>
              </a:lnSpc>
              <a:spcBef>
                <a:spcPct val="10000"/>
              </a:spcBef>
              <a:buNone/>
            </a:pPr>
            <a:r>
              <a:rPr lang="hu-HU" altLang="hu-HU" sz="3200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Mitől félt apa/anya? Hogyan viselkedett? </a:t>
            </a:r>
          </a:p>
          <a:p>
            <a:pPr marL="215900" lvl="2" indent="0">
              <a:lnSpc>
                <a:spcPct val="80000"/>
              </a:lnSpc>
              <a:spcBef>
                <a:spcPct val="10000"/>
              </a:spcBef>
              <a:buNone/>
            </a:pPr>
            <a:r>
              <a:rPr lang="hu-HU" altLang="hu-HU" sz="3200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És te?</a:t>
            </a:r>
            <a:endParaRPr lang="hu-HU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69054391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5600"/>
            <a:ext cx="7772400" cy="48514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hu-HU" altLang="hu-HU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Energiatér</a:t>
            </a:r>
            <a:r>
              <a:rPr lang="hu-HU" altLang="hu-H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ben élünk:</a:t>
            </a:r>
            <a:endParaRPr lang="hu-HU" altLang="hu-HU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lvl="1" indent="0" algn="ctr">
              <a:spcBef>
                <a:spcPts val="0"/>
              </a:spcBef>
              <a:buNone/>
            </a:pPr>
            <a:r>
              <a:rPr lang="hu-HU" altLang="hu-HU" sz="24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életerő – </a:t>
            </a:r>
            <a:r>
              <a:rPr lang="hu-HU" altLang="hu-HU" sz="24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chi</a:t>
            </a:r>
            <a:r>
              <a:rPr lang="hu-HU" altLang="hu-HU" sz="24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hu-HU" altLang="hu-HU" sz="24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prána</a:t>
            </a:r>
            <a:r>
              <a:rPr lang="hu-HU" altLang="hu-HU" sz="24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hu-HU" altLang="hu-HU" sz="24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morfogenetikus</a:t>
            </a:r>
            <a:r>
              <a:rPr lang="hu-HU" altLang="hu-HU" sz="24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erőtér</a:t>
            </a:r>
          </a:p>
          <a:p>
            <a:pPr marL="719138" lvl="1" indent="0" algn="just">
              <a:spcBef>
                <a:spcPts val="0"/>
              </a:spcBef>
              <a:buNone/>
            </a:pPr>
            <a:r>
              <a:rPr lang="hu-HU" altLang="hu-HU" sz="24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sz="24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asztromentális</a:t>
            </a:r>
            <a:r>
              <a:rPr lang="hu-HU" altLang="hu-HU" sz="24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energiák</a:t>
            </a:r>
          </a:p>
          <a:p>
            <a:pPr lvl="1" algn="ctr">
              <a:lnSpc>
                <a:spcPct val="70000"/>
              </a:lnSpc>
              <a:spcBef>
                <a:spcPts val="300"/>
              </a:spcBef>
            </a:pPr>
            <a:endParaRPr lang="hu-HU" altLang="hu-H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3">
              <a:lnSpc>
                <a:spcPct val="0"/>
              </a:lnSpc>
              <a:spcBef>
                <a:spcPct val="0"/>
              </a:spcBef>
            </a:pPr>
            <a:endParaRPr lang="hu-HU" altLang="hu-H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>
              <a:lnSpc>
                <a:spcPct val="50000"/>
              </a:lnSpc>
              <a:spcBef>
                <a:spcPts val="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Kölcsönhatás</a:t>
            </a:r>
            <a:r>
              <a:rPr lang="hu-HU" altLang="hu-H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hu-HU" altLang="hu-H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gondolataink-érzelmeink befolyásolják ezt az</a:t>
            </a:r>
            <a:br>
              <a:rPr lang="hu-HU" altLang="hu-H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 erőteret: </a:t>
            </a:r>
            <a:r>
              <a:rPr lang="hu-HU" altLang="hu-HU" sz="2400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részt veszünk a világ teremtésében</a:t>
            </a:r>
            <a:r>
              <a:rPr lang="hu-HU" altLang="hu-HU" sz="2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!</a:t>
            </a:r>
            <a:br>
              <a:rPr lang="hu-HU" altLang="hu-H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</a:t>
            </a:r>
            <a:r>
              <a:rPr lang="hu-HU" altLang="hu-HU" sz="2400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(FELELŐSSÉG</a:t>
            </a:r>
            <a:r>
              <a:rPr lang="hu-HU" altLang="hu-H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sz="2400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!!!)</a:t>
            </a:r>
            <a:endParaRPr lang="hu-HU" altLang="hu-H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Működés:</a:t>
            </a:r>
            <a:endParaRPr lang="hu-HU" altLang="hu-H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u="sng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pozitív</a:t>
            </a:r>
            <a:r>
              <a:rPr lang="hu-HU" altLang="hu-H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magatartás: </a:t>
            </a:r>
            <a:r>
              <a:rPr lang="hu-HU" altLang="hu-HU" sz="2400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(‘összeköt’)</a:t>
            </a:r>
            <a:br>
              <a:rPr lang="hu-HU" altLang="hu-HU" sz="2400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400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	megnöveli az energiaszintet</a:t>
            </a:r>
            <a:endParaRPr lang="hu-HU" altLang="hu-H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tudatosság, szépség, öröm, bizalom, hála</a:t>
            </a:r>
            <a:endParaRPr lang="hu-HU" altLang="hu-H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u="sng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negatív</a:t>
            </a:r>
            <a:r>
              <a:rPr lang="hu-HU" altLang="hu-H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magatartás: </a:t>
            </a:r>
            <a:r>
              <a:rPr lang="hu-HU" altLang="hu-HU" sz="2400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(‘elválaszt’)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elszívja az energiát 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harag, félelem, neheztelés, gyűlölet, zárkózottság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71749521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1000"/>
                                        <p:tgtEl>
                                          <p:spTgt spid="292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uiExpand="1" build="p" autoUpdateAnimBg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815737"/>
            <a:ext cx="7931150" cy="4661263"/>
          </a:xfrm>
        </p:spPr>
        <p:txBody>
          <a:bodyPr/>
          <a:lstStyle/>
          <a:p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</a:t>
            </a:r>
            <a:r>
              <a:rPr lang="hu-HU" altLang="hu-HU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energiát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egymástól vesszük el</a:t>
            </a:r>
            <a:r>
              <a:rPr lang="hu-HU" altLang="hu-HU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hu-HU" altLang="hu-HU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oka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a túlélés ösztöne </a:t>
            </a:r>
          </a:p>
          <a:p>
            <a:pPr lvl="2">
              <a:lnSpc>
                <a:spcPct val="80000"/>
              </a:lnSpc>
            </a:pP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(igény a biztonságra, jólétre, valahova tartozásra, elismertségre, életünk ellenőrzésére)</a:t>
            </a:r>
          </a:p>
          <a:p>
            <a:pPr lvl="1">
              <a:lnSpc>
                <a:spcPct val="80000"/>
              </a:lnSpc>
              <a:spcBef>
                <a:spcPts val="3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megszerzésének 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hu-HU" altLang="hu-HU" u="sng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technikáját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2">
              <a:lnSpc>
                <a:spcPct val="80000"/>
              </a:lnSpc>
              <a:spcBef>
                <a:spcPts val="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gyermekkorban tanuljuk meg és </a:t>
            </a:r>
          </a:p>
          <a:p>
            <a:pPr lvl="2">
              <a:lnSpc>
                <a:spcPct val="80000"/>
              </a:lnSpc>
              <a:spcBef>
                <a:spcPts val="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életünk során 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ösztönösen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alkalmazzuk</a:t>
            </a:r>
          </a:p>
          <a:p>
            <a:pPr lvl="1">
              <a:lnSpc>
                <a:spcPct val="80000"/>
              </a:lnSpc>
              <a:spcBef>
                <a:spcPts val="30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hatalmi harcba akkor megyünk bele, </a:t>
            </a:r>
            <a:b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ha a másik fél energiát szív el, </a:t>
            </a:r>
            <a:b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ami ‘</a:t>
            </a:r>
            <a:r>
              <a:rPr lang="hu-HU" altLang="hu-HU" sz="24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veszteség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’, tehát védekeznünk kell ellene</a:t>
            </a:r>
          </a:p>
          <a:p>
            <a:pPr lvl="1">
              <a:spcBef>
                <a:spcPts val="30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így szerzett energia kevés és ezért hamar kimerül</a:t>
            </a:r>
          </a:p>
          <a:p>
            <a:pPr lvl="2">
              <a:lnSpc>
                <a:spcPct val="80000"/>
              </a:lnSpc>
              <a:spcBef>
                <a:spcPts val="300"/>
              </a:spcBef>
            </a:pPr>
            <a:r>
              <a:rPr lang="hu-HU" altLang="hu-HU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eredménye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fáradtság – kielégületlenség</a:t>
            </a:r>
            <a:endParaRPr lang="hu-HU" altLang="hu-H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3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ez újabb ‘harc’</a:t>
            </a:r>
            <a:r>
              <a:rPr lang="hu-HU" altLang="hu-HU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-ra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ösztönöz</a:t>
            </a:r>
            <a:endParaRPr lang="hu-HU" altLang="hu-H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endParaRPr lang="hu-HU" altLang="hu-HU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1000"/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uiExpand="1" build="p" autoUpdateAnimBg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2362200"/>
            <a:ext cx="8234363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</a:t>
            </a:r>
            <a:r>
              <a:rPr lang="hu-HU" altLang="hu-HU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energia-szerzés módszereinek jellemzője</a:t>
            </a:r>
          </a:p>
          <a:p>
            <a:pPr lvl="1">
              <a:spcBef>
                <a:spcPts val="3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másoktól elvont energia 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jó érzéssel jár </a:t>
            </a:r>
            <a:b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  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(figyelem, szeretet, elismerés, támogatás)</a:t>
            </a:r>
          </a:p>
          <a:p>
            <a:pPr marL="914400" lvl="2" indent="0">
              <a:spcBef>
                <a:spcPts val="300"/>
              </a:spcBef>
              <a:buNone/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ezért ismételgetjük </a:t>
            </a: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ösztönösen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bevált módszer(eke)t </a:t>
            </a:r>
            <a:b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az energia újbóli megszerzésére!</a:t>
            </a:r>
          </a:p>
          <a:p>
            <a:pPr marL="850900" lvl="1" indent="-317500">
              <a:spcBef>
                <a:spcPts val="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ezek a </a:t>
            </a:r>
            <a:r>
              <a:rPr lang="hu-HU" altLang="hu-HU" u="sng" dirty="0">
                <a:solidFill>
                  <a:srgbClr val="FF1B9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kontroll-drámák 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viszont</a:t>
            </a:r>
          </a:p>
          <a:p>
            <a:pPr marL="1231900" lvl="2" indent="-190500">
              <a:spcBef>
                <a:spcPct val="10000"/>
              </a:spcBef>
            </a:pP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leállítják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saját energia-áramlásunkat, ezáltal</a:t>
            </a:r>
          </a:p>
          <a:p>
            <a:pPr marL="1231900" lvl="2" indent="-190500">
              <a:spcBef>
                <a:spcPct val="10000"/>
              </a:spcBef>
            </a:pP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lassítják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szellemi kibontakozásunkat és</a:t>
            </a:r>
          </a:p>
          <a:p>
            <a:pPr marL="1231900" lvl="2" indent="-190500">
              <a:spcBef>
                <a:spcPct val="10000"/>
              </a:spcBef>
            </a:pP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gátolják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velünk szembenállókét is !</a:t>
            </a:r>
            <a:endParaRPr lang="hu-HU" altLang="hu-HU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uiExpand="1" build="p" autoUpdateAnimBg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633" y="2362200"/>
            <a:ext cx="7772400" cy="4114800"/>
          </a:xfrm>
        </p:spPr>
        <p:txBody>
          <a:bodyPr/>
          <a:lstStyle/>
          <a:p>
            <a:r>
              <a:rPr lang="hu-HU" altLang="hu-HU" b="1" u="sng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Megfélemlítő</a:t>
            </a:r>
            <a:r>
              <a:rPr lang="hu-HU" altLang="hu-HU" b="1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kezdetben a </a:t>
            </a:r>
            <a:r>
              <a:rPr lang="hu-HU" altLang="hu-HU" sz="24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hatalom aurájával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vonz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energiát-figyelmet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hangerővel, fizikai erővel, fenyegetéssel, </a:t>
            </a:r>
            <a:b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kiszámíthatatlan kitörésekkel köti magához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állandóan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harcol –</a:t>
            </a: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világ csatatér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vele szembenállók ijedtek, nyugtalanok</a:t>
            </a:r>
            <a:endParaRPr lang="hu-HU" altLang="hu-HU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viselkedési </a:t>
            </a:r>
            <a:r>
              <a:rPr lang="hu-HU" altLang="hu-HU" sz="24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változatok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parancsolgatás – ellentmondást nem tűrő modor –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folytonos beszéd – merevség – szarkazmus –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 fizikai erőszak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410465378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31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31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1000"/>
                                        <p:tgtEl>
                                          <p:spTgt spid="311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 autoUpdateAnimBg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0061" y="2375263"/>
            <a:ext cx="7888287" cy="4114800"/>
          </a:xfrm>
        </p:spPr>
        <p:txBody>
          <a:bodyPr/>
          <a:lstStyle/>
          <a:p>
            <a:pPr defTabSz="225425">
              <a:tabLst>
                <a:tab pos="1139825" algn="l"/>
                <a:tab pos="1717675" algn="l"/>
              </a:tabLst>
            </a:pPr>
            <a:r>
              <a:rPr lang="hu-HU" altLang="hu-HU" b="1" u="sng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Megfélemlítő</a:t>
            </a:r>
            <a:r>
              <a:rPr lang="hu-HU" altLang="hu-HU" b="1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 defTabSz="225425">
              <a:lnSpc>
                <a:spcPct val="80000"/>
              </a:lnSpc>
              <a:spcBef>
                <a:spcPts val="300"/>
              </a:spcBef>
              <a:tabLst>
                <a:tab pos="1139825" algn="l"/>
                <a:tab pos="1717675" algn="l"/>
              </a:tabLst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vele szembenálló </a:t>
            </a:r>
            <a:r>
              <a:rPr lang="hu-HU" altLang="hu-HU" sz="24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ösztönösen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felveszi a </a:t>
            </a:r>
            <a:r>
              <a:rPr lang="hu-HU" altLang="hu-HU" sz="2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„szegény én”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szerepét, hogy az így felkeltett lelkiismeret-furdaláson keresztül vegye vissza az elvesztett energiát</a:t>
            </a:r>
          </a:p>
          <a:p>
            <a:pPr lvl="2" defTabSz="225425">
              <a:lnSpc>
                <a:spcPct val="80000"/>
              </a:lnSpc>
              <a:spcBef>
                <a:spcPts val="300"/>
              </a:spcBef>
              <a:tabLst>
                <a:tab pos="1139825" algn="l"/>
                <a:tab pos="1717675" algn="l"/>
              </a:tabLst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 ez nem megy, ő is </a:t>
            </a:r>
            <a:r>
              <a:rPr lang="hu-HU" altLang="hu-HU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átválthat megfélemlítőbe</a:t>
            </a:r>
            <a:endParaRPr lang="hu-HU" altLang="hu-H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defTabSz="225425">
              <a:tabLst>
                <a:tab pos="1139825" algn="l"/>
                <a:tab pos="1717675" algn="l"/>
              </a:tabLst>
            </a:pPr>
            <a:r>
              <a:rPr lang="hu-HU" altLang="hu-HU" sz="24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megfélemlítő szülő „szegény én” gyermeket nevel</a:t>
            </a:r>
            <a:endParaRPr lang="hu-HU" altLang="hu-HU" sz="2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defTabSz="225425">
              <a:lnSpc>
                <a:spcPct val="80000"/>
              </a:lnSpc>
              <a:spcBef>
                <a:spcPct val="30000"/>
              </a:spcBef>
              <a:tabLst>
                <a:tab pos="1139825" algn="l"/>
                <a:tab pos="1717675" algn="l"/>
              </a:tabLst>
            </a:pPr>
            <a:r>
              <a:rPr lang="hu-HU" altLang="hu-HU" sz="2400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ez a típus zárja el önmagát a leginkább </a:t>
            </a:r>
            <a:br>
              <a:rPr lang="hu-HU" altLang="hu-HU" sz="2400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hu-HU" altLang="hu-HU" sz="2400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nagy energiaforrástól</a:t>
            </a:r>
            <a:endParaRPr lang="hu-HU" altLang="hu-HU" sz="24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defTabSz="225425">
              <a:lnSpc>
                <a:spcPct val="80000"/>
              </a:lnSpc>
              <a:spcBef>
                <a:spcPct val="10000"/>
              </a:spcBef>
              <a:tabLst>
                <a:tab pos="1139825" algn="l"/>
                <a:tab pos="1717675" algn="l"/>
              </a:tabLst>
            </a:pPr>
            <a:endParaRPr lang="hu-HU" altLang="hu-H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420480829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3" grpId="0" build="p" autoUpdateAnimBg="0" advAuto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b="1" u="sng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„Szegény én”</a:t>
            </a:r>
            <a:r>
              <a:rPr lang="hu-HU" altLang="hu-HU" b="1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hu-HU" altLang="hu-HU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ez a tipikus ‘</a:t>
            </a:r>
            <a:r>
              <a:rPr lang="hu-HU" altLang="hu-HU" sz="24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áldozat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-szerep’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kezdetben a </a:t>
            </a:r>
            <a:r>
              <a:rPr lang="hu-HU" altLang="hu-HU" sz="24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gyámoltalanságával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vonz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energiát-figyelmet 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részvét felkeltésével köti magához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állandóan siránkozik –</a:t>
            </a: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világ igazságtalan</a:t>
            </a:r>
            <a:endParaRPr lang="hu-HU" altLang="hu-HU" dirty="0">
              <a:solidFill>
                <a:srgbClr val="FF37A9"/>
              </a:solidFill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viselkedési </a:t>
            </a:r>
            <a:r>
              <a:rPr lang="hu-HU" altLang="hu-HU" sz="24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változatok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megrögzött pesszimizmus – 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tehetetlenség hangsúlyozása –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‘áldozat-szerep’ 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ösztönös keresése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hu-HU" altLang="hu-HU" dirty="0">
              <a:solidFill>
                <a:srgbClr val="FF37A9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176816526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31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31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31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1000"/>
                                        <p:tgtEl>
                                          <p:spTgt spid="318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build="p" autoUpdateAnimBg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2362200"/>
            <a:ext cx="8278812" cy="4114800"/>
          </a:xfrm>
        </p:spPr>
        <p:txBody>
          <a:bodyPr/>
          <a:lstStyle/>
          <a:p>
            <a:r>
              <a:rPr lang="hu-HU" altLang="hu-HU" b="1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„Szegény én”:</a:t>
            </a:r>
            <a:r>
              <a:rPr lang="hu-HU" altLang="hu-HU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vele szembenállóból </a:t>
            </a:r>
            <a:r>
              <a:rPr lang="hu-HU" altLang="hu-HU" sz="24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ösztönösen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kihozza a </a:t>
            </a:r>
            <a:r>
              <a:rPr lang="hu-HU" altLang="hu-HU" sz="24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megfélemlítő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t, </a:t>
            </a:r>
            <a:b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hogy aztán felkeltve annak lelkiismeret-furdalását, </a:t>
            </a:r>
            <a:b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vissza tudja szerezni az energiát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 ez nem megy, hajlamos átváltani a</a:t>
            </a:r>
            <a:r>
              <a:rPr lang="hu-HU" altLang="hu-HU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zárkózottba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b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sarokba szorítva akár a </a:t>
            </a:r>
            <a:r>
              <a:rPr lang="hu-HU" altLang="hu-HU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megfélemlítőbe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általában </a:t>
            </a:r>
            <a:r>
              <a:rPr lang="hu-HU" altLang="hu-HU" sz="2400" u="sng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nem érdekli az adott probléma tényleges megoldása</a:t>
            </a:r>
            <a:r>
              <a:rPr lang="hu-HU" altLang="hu-HU" sz="2400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mert ösztönösen érzi, hogy akkor elveszítené a felkeltett részvét energiaforrását </a:t>
            </a:r>
            <a:endParaRPr lang="hu-HU" altLang="hu-HU" dirty="0">
              <a:solidFill>
                <a:srgbClr val="FF37A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hu-HU" altLang="hu-HU" sz="26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„szegény én” szülő megfélemlítő gyermeket nevel</a:t>
            </a:r>
            <a:endParaRPr lang="hu-HU" altLang="hu-HU" dirty="0">
              <a:solidFill>
                <a:srgbClr val="FF37A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hu-HU" altLang="hu-HU" dirty="0">
              <a:solidFill>
                <a:srgbClr val="FF37A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222256867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uiExpand="1" build="p" autoUpdateAnimBg="0" advAuto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1" y="1815737"/>
            <a:ext cx="8099470" cy="4807313"/>
          </a:xfrm>
        </p:spPr>
        <p:txBody>
          <a:bodyPr/>
          <a:lstStyle/>
          <a:p>
            <a:r>
              <a:rPr lang="hu-HU" altLang="hu-HU" b="1" u="sng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Vallató:</a:t>
            </a:r>
            <a:r>
              <a:rPr lang="hu-HU" altLang="hu-HU" dirty="0">
                <a:solidFill>
                  <a:srgbClr val="FF37A9"/>
                </a:solidFill>
              </a:rPr>
              <a:t>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kezdetben a </a:t>
            </a:r>
            <a:r>
              <a:rPr lang="hu-HU" altLang="hu-HU" sz="24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tárgyi tudásával, verhetetlen logikájával, </a:t>
            </a:r>
            <a:br>
              <a:rPr lang="hu-HU" altLang="hu-HU" sz="24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hu-HU" altLang="hu-HU" sz="24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vicceivel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vonz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energiát-figyelmet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vallató jellegű kérdezősködéssel, </a:t>
            </a:r>
          </a:p>
          <a:p>
            <a:pPr marL="914400" lvl="2" indent="0">
              <a:lnSpc>
                <a:spcPct val="80000"/>
              </a:lnSpc>
              <a:spcBef>
                <a:spcPct val="10000"/>
              </a:spcBef>
              <a:buNone/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a ‘neked nincs igazad’ bizonygatással, </a:t>
            </a:r>
          </a:p>
          <a:p>
            <a:pPr marL="914400" lvl="2" indent="0">
              <a:lnSpc>
                <a:spcPct val="80000"/>
              </a:lnSpc>
              <a:spcBef>
                <a:spcPct val="10000"/>
              </a:spcBef>
              <a:buNone/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minden kijelentésnek a másik ellen fordításával 	köti magához</a:t>
            </a:r>
          </a:p>
          <a:p>
            <a:pPr lvl="3">
              <a:lnSpc>
                <a:spcPct val="80000"/>
              </a:lnSpc>
              <a:spcBef>
                <a:spcPts val="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amíg a szembenálló válaszol, </a:t>
            </a:r>
            <a:b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a vallató megkapja az energiát</a:t>
            </a:r>
            <a:endParaRPr lang="hu-HU" altLang="hu-HU" sz="18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világ az intellektus játékszere</a:t>
            </a:r>
            <a:endParaRPr lang="hu-HU" altLang="hu-H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viselkedési </a:t>
            </a:r>
            <a:r>
              <a:rPr lang="hu-HU" altLang="hu-HU" sz="24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változatok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cinikus ellenőrzés – piszkálódás – önteltség – 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maximalista követelődzés – rosszindulatú befolyás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endParaRPr lang="hu-HU" altLang="hu-H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300128102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31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31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31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1000"/>
                                        <p:tgtEl>
                                          <p:spTgt spid="31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1000"/>
                                        <p:tgtEl>
                                          <p:spTgt spid="314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build="p" autoUpdateAnimBg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25" y="2290763"/>
            <a:ext cx="8004175" cy="4114800"/>
          </a:xfrm>
        </p:spPr>
        <p:txBody>
          <a:bodyPr/>
          <a:lstStyle/>
          <a:p>
            <a:r>
              <a:rPr lang="hu-HU" altLang="hu-HU" b="1" u="sng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Vallató:</a:t>
            </a:r>
            <a:r>
              <a:rPr lang="hu-HU" altLang="hu-HU" u="sng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vele szembenállóból </a:t>
            </a:r>
            <a:r>
              <a:rPr lang="hu-HU" altLang="hu-HU" sz="24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ösztönösen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kihozza a </a:t>
            </a:r>
            <a:r>
              <a:rPr lang="hu-HU" altLang="hu-HU" sz="24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zárkózott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at, </a:t>
            </a:r>
            <a:b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aki kitér a válaszadás és az állandó kritika elől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hajlamos átváltani a</a:t>
            </a:r>
            <a:r>
              <a:rPr lang="hu-HU" altLang="hu-HU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megfélemlítő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-be is</a:t>
            </a:r>
            <a:endParaRPr lang="hu-HU" altLang="hu-HU" u="sng" dirty="0">
              <a:solidFill>
                <a:srgbClr val="FF37A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hu-HU" altLang="hu-HU" sz="26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vallató szülő zárkózott gyermeket nevel</a:t>
            </a:r>
            <a:endParaRPr lang="hu-HU" altLang="hu-HU" u="sng" dirty="0">
              <a:solidFill>
                <a:srgbClr val="FF37A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hu-HU" altLang="hu-HU" b="1" u="sng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ez a magatartás okozza a szeparatizmust, a </a:t>
            </a:r>
            <a:br>
              <a:rPr lang="hu-HU" altLang="hu-HU" b="1" u="sng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b="1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hu-HU" altLang="hu-HU" b="1" u="sng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bizalmatlanságot és a gyűlöletet !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78678105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uiExpand="1" build="p" autoUpdateAnimBg="0" advAuto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85901"/>
            <a:ext cx="9144000" cy="3708399"/>
          </a:xfrm>
        </p:spPr>
        <p:txBody>
          <a:bodyPr/>
          <a:lstStyle/>
          <a:p>
            <a:pPr>
              <a:lnSpc>
                <a:spcPts val="72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6000" b="1" spc="3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TORZULT</a:t>
            </a:r>
            <a:br>
              <a:rPr lang="hu-HU" sz="6000" b="1" spc="3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6000" b="1" spc="3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MAGATARTÁSOK</a:t>
            </a:r>
            <a:br>
              <a:rPr lang="hu-HU" sz="6000" b="1" spc="3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6000" b="1" spc="3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 EMBERI KAPCSOLATOKBAN</a:t>
            </a:r>
            <a:endParaRPr lang="hu-HU" b="1" spc="3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817844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075" y="2362200"/>
            <a:ext cx="8326438" cy="4114800"/>
          </a:xfrm>
        </p:spPr>
        <p:txBody>
          <a:bodyPr/>
          <a:lstStyle/>
          <a:p>
            <a:r>
              <a:rPr lang="hu-HU" altLang="hu-HU" b="1" u="sng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Zárkózott</a:t>
            </a:r>
            <a:r>
              <a:rPr lang="hu-HU" altLang="hu-HU" b="1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hu-HU" altLang="hu-HU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kezdetben a </a:t>
            </a:r>
            <a:r>
              <a:rPr lang="hu-HU" altLang="hu-HU" sz="24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rejtélyességével, tartózkodásával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vonz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energiát-figyelmet</a:t>
            </a:r>
          </a:p>
          <a:p>
            <a:pPr marL="914400" lvl="2" indent="0">
              <a:lnSpc>
                <a:spcPct val="80000"/>
              </a:lnSpc>
              <a:spcBef>
                <a:spcPct val="10000"/>
              </a:spcBef>
              <a:buNone/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kitérő válaszokkal, homályos ígéretekkel köti magához</a:t>
            </a:r>
            <a:endParaRPr lang="hu-HU" altLang="hu-HU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5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</a:t>
            </a: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világ fenyegető,</a:t>
            </a:r>
            <a:endParaRPr lang="hu-HU" altLang="hu-HU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5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viselkedési </a:t>
            </a:r>
            <a:r>
              <a:rPr lang="hu-HU" altLang="hu-HU" sz="24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változatok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érdektelenség – hozzáférhetetlenség – 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nem segítőkész – lekezelő – fölényes … 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 önfejű – alattomos</a:t>
            </a:r>
            <a:endParaRPr lang="hu-HU" altLang="hu-HU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endParaRPr lang="hu-HU" altLang="hu-HU" sz="2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endParaRPr lang="hu-HU" altLang="hu-H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428446276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 autoUpdateAnimBg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2362200"/>
            <a:ext cx="8075612" cy="4114800"/>
          </a:xfrm>
        </p:spPr>
        <p:txBody>
          <a:bodyPr/>
          <a:lstStyle/>
          <a:p>
            <a:r>
              <a:rPr lang="hu-HU" altLang="hu-HU" b="1" u="sng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Zárkózott</a:t>
            </a:r>
            <a:r>
              <a:rPr lang="hu-HU" altLang="hu-HU" b="1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hu-HU" altLang="hu-HU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vele szembenállóból </a:t>
            </a:r>
            <a:r>
              <a:rPr lang="hu-HU" altLang="hu-HU" sz="24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ösztönösen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kihozza a </a:t>
            </a:r>
            <a:r>
              <a:rPr lang="hu-HU" altLang="hu-HU" sz="2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vallató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t, </a:t>
            </a:r>
            <a:b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vagy a </a:t>
            </a:r>
            <a:r>
              <a:rPr lang="hu-HU" altLang="hu-HU" sz="2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megfélemlítő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t, esetleg a „szegény én”</a:t>
            </a:r>
            <a:r>
              <a:rPr lang="hu-HU" altLang="hu-HU" sz="24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-t</a:t>
            </a:r>
            <a:endParaRPr lang="hu-HU" altLang="hu-HU" sz="2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hajlamos átváltani a </a:t>
            </a:r>
            <a:r>
              <a:rPr lang="hu-HU" altLang="hu-HU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„szegény én”</a:t>
            </a:r>
            <a:r>
              <a:rPr lang="hu-HU" altLang="hu-HU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-be</a:t>
            </a:r>
            <a:endParaRPr lang="hu-HU" altLang="hu-HU" dirty="0">
              <a:solidFill>
                <a:srgbClr val="FF37A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általában a saját </a:t>
            </a:r>
            <a:r>
              <a:rPr lang="hu-HU" altLang="hu-HU" sz="24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megoldatlan konfliktusainak-</a:t>
            </a:r>
            <a:r>
              <a:rPr lang="hu-HU" altLang="hu-HU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hu-HU" altLang="hu-HU" sz="24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félelmeinek foglya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aki éppen </a:t>
            </a:r>
            <a:b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hu-HU" altLang="hu-HU" sz="2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zárkózottságával zárja el önmagát </a:t>
            </a:r>
            <a:br>
              <a:rPr lang="hu-HU" altLang="hu-HU" sz="2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a nagy energiaforrástól</a:t>
            </a:r>
            <a:endParaRPr lang="hu-HU" altLang="hu-HU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hu-HU" altLang="hu-HU" sz="26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zárkózott szülő vallató gyermeket nevel</a:t>
            </a:r>
            <a:endParaRPr lang="hu-HU" altLang="hu-HU" sz="2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endParaRPr lang="hu-HU" altLang="hu-HU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endParaRPr lang="hu-HU" altLang="hu-HU" sz="2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218717533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uiExpand="1" build="p" autoUpdateAnimBg="0" advAuto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2362200"/>
            <a:ext cx="8075612" cy="4114800"/>
          </a:xfrm>
        </p:spPr>
        <p:txBody>
          <a:bodyPr/>
          <a:lstStyle/>
          <a:p>
            <a:r>
              <a:rPr lang="hu-HU" altLang="hu-HU" b="1" u="sng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Megfigyelő</a:t>
            </a:r>
            <a:r>
              <a:rPr lang="hu-HU" altLang="hu-HU" b="1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hu-HU" altLang="hu-HU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/>
            <a:r>
              <a:rPr lang="hu-HU" altLang="hu-HU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nem megy bele az energia-játszmákba</a:t>
            </a:r>
            <a:br>
              <a:rPr lang="hu-HU" altLang="hu-HU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(vitákba – veszekedésekbe)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ez a magatartás </a:t>
            </a:r>
            <a:r>
              <a:rPr lang="hu-HU" altLang="hu-HU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kivezet az energia-harcokból</a:t>
            </a:r>
          </a:p>
          <a:p>
            <a:pPr marL="457200" lvl="1" indent="0">
              <a:lnSpc>
                <a:spcPct val="80000"/>
              </a:lnSpc>
              <a:spcBef>
                <a:spcPct val="10000"/>
              </a:spcBef>
              <a:buNone/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914400" lvl="2" indent="0">
              <a:lnSpc>
                <a:spcPct val="80000"/>
              </a:lnSpc>
              <a:spcBef>
                <a:spcPct val="10000"/>
              </a:spcBef>
              <a:buNone/>
            </a:pPr>
            <a:endParaRPr lang="hu-HU" altLang="hu-HU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endParaRPr lang="hu-HU" altLang="hu-HU" sz="2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18746058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1000"/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build="p" autoUpdateAnimBg="0" advAuto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RÉSZ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15932"/>
            <a:ext cx="6400800" cy="868685"/>
          </a:xfrm>
        </p:spPr>
        <p:txBody>
          <a:bodyPr/>
          <a:lstStyle/>
          <a:p>
            <a:r>
              <a:rPr lang="hu-HU" sz="4800" b="1" spc="3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TERÁPIA</a:t>
            </a:r>
          </a:p>
        </p:txBody>
      </p:sp>
    </p:spTree>
    <p:extLst>
      <p:ext uri="{BB962C8B-B14F-4D97-AF65-F5344CB8AC3E}">
        <p14:creationId xmlns:p14="http://schemas.microsoft.com/office/powerpoint/2010/main" val="3302816255"/>
      </p:ext>
    </p:extLst>
  </p:cSld>
  <p:clrMapOvr>
    <a:masterClrMapping/>
  </p:clrMapOvr>
  <p:transition spd="slow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Alkalmazás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hu-HU" altLang="hu-HU" sz="28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energiatér létezésének </a:t>
            </a:r>
            <a:r>
              <a:rPr lang="hu-HU" altLang="hu-HU" u="sng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tudatosítása</a:t>
            </a:r>
            <a:endParaRPr lang="hu-HU" altLang="hu-H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kapcsolódás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2">
              <a:lnSpc>
                <a:spcPct val="80000"/>
              </a:lnSpc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hu-HU" altLang="hu-HU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szépség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átélésén keresztül</a:t>
            </a:r>
          </a:p>
          <a:p>
            <a:pPr lvl="2">
              <a:lnSpc>
                <a:spcPct val="80000"/>
              </a:lnSpc>
            </a:pPr>
            <a:r>
              <a:rPr lang="hu-HU" altLang="hu-HU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meditáció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ban</a:t>
            </a:r>
          </a:p>
          <a:p>
            <a:pPr lvl="1">
              <a:lnSpc>
                <a:spcPct val="80000"/>
              </a:lnSpc>
              <a:spcBef>
                <a:spcPct val="4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energiatöbblet </a:t>
            </a: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is adható </a:t>
            </a:r>
          </a:p>
          <a:p>
            <a:pPr lvl="2">
              <a:lnSpc>
                <a:spcPct val="80000"/>
              </a:lnSpc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természetnek (</a:t>
            </a:r>
            <a:r>
              <a:rPr lang="hu-HU" altLang="hu-HU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Föld-Anyának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lvl="2">
              <a:lnSpc>
                <a:spcPct val="80000"/>
              </a:lnSpc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más embereknek</a:t>
            </a:r>
            <a:endParaRPr lang="hu-HU" altLang="hu-HU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295521753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30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30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30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3" grpId="0" uiExpand="1" build="p" autoUpdateAnimBg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25" y="2362200"/>
            <a:ext cx="8004175" cy="4114800"/>
          </a:xfrm>
        </p:spPr>
        <p:txBody>
          <a:bodyPr/>
          <a:lstStyle/>
          <a:p>
            <a:r>
              <a:rPr lang="hu-HU" altLang="hu-HU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Megoldás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hu-HU" altLang="hu-HU" sz="26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tudatosítani</a:t>
            </a: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hu-HU" altLang="hu-HU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hogy</a:t>
            </a:r>
            <a:r>
              <a:rPr lang="hu-HU" altLang="hu-HU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sz="26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nem kell mástól elvenni</a:t>
            </a:r>
            <a:r>
              <a:rPr lang="hu-HU" altLang="hu-HU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br>
              <a:rPr lang="hu-HU" altLang="hu-HU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 </a:t>
            </a:r>
            <a:r>
              <a:rPr lang="hu-HU" altLang="hu-HU" sz="2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nagy forrásból korlátlan mennyiség kapható</a:t>
            </a:r>
            <a:r>
              <a:rPr lang="hu-HU" altLang="hu-HU" sz="2600" u="sng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ösztönös védekezés helyett </a:t>
            </a:r>
            <a:b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hu-HU" altLang="hu-HU" sz="26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saját érzéseinket vizsgálni</a:t>
            </a: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mit és miért gondolunk – érzünk – teszünk </a:t>
            </a:r>
          </a:p>
          <a:p>
            <a:pPr lvl="1">
              <a:lnSpc>
                <a:spcPct val="80000"/>
              </a:lnSpc>
            </a:pP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fel kell adni (</a:t>
            </a:r>
            <a:r>
              <a:rPr lang="hu-HU" altLang="hu-HU" sz="26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elengedni</a:t>
            </a: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a kontrollálási kényszert </a:t>
            </a:r>
          </a:p>
          <a:p>
            <a:pPr lvl="1">
              <a:lnSpc>
                <a:spcPct val="80000"/>
              </a:lnSpc>
            </a:pP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 kell engedni a </a:t>
            </a:r>
            <a:r>
              <a:rPr lang="hu-HU" altLang="hu-HU" sz="26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többféle megoldás</a:t>
            </a: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lehetőségét</a:t>
            </a:r>
            <a:endParaRPr lang="hu-HU" altLang="hu-HU" sz="2600" u="sng" dirty="0">
              <a:solidFill>
                <a:srgbClr val="FE4A8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</a:pP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létre kell hozni és fenn kell tartani </a:t>
            </a:r>
            <a:b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a</a:t>
            </a:r>
            <a:r>
              <a:rPr lang="hu-HU" altLang="hu-HU" sz="2600" u="sng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belső egyensúly állapotát </a:t>
            </a: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(megfigyelő/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</a:t>
            </a: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felnőtt”)</a:t>
            </a:r>
          </a:p>
          <a:p>
            <a:pPr lvl="1">
              <a:lnSpc>
                <a:spcPct val="80000"/>
              </a:lnSpc>
            </a:pPr>
            <a:endParaRPr lang="hu-HU" altLang="hu-H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uiExpand="1" build="p" autoUpdateAnimBg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423" y="2155370"/>
            <a:ext cx="7916862" cy="4467679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hu-HU" altLang="hu-HU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kontroll-drámák</a:t>
            </a:r>
            <a:endParaRPr lang="hu-HU" altLang="hu-H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70000"/>
              </a:lnSpc>
              <a:spcBef>
                <a:spcPct val="10000"/>
              </a:spcBef>
            </a:pPr>
            <a:r>
              <a:rPr lang="hu-HU" altLang="hu-HU" sz="2600" u="sng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vizsgálata:</a:t>
            </a:r>
            <a:endParaRPr lang="hu-HU" altLang="hu-H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észrevenni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létezését </a:t>
            </a:r>
            <a:b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(másoknál könnyebb meglátni)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tudatosítani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melyik viselkedési típust vonzzuk</a:t>
            </a:r>
          </a:p>
          <a:p>
            <a:pPr lvl="1">
              <a:lnSpc>
                <a:spcPct val="70000"/>
              </a:lnSpc>
              <a:spcBef>
                <a:spcPct val="10000"/>
              </a:spcBef>
            </a:pPr>
            <a:r>
              <a:rPr lang="hu-HU" altLang="hu-HU" sz="2600" u="sng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kezelése:</a:t>
            </a:r>
          </a:p>
          <a:p>
            <a:pPr lvl="2">
              <a:lnSpc>
                <a:spcPct val="70000"/>
              </a:lnSpc>
              <a:spcBef>
                <a:spcPct val="10000"/>
              </a:spcBef>
            </a:pP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nem kell belemenni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másik fél által</a:t>
            </a:r>
            <a:b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kezdeményezett hatalmi játékba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fel kell ismerni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melyik típusról van szó </a:t>
            </a:r>
            <a:b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(</a:t>
            </a:r>
            <a:r>
              <a:rPr lang="hu-HU" altLang="hu-HU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megnevezéssel elveszti a hatását!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)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régi, 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reagáló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viselkedés-minta 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helyett</a:t>
            </a:r>
            <a:r>
              <a:rPr lang="hu-HU" altLang="hu-HU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alkotó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jellegű megoldás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megbékélés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múltunkkal, hogy végre </a:t>
            </a:r>
            <a:b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tovább tudjunk lépni</a:t>
            </a:r>
            <a:endParaRPr lang="hu-HU" altLang="hu-HU" sz="2200" u="sng" dirty="0">
              <a:solidFill>
                <a:srgbClr val="FF37A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129436354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320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320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 autoUpdateAnimBg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892" y="2362200"/>
            <a:ext cx="7970520" cy="4114800"/>
          </a:xfrm>
        </p:spPr>
        <p:txBody>
          <a:bodyPr/>
          <a:lstStyle/>
          <a:p>
            <a:pPr lvl="1">
              <a:lnSpc>
                <a:spcPct val="70000"/>
              </a:lnSpc>
              <a:spcBef>
                <a:spcPct val="10000"/>
              </a:spcBef>
            </a:pPr>
            <a:endParaRPr lang="hu-HU" altLang="hu-H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hu-HU" altLang="hu-HU" sz="3000" b="1" u="sng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‘Tükörbe nézés’:</a:t>
            </a:r>
            <a:endParaRPr lang="hu-HU" altLang="hu-HU" sz="3000" u="sng" dirty="0">
              <a:solidFill>
                <a:srgbClr val="FF37A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</a:pPr>
            <a:r>
              <a:rPr lang="hu-HU" altLang="hu-HU" sz="28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ami másokban zavar,</a:t>
            </a:r>
            <a:r>
              <a:rPr lang="hu-HU" altLang="hu-HU" sz="2800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sz="2800" b="1" u="sng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bennem van</a:t>
            </a:r>
            <a:r>
              <a:rPr lang="hu-HU" altLang="hu-HU" sz="2800" u="sng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!!!</a:t>
            </a:r>
          </a:p>
          <a:p>
            <a:pPr lvl="2">
              <a:lnSpc>
                <a:spcPct val="80000"/>
              </a:lnSpc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 az </a:t>
            </a:r>
            <a:r>
              <a:rPr lang="hu-HU" altLang="hu-HU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üzenet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az ilyen tapasztalásnak?</a:t>
            </a:r>
          </a:p>
          <a:p>
            <a:pPr lvl="3">
              <a:lnSpc>
                <a:spcPct val="80000"/>
              </a:lnSpc>
              <a:spcBef>
                <a:spcPts val="300"/>
              </a:spcBef>
            </a:pPr>
            <a:r>
              <a:rPr lang="hu-HU" altLang="hu-H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 bosszant is, a hiba még aktív</a:t>
            </a:r>
          </a:p>
          <a:p>
            <a:pPr lvl="3">
              <a:lnSpc>
                <a:spcPct val="80000"/>
              </a:lnSpc>
              <a:spcBef>
                <a:spcPts val="300"/>
              </a:spcBef>
            </a:pPr>
            <a:r>
              <a:rPr lang="hu-HU" altLang="hu-H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 csak észreveszem, a hiba már csak emlék</a:t>
            </a:r>
            <a:endParaRPr lang="hu-HU" altLang="hu-HU" sz="2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3">
              <a:lnSpc>
                <a:spcPct val="80000"/>
              </a:lnSpc>
              <a:spcBef>
                <a:spcPts val="30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testbeszéd sokat elárul a rejtett folyamatokról!</a:t>
            </a:r>
            <a:endParaRPr lang="hu-HU" altLang="hu-H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ts val="6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szülőkkel való kapcsolat tükröződik </a:t>
            </a:r>
            <a:b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a másokkal való viselkedésünkben (</a:t>
            </a:r>
            <a:r>
              <a:rPr lang="hu-HU" altLang="hu-HU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tanult minta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lvl="1"/>
            <a:endParaRPr lang="hu-HU" altLang="hu-HU" sz="2600" u="sng" dirty="0">
              <a:solidFill>
                <a:srgbClr val="FF37A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315197992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1000"/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1000"/>
                                        <p:tgtEl>
                                          <p:spTgt spid="384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uiExpand="1" build="p" autoUpdateAnimBg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3875"/>
            <a:ext cx="7772400" cy="933450"/>
          </a:xfrm>
        </p:spPr>
        <p:txBody>
          <a:bodyPr/>
          <a:lstStyle/>
          <a:p>
            <a:r>
              <a:rPr lang="hu-HU" altLang="hu-HU" sz="6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pic>
        <p:nvPicPr>
          <p:cNvPr id="326659" name="Picture 3" descr="E:\Presentations\TS presentations\Vision-kit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75" y="1854200"/>
            <a:ext cx="3287713" cy="456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6660" name="Text Box 4"/>
          <p:cNvSpPr txBox="1">
            <a:spLocks noChangeArrowheads="1"/>
          </p:cNvSpPr>
          <p:nvPr/>
        </p:nvSpPr>
        <p:spPr bwMode="auto">
          <a:xfrm>
            <a:off x="844550" y="2051050"/>
            <a:ext cx="378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4000" b="1" u="sng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 n i s m e r e t !</a:t>
            </a:r>
            <a:endParaRPr lang="hu-HU" altLang="hu-HU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326661" name="Text Box 5"/>
          <p:cNvSpPr txBox="1">
            <a:spLocks noChangeArrowheads="1"/>
          </p:cNvSpPr>
          <p:nvPr/>
        </p:nvSpPr>
        <p:spPr bwMode="auto">
          <a:xfrm>
            <a:off x="1459511" y="3168402"/>
            <a:ext cx="2634054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„A legfontosabb, </a:t>
            </a:r>
            <a:br>
              <a:rPr lang="hu-HU" altLang="hu-HU" sz="2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hogy </a:t>
            </a:r>
            <a:br>
              <a:rPr lang="hu-HU" altLang="hu-HU" sz="2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milyennek látod </a:t>
            </a:r>
            <a:br>
              <a:rPr lang="hu-HU" altLang="hu-HU" sz="2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önmagadat”</a:t>
            </a:r>
            <a:endParaRPr lang="hu-HU" altLang="hu-HU" sz="2600" dirty="0">
              <a:solidFill>
                <a:srgbClr val="0000FF"/>
              </a:solidFill>
              <a:effectLst/>
            </a:endParaRPr>
          </a:p>
        </p:txBody>
      </p:sp>
      <p:sp>
        <p:nvSpPr>
          <p:cNvPr id="326662" name="Text Box 6"/>
          <p:cNvSpPr txBox="1">
            <a:spLocks noChangeArrowheads="1"/>
          </p:cNvSpPr>
          <p:nvPr/>
        </p:nvSpPr>
        <p:spPr bwMode="auto">
          <a:xfrm>
            <a:off x="283513" y="5406123"/>
            <a:ext cx="50193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u-HU" altLang="hu-HU" sz="2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„Légy alázatos, ha keresed a bölcsességet.</a:t>
            </a:r>
            <a:br>
              <a:rPr lang="hu-HU" altLang="hu-HU" sz="2000" b="1" i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000" b="1" i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Légy még alázatosabb, ha ura vagy annak.”</a:t>
            </a:r>
            <a:endParaRPr lang="hu-HU" altLang="hu-HU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326663" name="Rectangle 7"/>
          <p:cNvSpPr>
            <a:spLocks noChangeArrowheads="1"/>
          </p:cNvSpPr>
          <p:nvPr/>
        </p:nvSpPr>
        <p:spPr bwMode="auto">
          <a:xfrm>
            <a:off x="227013" y="776288"/>
            <a:ext cx="48212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altLang="hu-HU" sz="4400" b="1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hu-HU" altLang="hu-HU" sz="3600" b="1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 </a:t>
            </a:r>
            <a:r>
              <a:rPr lang="hu-HU" altLang="hu-HU" sz="4400" b="1" u="sng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t ü k ö r</a:t>
            </a:r>
            <a:endParaRPr lang="hu-HU" altLang="hu-HU" sz="3600" b="1" u="sng" dirty="0">
              <a:solidFill>
                <a:srgbClr val="FE4A8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06377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60" grpId="0" autoUpdateAnimBg="0"/>
      <p:bldP spid="326661" grpId="0" autoUpdateAnimBg="0"/>
      <p:bldP spid="326662" grpId="0" autoUpdateAnimBg="0"/>
      <p:bldP spid="32666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2105025"/>
            <a:ext cx="7945437" cy="44910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hu-HU" altLang="hu-HU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Feloldás:</a:t>
            </a:r>
            <a:r>
              <a:rPr lang="hu-HU" altLang="hu-HU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hu-HU" altLang="hu-HU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 sikerül megtalálni </a:t>
            </a:r>
            <a:r>
              <a:rPr lang="hu-HU" altLang="hu-HU" sz="2200" u="sng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saját belső energiaforrásunk</a:t>
            </a:r>
            <a:r>
              <a:rPr lang="hu-HU" altLang="hu-HU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at, </a:t>
            </a:r>
            <a:br>
              <a:rPr lang="hu-HU" altLang="hu-HU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a </a:t>
            </a:r>
            <a:r>
              <a:rPr lang="hu-HU" altLang="hu-HU" sz="22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régi szokásaink átalakíthatók</a:t>
            </a:r>
            <a:r>
              <a:rPr lang="hu-HU" altLang="hu-HU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pozitívvá és erősítővé!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Megfélemlítő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hu-HU" altLang="hu-H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hu-HU" altLang="hu-HU" sz="2400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vezető személyiség</a:t>
            </a:r>
            <a:endParaRPr lang="hu-HU" altLang="hu-H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hu-HU" altLang="hu-HU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meghatározó	 –		uralkodás nélkül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öntudatos	 – 		kihívó modor nélkül</a:t>
            </a:r>
            <a:r>
              <a:rPr lang="hu-HU" altLang="hu-HU" sz="22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Vallató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hu-HU" altLang="hu-H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	</a:t>
            </a:r>
            <a:r>
              <a:rPr lang="hu-HU" altLang="hu-HU" sz="2400" u="sng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tanácsadó</a:t>
            </a:r>
            <a:endParaRPr lang="hu-HU" altLang="hu-HU" u="sng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hu-HU" altLang="hu-HU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kutató	 –		alkotó kíváncsiság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hu-HU" altLang="hu-HU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oktató	 –		jó kommunikációs készség</a:t>
            </a:r>
            <a:endParaRPr lang="hu-HU" altLang="hu-HU" u="sng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Zárkózott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hu-HU" altLang="hu-H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	</a:t>
            </a:r>
            <a:r>
              <a:rPr lang="hu-HU" altLang="hu-HU" sz="2400" u="sng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szabadgondolkodó</a:t>
            </a:r>
            <a:endParaRPr lang="hu-HU" altLang="hu-HU" u="sng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hu-HU" altLang="hu-HU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bölcsesség	 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</a:t>
            </a:r>
            <a:r>
              <a:rPr lang="hu-HU" altLang="hu-HU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pap, gyógyító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sz="22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hu-HU" altLang="hu-HU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alkotókészség  – 		művész</a:t>
            </a:r>
            <a:endParaRPr lang="hu-HU" altLang="hu-HU" sz="2200" u="sng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„Szegény én”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hu-HU" altLang="hu-H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	</a:t>
            </a:r>
            <a:r>
              <a:rPr lang="hu-HU" altLang="hu-HU" sz="2400" u="sng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reformátor</a:t>
            </a:r>
            <a:endParaRPr lang="hu-HU" altLang="hu-HU" sz="2600" u="sng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sz="2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együttérző</a:t>
            </a:r>
            <a:r>
              <a:rPr lang="hu-HU" altLang="hu-HU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–		szociális munkás, gyógyító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234888960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1000"/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1000"/>
                                        <p:tgtEl>
                                          <p:spTgt spid="321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1000"/>
                                        <p:tgtEl>
                                          <p:spTgt spid="321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1000"/>
                                        <p:tgtEl>
                                          <p:spTgt spid="321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 autoUpdateAnimBg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4292" name="Picture 4" descr="j007875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74925" y="985838"/>
            <a:ext cx="4037013" cy="516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2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79450" y="2205038"/>
            <a:ext cx="7959725" cy="4013200"/>
          </a:xfrm>
        </p:spPr>
        <p:txBody>
          <a:bodyPr/>
          <a:lstStyle/>
          <a:p>
            <a:r>
              <a:rPr lang="hu-HU" altLang="hu-HU" b="1" u="sng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Egység-élmény</a:t>
            </a:r>
            <a:endParaRPr lang="hu-HU" altLang="hu-HU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más a </a:t>
            </a:r>
            <a:r>
              <a:rPr lang="hu-HU" altLang="hu-HU" sz="26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leírás</a:t>
            </a: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és más az </a:t>
            </a:r>
            <a:r>
              <a:rPr lang="hu-HU" altLang="hu-HU" sz="2600" u="sng" dirty="0">
                <a:solidFill>
                  <a:srgbClr val="FF1B9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átélés</a:t>
            </a: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hu-HU" altLang="hu-H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könnyű, lebegő érzés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megszokottnál intenzívebb érzékelések</a:t>
            </a:r>
          </a:p>
          <a:p>
            <a:pPr lvl="3">
              <a:lnSpc>
                <a:spcPct val="80000"/>
              </a:lnSpc>
              <a:spcBef>
                <a:spcPct val="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szín, hang, íz, illat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szépség – egység a világgal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ilyen élmény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feloldja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belső konfliktusokat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szükségtelenné teszi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az energia elvételét másoktól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sz="2600" u="sng" dirty="0">
                <a:solidFill>
                  <a:srgbClr val="D602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csapda</a:t>
            </a:r>
            <a:r>
              <a:rPr lang="hu-HU" altLang="hu-HU" sz="2600" dirty="0">
                <a:solidFill>
                  <a:srgbClr val="D602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hu-HU" altLang="hu-HU" sz="26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kételkedés/csalódottság gyorsan </a:t>
            </a: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csökkenti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az energiaszintet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45919058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30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1000"/>
                                        <p:tgtEl>
                                          <p:spTgt spid="306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1000"/>
                                        <p:tgtEl>
                                          <p:spTgt spid="306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 autoUpdateAnimBg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09625" y="2205038"/>
            <a:ext cx="7772400" cy="4387850"/>
          </a:xfrm>
        </p:spPr>
        <p:txBody>
          <a:bodyPr/>
          <a:lstStyle/>
          <a:p>
            <a:r>
              <a:rPr lang="hu-HU" altLang="hu-HU" b="1" u="sng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Egység-élmény</a:t>
            </a:r>
            <a:endParaRPr lang="hu-HU" altLang="hu-HU" u="sng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u="sng" dirty="0">
                <a:solidFill>
                  <a:srgbClr val="FF1B9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előkészíthető</a:t>
            </a:r>
            <a:r>
              <a:rPr lang="hu-HU" altLang="hu-HU" dirty="0">
                <a:solidFill>
                  <a:srgbClr val="FF1B9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megjelenése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3">
              <a:lnSpc>
                <a:spcPct val="80000"/>
              </a:lnSpc>
              <a:spcBef>
                <a:spcPct val="0"/>
              </a:spcBef>
            </a:pPr>
            <a:r>
              <a:rPr lang="hu-HU" altLang="hu-HU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(de nem lehet </a:t>
            </a:r>
            <a:r>
              <a:rPr lang="hu-HU" altLang="hu-HU" sz="22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szándékosan</a:t>
            </a:r>
            <a:r>
              <a:rPr lang="hu-HU" altLang="hu-HU" sz="2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előidézni)</a:t>
            </a:r>
            <a:endParaRPr lang="hu-HU" altLang="hu-H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sz="2600" dirty="0">
                <a:solidFill>
                  <a:srgbClr val="FF1B9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idézd fel</a:t>
            </a:r>
            <a:r>
              <a:rPr lang="hu-HU" altLang="hu-HU" sz="26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egy korábbi hasonló élményedet</a:t>
            </a:r>
          </a:p>
          <a:p>
            <a:pPr lvl="3">
              <a:lnSpc>
                <a:spcPct val="80000"/>
              </a:lnSpc>
              <a:spcBef>
                <a:spcPct val="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(szépség, önátadás, időtlenség érzése, stb.)</a:t>
            </a:r>
            <a:endParaRPr lang="hu-HU" altLang="hu-HU" sz="2200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sz="2600" dirty="0">
                <a:solidFill>
                  <a:srgbClr val="FF1B9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hagyd</a:t>
            </a:r>
            <a:r>
              <a:rPr lang="hu-HU" altLang="hu-HU" sz="26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hogy most is hasson rád</a:t>
            </a:r>
            <a:endParaRPr lang="hu-HU" altLang="hu-HU" sz="26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3">
              <a:lnSpc>
                <a:spcPct val="80000"/>
              </a:lnSpc>
              <a:spcBef>
                <a:spcPct val="0"/>
              </a:spcBef>
            </a:pP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így </a:t>
            </a:r>
            <a:r>
              <a:rPr lang="hu-HU" altLang="hu-HU" sz="2400" dirty="0">
                <a:solidFill>
                  <a:srgbClr val="FF1B9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 tudsz nyílni</a:t>
            </a: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bensődben </a:t>
            </a:r>
            <a:b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szépség, béke, harmónia forrása előtt és megindul az energia áramlása közöttetek</a:t>
            </a:r>
            <a:endParaRPr lang="hu-HU" altLang="hu-HU" sz="2400" u="sng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hu-HU" altLang="hu-HU" u="sng" dirty="0">
                <a:solidFill>
                  <a:srgbClr val="D602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fontos:</a:t>
            </a:r>
            <a:r>
              <a:rPr lang="hu-HU" altLang="hu-HU" sz="32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 sz="26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 törekedj</a:t>
            </a: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szeretet kiárasztására, hanem</a:t>
            </a:r>
            <a:b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hu-HU" altLang="hu-HU" sz="2600" dirty="0">
                <a:solidFill>
                  <a:srgbClr val="FF1B9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belsőleg nyitottan hagyd</a:t>
            </a: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hogy </a:t>
            </a:r>
            <a:b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magától átáradjon rajtad</a:t>
            </a: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!</a:t>
            </a:r>
            <a:r>
              <a:rPr lang="hu-HU" altLang="hu-H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hu-HU" altLang="hu-HU" sz="28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308497770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30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30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uiExpand="1" build="p" autoUpdateAnimBg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838200" y="2205038"/>
            <a:ext cx="7772400" cy="4114800"/>
          </a:xfrm>
        </p:spPr>
        <p:txBody>
          <a:bodyPr/>
          <a:lstStyle/>
          <a:p>
            <a:r>
              <a:rPr lang="hu-HU" altLang="hu-HU" b="1" u="sng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Egység-élmény hatása</a:t>
            </a:r>
            <a:endParaRPr lang="hu-HU" altLang="hu-HU" u="sng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600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megnő</a:t>
            </a:r>
            <a:r>
              <a:rPr lang="hu-HU" altLang="hu-HU" sz="2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benned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szépség értékelése</a:t>
            </a:r>
            <a:endParaRPr lang="hu-HU" altLang="hu-HU" u="sng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más emberek (a ‘másság’) értékelése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tanulás igénye és képessége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érzékszervek működése</a:t>
            </a:r>
            <a:endParaRPr lang="hu-HU" altLang="hu-HU" u="sng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600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csökken</a:t>
            </a:r>
            <a:r>
              <a:rPr lang="hu-HU" altLang="hu-HU" sz="2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benned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anyagi javak felhalmozása iránti érdeklődés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elfogódottság/zavar érzése  </a:t>
            </a:r>
            <a:endParaRPr lang="hu-HU" altLang="hu-HU" u="sng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sz="2600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megjelenik</a:t>
            </a:r>
            <a:r>
              <a:rPr lang="hu-HU" altLang="hu-HU" sz="26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sz="2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benned</a:t>
            </a:r>
            <a:endParaRPr lang="hu-HU" altLang="hu-HU" sz="2600" u="sng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összetartozás érzése egy ‘magasabb’ erővel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hu-HU" altLang="hu-HU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képesség másokat inspirálni/ösztönözni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226101595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29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1000"/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1000"/>
                                        <p:tgtEl>
                                          <p:spTgt spid="29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1000"/>
                                        <p:tgtEl>
                                          <p:spTgt spid="29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5" grpId="0" build="p" autoUpdateAnimBg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22563"/>
            <a:ext cx="7772400" cy="3798887"/>
          </a:xfrm>
        </p:spPr>
        <p:txBody>
          <a:bodyPr/>
          <a:lstStyle/>
          <a:p>
            <a:r>
              <a:rPr lang="hu-HU" altLang="hu-HU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Tennivalók</a:t>
            </a:r>
            <a:r>
              <a:rPr lang="hu-HU" altLang="hu-HU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hu-HU" altLang="hu-HU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saját 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életcél,</a:t>
            </a: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élet-feladat</a:t>
            </a: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u="sng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tudatosítás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hu-HU" altLang="hu-HU" u="sng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saját 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energiaszint </a:t>
            </a:r>
            <a:r>
              <a:rPr lang="hu-HU" altLang="hu-HU" u="sng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növelés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megfigyelő</a:t>
            </a:r>
            <a:r>
              <a:rPr lang="hu-HU" altLang="hu-HU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állapot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ának </a:t>
            </a:r>
            <a:r>
              <a:rPr lang="hu-HU" altLang="hu-HU" u="sng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tartósítás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hu-HU" altLang="hu-HU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</a:t>
            </a:r>
            <a:r>
              <a:rPr lang="hu-HU" altLang="hu-HU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aktuális </a:t>
            </a:r>
            <a:r>
              <a:rPr lang="hu-HU" altLang="hu-HU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kérdések feltevése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sz="26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 megvan a kérdés, megjön a válasz</a:t>
            </a:r>
            <a:r>
              <a:rPr lang="hu-HU" altLang="hu-HU" dirty="0">
                <a:solidFill>
                  <a:schemeClr val="accent1"/>
                </a:solidFill>
              </a:rPr>
              <a:t>!</a:t>
            </a:r>
            <a:endParaRPr lang="hu-HU" altLang="hu-HU" u="sng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30000"/>
              </a:spcBef>
            </a:pPr>
            <a:r>
              <a:rPr lang="hu-HU" altLang="hu-HU" b="1" dirty="0">
                <a:solidFill>
                  <a:srgbClr val="FE4A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  A  TANÍTVÁNY  FELKÉSZÜLT, </a:t>
            </a:r>
            <a:br>
              <a:rPr lang="hu-HU" altLang="hu-HU" b="1" dirty="0">
                <a:solidFill>
                  <a:srgbClr val="FE4A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altLang="hu-HU" b="1" dirty="0">
                <a:solidFill>
                  <a:srgbClr val="FE4A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A  MESTER  MEGJELENIK !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345886871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29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build="p" autoUpdateAnimBg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765" y="2733675"/>
            <a:ext cx="7970520" cy="3476625"/>
          </a:xfrm>
        </p:spPr>
        <p:txBody>
          <a:bodyPr/>
          <a:lstStyle/>
          <a:p>
            <a:r>
              <a:rPr lang="hu-HU" altLang="hu-HU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Tennivalók:</a:t>
            </a:r>
            <a:r>
              <a:rPr lang="hu-HU" altLang="hu-HU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/>
            <a:r>
              <a:rPr lang="hu-HU" altLang="hu-HU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figyelni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„véletlenek” üzenetét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tudatosítani és feloldani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  a </a:t>
            </a: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belső félelmek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 és kétségeket</a:t>
            </a:r>
          </a:p>
          <a:p>
            <a:pPr lvl="1"/>
            <a:r>
              <a:rPr lang="hu-HU" altLang="hu-HU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tudatosan csatlakozni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nagy energiaforráshoz 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megnövelt saját energiaszint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figyelés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b="1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ENERGIA ADÁSA MÁSOKNAK</a:t>
            </a:r>
            <a:endParaRPr lang="hu-HU" altLang="hu-H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41186254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32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uiExpand="1" build="p" autoUpdateAnimBg="0" advAuto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38200" y="2592388"/>
            <a:ext cx="7772400" cy="3941762"/>
          </a:xfrm>
        </p:spPr>
        <p:txBody>
          <a:bodyPr/>
          <a:lstStyle/>
          <a:p>
            <a:r>
              <a:rPr lang="hu-HU" altLang="hu-HU" b="1" u="sng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Belső félelem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lvl="1">
              <a:lnSpc>
                <a:spcPct val="85000"/>
              </a:lnSpc>
              <a:spcBef>
                <a:spcPct val="10000"/>
              </a:spcBef>
            </a:pP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elvisz a jelentől: </a:t>
            </a:r>
            <a:r>
              <a:rPr lang="hu-HU" altLang="hu-HU" sz="26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emlékezés</a:t>
            </a: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múltra</a:t>
            </a:r>
            <a:b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    </a:t>
            </a:r>
            <a:r>
              <a:rPr lang="hu-HU" altLang="hu-HU" sz="26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képzelgés</a:t>
            </a: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jövőről</a:t>
            </a:r>
          </a:p>
          <a:p>
            <a:pPr lvl="2">
              <a:lnSpc>
                <a:spcPct val="85000"/>
              </a:lnSpc>
              <a:spcBef>
                <a:spcPct val="5000"/>
              </a:spcBef>
            </a:pPr>
            <a:r>
              <a:rPr lang="hu-HU" altLang="hu-HU" sz="2600" b="1" u="sng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élj az örök jelenben!</a:t>
            </a:r>
            <a:endParaRPr lang="hu-HU" altLang="hu-HU" sz="2600" dirty="0">
              <a:solidFill>
                <a:srgbClr val="FE4A8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</a:pPr>
            <a:r>
              <a:rPr lang="hu-HU" altLang="hu-HU" sz="26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kezelése:</a:t>
            </a:r>
            <a:endParaRPr lang="hu-HU" altLang="hu-H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nézz szembe vele – </a:t>
            </a: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 az üzenete ?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keresd meg a </a:t>
            </a: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forrását, 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okait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vidd túlzásba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és találd meg benne a humorosat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keresd meg, miben érzed magad </a:t>
            </a: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kevésnek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b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gyengén</a:t>
            </a:r>
            <a:r>
              <a:rPr lang="hu-HU" altLang="hu-HU" dirty="0">
                <a:solidFill>
                  <a:srgbClr val="00CC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ek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és kezdj hozzá a rendezéséhez</a:t>
            </a:r>
          </a:p>
          <a:p>
            <a:pPr lvl="2">
              <a:lnSpc>
                <a:spcPct val="80000"/>
              </a:lnSpc>
            </a:pPr>
            <a:r>
              <a:rPr lang="hu-HU" altLang="hu-HU" b="1" u="sng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ENGEDD EL A FÉLELMEIDET !</a:t>
            </a:r>
            <a:endParaRPr lang="hu-HU" altLang="hu-H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131823058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380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38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 autoUpdateAnimBg="0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3575" y="2759075"/>
            <a:ext cx="4041775" cy="3362325"/>
          </a:xfrm>
        </p:spPr>
        <p:txBody>
          <a:bodyPr/>
          <a:lstStyle/>
          <a:p>
            <a:r>
              <a:rPr lang="hu-HU" altLang="hu-HU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Tennivalók:</a:t>
            </a:r>
            <a:r>
              <a:rPr lang="hu-HU" altLang="hu-HU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/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ötletszerű </a:t>
            </a:r>
            <a:r>
              <a:rPr lang="hu-HU" altLang="hu-HU" sz="26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vágyak</a:t>
            </a: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</a:t>
            </a:r>
          </a:p>
          <a:p>
            <a:pPr lvl="1"/>
            <a:endParaRPr lang="hu-HU" altLang="hu-HU" sz="26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 kielégítjük, </a:t>
            </a:r>
            <a:b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dirty="0">
                <a:solidFill>
                  <a:srgbClr val="D602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üresség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marad utána</a:t>
            </a:r>
            <a:br>
              <a:rPr lang="hu-HU" altLang="hu-HU" dirty="0"/>
            </a:br>
            <a:endParaRPr lang="hu-HU" altLang="hu-HU" dirty="0"/>
          </a:p>
          <a:p>
            <a:pPr lvl="1">
              <a:lnSpc>
                <a:spcPct val="80000"/>
              </a:lnSpc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 nem elégítjük ki, </a:t>
            </a:r>
            <a:r>
              <a:rPr lang="hu-HU" altLang="hu-HU" dirty="0">
                <a:solidFill>
                  <a:srgbClr val="D602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újabb tárgy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 keres			</a:t>
            </a:r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790825"/>
            <a:ext cx="3983038" cy="3479800"/>
          </a:xfrm>
        </p:spPr>
        <p:txBody>
          <a:bodyPr/>
          <a:lstStyle/>
          <a:p>
            <a:r>
              <a:rPr lang="hu-HU" altLang="hu-HU" b="1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megkülönböztetni</a:t>
            </a:r>
            <a:endParaRPr lang="hu-HU" altLang="hu-HU" dirty="0">
              <a:solidFill>
                <a:schemeClr val="accent2"/>
              </a:solidFill>
            </a:endParaRPr>
          </a:p>
          <a:p>
            <a:pPr lvl="1"/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intuitív </a:t>
            </a:r>
            <a:r>
              <a:rPr lang="hu-HU" altLang="hu-HU" sz="2600" u="sng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késztetés</a:t>
            </a:r>
            <a:r>
              <a:rPr lang="hu-HU" altLang="hu-HU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től</a:t>
            </a:r>
          </a:p>
          <a:p>
            <a:pPr lvl="1"/>
            <a:endParaRPr lang="hu-HU" altLang="hu-HU" sz="26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 kielégítjük, </a:t>
            </a:r>
            <a:b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hu-HU" altLang="hu-HU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jól végzett munka örömét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adja</a:t>
            </a:r>
          </a:p>
          <a:p>
            <a:pPr lvl="1">
              <a:lnSpc>
                <a:spcPct val="80000"/>
              </a:lnSpc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 nem elégítjük ki, újból és </a:t>
            </a:r>
            <a:r>
              <a:rPr lang="hu-HU" altLang="hu-HU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újból ugyanazt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sugallja</a:t>
            </a:r>
            <a:endParaRPr lang="hu-HU" altLang="hu-H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46634735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325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325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325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325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5" grpId="0" uiExpand="1" build="p" autoUpdateAnimBg="0"/>
      <p:bldP spid="325636" grpId="0" uiExpand="1" build="p" autoUpdateAnimBg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48296"/>
            <a:ext cx="7772400" cy="4435384"/>
          </a:xfrm>
        </p:spPr>
        <p:txBody>
          <a:bodyPr/>
          <a:lstStyle/>
          <a:p>
            <a:r>
              <a:rPr lang="hu-HU" altLang="hu-HU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kialakítás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néhány szempontja: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u="sng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önkéntes energia-adás</a:t>
            </a:r>
            <a:endParaRPr lang="hu-HU" altLang="hu-HU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minden találkozásnak </a:t>
            </a: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üzenet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van</a:t>
            </a:r>
            <a:endParaRPr lang="hu-HU" altLang="hu-HU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kapcsolat tartása a </a:t>
            </a: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nagy energia-forrás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sal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másoktól való </a:t>
            </a: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függés feloldása</a:t>
            </a:r>
            <a:endParaRPr lang="hu-HU" altLang="hu-HU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gyermekeink </a:t>
            </a: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önállóvá nevelés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tudatos csoportok alakulása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romantikus kapcsolat – plátói kapcsolat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feldolgozatlan viszony a testiségen túli kapcsolat</a:t>
            </a:r>
            <a:b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másik nemű szülővel,</a:t>
            </a:r>
            <a:r>
              <a:rPr lang="hu-HU" altLang="hu-HU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altLang="hu-H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másik nemű társsal</a:t>
            </a:r>
            <a:endParaRPr lang="hu-HU" altLang="hu-HU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3937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151441311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29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297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297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297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297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297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build="p" autoUpdateAnimBg="0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667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hu-HU" sz="5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H Á R O M   K A P U</a:t>
            </a:r>
            <a:endParaRPr lang="hu-HU" sz="60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971800"/>
            <a:ext cx="8001000" cy="23241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hu-HU" sz="3600" b="1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Három kapu visz be a templomba:</a:t>
            </a:r>
          </a:p>
          <a:p>
            <a:pPr marL="0" indent="0">
              <a:buNone/>
              <a:defRPr/>
            </a:pPr>
            <a:r>
              <a:rPr lang="hu-HU" sz="3600" b="1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Tudás, munka, imádság kapuja;</a:t>
            </a:r>
          </a:p>
          <a:p>
            <a:pPr marL="0" indent="0">
              <a:buNone/>
              <a:defRPr/>
            </a:pPr>
            <a:r>
              <a:rPr lang="hu-HU" sz="3600" b="1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S ha valaki künn áll várakozva,</a:t>
            </a:r>
          </a:p>
          <a:p>
            <a:pPr marL="0" indent="0">
              <a:buNone/>
              <a:defRPr/>
            </a:pPr>
            <a:r>
              <a:rPr lang="hu-HU" sz="3600" b="1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Bármelyiken bejut, ha akarja.</a:t>
            </a:r>
            <a:r>
              <a:rPr lang="hu-HU" b="1" dirty="0">
                <a:solidFill>
                  <a:srgbClr val="FE4A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hu-HU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9654985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5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0" grpId="0" autoUpdateAnimBg="0"/>
      <p:bldP spid="59597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Text Box 2"/>
          <p:cNvSpPr txBox="1">
            <a:spLocks noChangeArrowheads="1"/>
          </p:cNvSpPr>
          <p:nvPr/>
        </p:nvSpPr>
        <p:spPr bwMode="auto">
          <a:xfrm>
            <a:off x="717550" y="1095375"/>
            <a:ext cx="7750175" cy="4967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Óh, Rejtett Élet,</a:t>
            </a:r>
            <a:br>
              <a:rPr lang="hu-HU" altLang="hu-HU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amely ott rezegsz minden atomban,</a:t>
            </a:r>
          </a:p>
          <a:p>
            <a:pPr>
              <a:spcBef>
                <a:spcPct val="20000"/>
              </a:spcBef>
            </a:pPr>
            <a:r>
              <a:rPr lang="hu-HU" altLang="hu-HU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Óh, Rejtett Világosság, </a:t>
            </a:r>
            <a:br>
              <a:rPr lang="hu-HU" altLang="hu-HU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amely ott ragyogsz minden teremtményben,</a:t>
            </a:r>
          </a:p>
          <a:p>
            <a:pPr>
              <a:spcBef>
                <a:spcPct val="20000"/>
              </a:spcBef>
            </a:pPr>
            <a:r>
              <a:rPr lang="hu-HU" altLang="hu-HU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Óh, Rejtett Szeretet,</a:t>
            </a:r>
            <a:br>
              <a:rPr lang="hu-HU" altLang="hu-HU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amely egységben mindent átölelsz,</a:t>
            </a:r>
          </a:p>
          <a:p>
            <a:pPr>
              <a:spcBef>
                <a:spcPct val="20000"/>
              </a:spcBef>
            </a:pPr>
            <a:r>
              <a:rPr lang="hu-HU" altLang="hu-HU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Tudja meg mindenki,</a:t>
            </a:r>
            <a:br>
              <a:rPr lang="hu-HU" altLang="hu-HU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aki magát</a:t>
            </a:r>
            <a:r>
              <a:rPr lang="hu-HU" altLang="hu-HU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Veled </a:t>
            </a:r>
            <a:r>
              <a:rPr lang="hu-HU" altLang="hu-H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egynek érzi,</a:t>
            </a:r>
            <a:br>
              <a:rPr lang="hu-HU" altLang="hu-H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hogy</a:t>
            </a:r>
          </a:p>
          <a:p>
            <a:pPr>
              <a:spcBef>
                <a:spcPct val="50000"/>
              </a:spcBef>
            </a:pPr>
            <a:r>
              <a:rPr lang="hu-HU" altLang="hu-HU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 I N D E N   M Á S </a:t>
            </a:r>
            <a:r>
              <a:rPr lang="hu-HU" altLang="hu-HU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hu-HU" altLang="hu-HU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L   I S   E G Y  !</a:t>
            </a:r>
            <a:endParaRPr lang="hu-HU" altLang="hu-HU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70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98854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7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870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87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87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87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870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02" grpId="0" build="p" autoUpdateAnimBg="0"/>
      <p:bldP spid="87040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12825"/>
            <a:ext cx="4038600" cy="5472113"/>
          </a:xfrm>
        </p:spPr>
        <p:txBody>
          <a:bodyPr/>
          <a:lstStyle/>
          <a:p>
            <a:pPr marL="190500" indent="-190500" algn="ctr">
              <a:lnSpc>
                <a:spcPct val="80000"/>
              </a:lnSpc>
              <a:spcBef>
                <a:spcPts val="6000"/>
              </a:spcBef>
              <a:spcAft>
                <a:spcPts val="1200"/>
              </a:spcAft>
              <a:tabLst>
                <a:tab pos="0" algn="l"/>
                <a:tab pos="1054100" algn="l"/>
                <a:tab pos="1524000" algn="l"/>
                <a:tab pos="1905000" algn="l"/>
              </a:tabLst>
            </a:pPr>
            <a:r>
              <a:rPr lang="hu-HU" altLang="hu-HU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KÖNYV – TUDÁS</a:t>
            </a:r>
          </a:p>
          <a:p>
            <a:pPr marL="190500" indent="-190500">
              <a:lnSpc>
                <a:spcPct val="90000"/>
              </a:lnSpc>
              <a:tabLst>
                <a:tab pos="0" algn="l"/>
                <a:tab pos="1054100" algn="l"/>
                <a:tab pos="1524000" algn="l"/>
                <a:tab pos="1905000" algn="l"/>
              </a:tabLst>
            </a:pPr>
            <a:r>
              <a:rPr lang="hu-HU" altLang="hu-H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Az érzékelt (“látott”) világhoz</a:t>
            </a:r>
            <a:br>
              <a:rPr lang="hu-HU" altLang="hu-H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</a:br>
            <a:r>
              <a:rPr lang="hu-HU" altLang="hu-H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     kötött </a:t>
            </a:r>
            <a:r>
              <a:rPr lang="hu-HU" altLang="hu-HU" sz="2000" i="1" u="sng" dirty="0">
                <a:solidFill>
                  <a:srgbClr val="00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ismeretek halmaza</a:t>
            </a:r>
            <a:endParaRPr lang="hu-HU" altLang="hu-HU" u="sng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190500" indent="-190500">
              <a:lnSpc>
                <a:spcPct val="80000"/>
              </a:lnSpc>
              <a:spcBef>
                <a:spcPct val="10000"/>
              </a:spcBef>
              <a:tabLst>
                <a:tab pos="0" algn="l"/>
                <a:tab pos="1054100" algn="l"/>
                <a:tab pos="1524000" algn="l"/>
                <a:tab pos="1905000" algn="l"/>
              </a:tabLst>
            </a:pPr>
            <a:r>
              <a:rPr lang="hu-HU" altLang="hu-HU" sz="2400" dirty="0">
                <a:solidFill>
                  <a:srgbClr val="00C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Az ismeretek</a:t>
            </a:r>
            <a:endParaRPr lang="hu-HU" altLang="hu-HU" dirty="0">
              <a:solidFill>
                <a:srgbClr val="00CC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571500" lvl="2" indent="0">
              <a:lnSpc>
                <a:spcPct val="85000"/>
              </a:lnSpc>
              <a:spcBef>
                <a:spcPct val="10000"/>
              </a:spcBef>
              <a:tabLst>
                <a:tab pos="0" algn="l"/>
                <a:tab pos="1054100" algn="l"/>
                <a:tab pos="1524000" algn="l"/>
                <a:tab pos="1905000" algn="l"/>
              </a:tabLst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tanulhatók/taníthatók</a:t>
            </a:r>
            <a:endParaRPr lang="hu-HU" altLang="hu-HU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571500" lvl="2" indent="0">
              <a:lnSpc>
                <a:spcPct val="85000"/>
              </a:lnSpc>
              <a:spcBef>
                <a:spcPct val="10000"/>
              </a:spcBef>
              <a:tabLst>
                <a:tab pos="0" algn="l"/>
                <a:tab pos="1054100" algn="l"/>
                <a:tab pos="1524000" algn="l"/>
                <a:tab pos="1905000" algn="l"/>
              </a:tabLst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 felvett alaptételek köré </a:t>
            </a:r>
            <a:r>
              <a:rPr lang="hu-HU" altLang="hu-HU" sz="2400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    </a:t>
            </a:r>
            <a:r>
              <a:rPr lang="hu-HU" altLang="hu-H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	–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logikával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rendezhet</a:t>
            </a:r>
            <a:r>
              <a:rPr lang="hu-HU" altLang="hu-HU" dirty="0">
                <a:solidFill>
                  <a:srgbClr val="0000FF"/>
                </a:solidFill>
              </a:rPr>
              <a:t>ő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k</a:t>
            </a:r>
            <a:b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</a:br>
            <a:r>
              <a:rPr lang="hu-HU" altLang="hu-H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	–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szembeállít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hatók</a:t>
            </a:r>
            <a:endParaRPr lang="hu-HU" altLang="hu-HU" sz="24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190500" indent="-190500">
              <a:lnSpc>
                <a:spcPct val="80000"/>
              </a:lnSpc>
              <a:tabLst>
                <a:tab pos="0" algn="l"/>
                <a:tab pos="1054100" algn="l"/>
                <a:tab pos="1524000" algn="l"/>
                <a:tab pos="1905000" algn="l"/>
              </a:tabLst>
            </a:pPr>
            <a:r>
              <a:rPr lang="hu-HU" altLang="hu-H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Az </a:t>
            </a:r>
            <a:r>
              <a:rPr lang="hu-HU" altLang="hu-HU" sz="2400" u="sng" dirty="0">
                <a:solidFill>
                  <a:srgbClr val="00C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intellektus</a:t>
            </a:r>
            <a:r>
              <a:rPr lang="hu-HU" altLang="hu-H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világa:</a:t>
            </a:r>
            <a:endParaRPr lang="hu-HU" altLang="hu-HU" sz="20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571500" lvl="2" indent="0">
              <a:lnSpc>
                <a:spcPct val="90000"/>
              </a:lnSpc>
              <a:spcBef>
                <a:spcPct val="10000"/>
              </a:spcBef>
              <a:tabLst>
                <a:tab pos="0" algn="l"/>
                <a:tab pos="1054100" algn="l"/>
                <a:tab pos="1524000" algn="l"/>
                <a:tab pos="1905000" algn="l"/>
              </a:tabLst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okos(</a:t>
            </a:r>
            <a:r>
              <a:rPr lang="hu-HU" altLang="hu-HU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kodó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)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emberek</a:t>
            </a:r>
            <a:b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</a:b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	vitatkozás/fanatizmus</a:t>
            </a:r>
            <a:endParaRPr lang="hu-HU" altLang="hu-HU" sz="24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571500" lvl="2" indent="0">
              <a:lnSpc>
                <a:spcPct val="90000"/>
              </a:lnSpc>
              <a:spcBef>
                <a:spcPct val="10000"/>
              </a:spcBef>
              <a:tabLst>
                <a:tab pos="0" algn="l"/>
                <a:tab pos="1054100" algn="l"/>
                <a:tab pos="1524000" algn="l"/>
                <a:tab pos="1905000" algn="l"/>
              </a:tabLst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 a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formával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foglalkozik</a:t>
            </a:r>
          </a:p>
          <a:p>
            <a:pPr marL="571500" lvl="2" indent="0">
              <a:lnSpc>
                <a:spcPct val="90000"/>
              </a:lnSpc>
              <a:spcBef>
                <a:spcPct val="10000"/>
              </a:spcBef>
              <a:tabLst>
                <a:tab pos="0" algn="l"/>
                <a:tab pos="1054100" algn="l"/>
                <a:tab pos="1524000" algn="l"/>
                <a:tab pos="1905000" algn="l"/>
              </a:tabLst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 a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részletek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elfedik az 		   egészet</a:t>
            </a:r>
          </a:p>
          <a:p>
            <a:pPr marL="0" indent="0" algn="ctr">
              <a:buNone/>
              <a:tabLst>
                <a:tab pos="0" algn="l"/>
                <a:tab pos="1054100" algn="l"/>
                <a:tab pos="1524000" algn="l"/>
                <a:tab pos="1905000" algn="l"/>
              </a:tabLst>
            </a:pPr>
            <a:r>
              <a:rPr lang="hu-HU" altLang="hu-HU" b="1" i="1" dirty="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„A   S Z E M   T A N A”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993775"/>
            <a:ext cx="4343400" cy="5530850"/>
          </a:xfrm>
        </p:spPr>
        <p:txBody>
          <a:bodyPr/>
          <a:lstStyle/>
          <a:p>
            <a:pPr marL="190500" indent="-190500" algn="ctr">
              <a:lnSpc>
                <a:spcPct val="90000"/>
              </a:lnSpc>
              <a:spcBef>
                <a:spcPts val="4800"/>
              </a:spcBef>
              <a:spcAft>
                <a:spcPts val="1200"/>
              </a:spcAft>
            </a:pPr>
            <a:r>
              <a:rPr lang="hu-HU" altLang="hu-HU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SZELLEMI  TUDÁS</a:t>
            </a:r>
            <a:endParaRPr lang="hu-HU" altLang="hu-HU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190500" indent="-190500">
              <a:lnSpc>
                <a:spcPct val="90000"/>
              </a:lnSpc>
            </a:pPr>
            <a:r>
              <a:rPr lang="hu-HU" altLang="hu-H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Az élményekből, </a:t>
            </a:r>
            <a:r>
              <a:rPr lang="hu-HU" altLang="hu-HU" sz="2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felismerésekb</a:t>
            </a:r>
            <a:r>
              <a:rPr lang="en-US" altLang="hu-H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anose="020BE200000000000000" pitchFamily="34" charset="0"/>
              </a:rPr>
              <a:t>ô</a:t>
            </a:r>
            <a:r>
              <a:rPr lang="hu-HU" altLang="hu-H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l</a:t>
            </a:r>
            <a:br>
              <a:rPr lang="hu-HU" altLang="hu-H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</a:br>
            <a:r>
              <a:rPr lang="hu-HU" altLang="hu-H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     származó/felépülő </a:t>
            </a:r>
            <a:r>
              <a:rPr lang="hu-HU" altLang="hu-HU" sz="2000" i="1" u="sng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belső tudás</a:t>
            </a:r>
            <a:endParaRPr lang="hu-HU" altLang="hu-HU" sz="20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190500" indent="-190500" algn="just">
              <a:lnSpc>
                <a:spcPct val="80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Ez a </a:t>
            </a:r>
            <a:r>
              <a:rPr lang="hu-HU" altLang="hu-HU" sz="240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tudás</a:t>
            </a:r>
            <a:endParaRPr lang="hu-HU" altLang="hu-HU" sz="2000" u="sng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666750" lvl="2" indent="-95250">
              <a:lnSpc>
                <a:spcPct val="85000"/>
              </a:lnSpc>
              <a:spcBef>
                <a:spcPct val="0"/>
              </a:spcBef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</a:t>
            </a:r>
            <a:r>
              <a:rPr lang="hu-HU" altLang="hu-HU" sz="1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megszerezhet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ő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</a:t>
            </a:r>
            <a:r>
              <a:rPr lang="hu-HU" altLang="hu-HU" sz="1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–</a:t>
            </a:r>
            <a:br>
              <a:rPr lang="hu-HU" altLang="hu-HU" sz="1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</a:br>
            <a:r>
              <a:rPr lang="hu-HU" altLang="hu-HU" sz="1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	   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de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nem tanítható</a:t>
            </a:r>
            <a:endParaRPr lang="hu-HU" altLang="hu-HU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666750" lvl="2" indent="-95250">
              <a:lnSpc>
                <a:spcPct val="85000"/>
              </a:lnSpc>
              <a:spcBef>
                <a:spcPct val="0"/>
              </a:spcBef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bölcs mondások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ba, </a:t>
            </a:r>
            <a:b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</a:b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	  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hasonlatok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ba befoglalható</a:t>
            </a:r>
          </a:p>
          <a:p>
            <a:pPr marL="666750" lvl="2" indent="-95250">
              <a:lnSpc>
                <a:spcPct val="85000"/>
              </a:lnSpc>
              <a:spcBef>
                <a:spcPct val="0"/>
              </a:spcBef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nincs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szembenállás</a:t>
            </a:r>
            <a:endParaRPr lang="hu-HU" altLang="hu-HU" sz="18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190500" indent="-190500" algn="just">
              <a:lnSpc>
                <a:spcPct val="85000"/>
              </a:lnSpc>
              <a:spcBef>
                <a:spcPct val="10000"/>
              </a:spcBef>
            </a:pPr>
            <a:r>
              <a:rPr lang="hu-HU" altLang="hu-H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Az </a:t>
            </a:r>
            <a:r>
              <a:rPr lang="hu-HU" altLang="hu-HU" sz="2400" u="sng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intuíció</a:t>
            </a:r>
            <a:r>
              <a:rPr lang="hu-HU" altLang="hu-H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világa</a:t>
            </a:r>
          </a:p>
          <a:p>
            <a:pPr marL="666750" lvl="2" indent="-95250">
              <a:lnSpc>
                <a:spcPct val="85000"/>
              </a:lnSpc>
              <a:spcBef>
                <a:spcPct val="10000"/>
              </a:spcBef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 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bölcs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emberek,</a:t>
            </a:r>
            <a:b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</a:b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          bölcs mosoly</a:t>
            </a:r>
          </a:p>
          <a:p>
            <a:pPr marL="666750" lvl="2" indent="-95250" algn="just">
              <a:lnSpc>
                <a:spcPct val="85000"/>
              </a:lnSpc>
              <a:spcBef>
                <a:spcPct val="10000"/>
              </a:spcBef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  a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tartalommal 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foglalkozik</a:t>
            </a:r>
          </a:p>
          <a:p>
            <a:pPr marL="666750" lvl="2" indent="-95250">
              <a:lnSpc>
                <a:spcPct val="85000"/>
              </a:lnSpc>
              <a:spcBef>
                <a:spcPct val="10000"/>
              </a:spcBef>
            </a:pP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–  az </a:t>
            </a:r>
            <a:r>
              <a:rPr lang="hu-HU" altLang="hu-HU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egész</a:t>
            </a: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tartalmazza a</a:t>
            </a:r>
            <a:b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</a:br>
            <a:r>
              <a:rPr lang="hu-HU" altLang="hu-HU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           részleteket</a:t>
            </a:r>
            <a:endParaRPr lang="hu-HU" altLang="hu-HU" sz="16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dine-721 HU" pitchFamily="18" charset="0"/>
            </a:endParaRPr>
          </a:p>
          <a:p>
            <a:pPr marL="0" indent="0">
              <a:buNone/>
            </a:pPr>
            <a:r>
              <a:rPr lang="hu-HU" altLang="hu-H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dine-721 HU" pitchFamily="18" charset="0"/>
              </a:rPr>
              <a:t>„A   S Z Í V   T A N A”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443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443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with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443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443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443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4433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44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44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443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443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withGroup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4433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5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443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4" grpId="0" uiExpand="1" build="p"/>
      <p:bldP spid="443395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2450" name="Picture 2" descr="j02889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0025" y="806450"/>
            <a:ext cx="1817688" cy="525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2451" name="Text Box 3"/>
          <p:cNvSpPr txBox="1">
            <a:spLocks noChangeArrowheads="1"/>
          </p:cNvSpPr>
          <p:nvPr/>
        </p:nvSpPr>
        <p:spPr bwMode="auto">
          <a:xfrm>
            <a:off x="1163638" y="4349750"/>
            <a:ext cx="510063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A1C00"/>
                    </a:gs>
                    <a:gs pos="100000">
                      <a:srgbClr val="8392D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Köszönöm a figyelmüket!</a:t>
            </a:r>
            <a:endParaRPr lang="en-US" altLang="hu-HU" sz="5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ccord Heavy SF" panose="020BE200000000000000" pitchFamily="34" charset="0"/>
            </a:endParaRPr>
          </a:p>
        </p:txBody>
      </p:sp>
      <p:pic>
        <p:nvPicPr>
          <p:cNvPr id="872452" name="Picture 4" descr="j007875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41425" y="857250"/>
            <a:ext cx="2332038" cy="298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27823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7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87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87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24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RÉSZ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15932"/>
            <a:ext cx="6400800" cy="868685"/>
          </a:xfrm>
        </p:spPr>
        <p:txBody>
          <a:bodyPr/>
          <a:lstStyle/>
          <a:p>
            <a:r>
              <a:rPr lang="hu-HU" sz="4800" b="1" spc="3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DIAGNÓZIS</a:t>
            </a:r>
          </a:p>
        </p:txBody>
      </p:sp>
    </p:spTree>
    <p:extLst>
      <p:ext uri="{BB962C8B-B14F-4D97-AF65-F5344CB8AC3E}">
        <p14:creationId xmlns:p14="http://schemas.microsoft.com/office/powerpoint/2010/main" val="3709445799"/>
      </p:ext>
    </p:extLst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84200" y="2514600"/>
            <a:ext cx="80137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hu-HU" altLang="hu-HU" sz="36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Emberi játszmák (E. </a:t>
            </a:r>
            <a:r>
              <a:rPr lang="hu-HU" altLang="hu-HU" sz="3600" b="1" kern="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Bernie</a:t>
            </a:r>
            <a:r>
              <a:rPr lang="hu-HU" altLang="hu-HU" sz="36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hu-HU" altLang="hu-HU" sz="30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szülő:</a:t>
            </a:r>
            <a:r>
              <a:rPr lang="hu-HU" altLang="hu-HU" sz="3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hu-HU" altLang="hu-HU" sz="30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másokat</a:t>
            </a:r>
            <a:r>
              <a:rPr lang="hu-HU" altLang="hu-HU" sz="3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kontrollál</a:t>
            </a:r>
          </a:p>
          <a:p>
            <a:pPr marL="3146425" lvl="2" indent="187325">
              <a:spcBef>
                <a:spcPts val="0"/>
              </a:spcBef>
            </a:pPr>
            <a:r>
              <a:rPr lang="hu-HU" altLang="hu-HU" sz="3000" kern="0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(megfélemlítő – vallató)</a:t>
            </a:r>
            <a:endParaRPr lang="hu-HU" altLang="hu-HU" sz="3000" kern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spcBef>
                <a:spcPts val="0"/>
              </a:spcBef>
            </a:pPr>
            <a:r>
              <a:rPr lang="hu-HU" altLang="hu-HU" sz="30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felnőtt:</a:t>
            </a:r>
            <a:r>
              <a:rPr lang="hu-HU" altLang="hu-HU" sz="3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itt és most él (</a:t>
            </a:r>
            <a:r>
              <a:rPr lang="hu-HU" altLang="hu-HU" sz="3000" u="sng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belső egyensúly</a:t>
            </a:r>
            <a:r>
              <a:rPr lang="hu-HU" altLang="hu-HU" sz="3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3146425" lvl="2" indent="187325">
              <a:spcBef>
                <a:spcPts val="0"/>
              </a:spcBef>
            </a:pPr>
            <a:r>
              <a:rPr lang="hu-HU" altLang="hu-HU" sz="3000" kern="0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(megfigyelő)</a:t>
            </a:r>
            <a:endParaRPr lang="hu-HU" altLang="hu-HU" sz="3000" kern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spcBef>
                <a:spcPts val="0"/>
              </a:spcBef>
            </a:pPr>
            <a:r>
              <a:rPr lang="hu-HU" altLang="hu-HU" sz="3000" b="1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gyerek</a:t>
            </a:r>
            <a:r>
              <a:rPr lang="hu-HU" altLang="hu-HU" sz="3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	</a:t>
            </a:r>
            <a:r>
              <a:rPr lang="hu-HU" altLang="hu-HU" sz="30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mások</a:t>
            </a:r>
            <a:r>
              <a:rPr lang="hu-HU" altLang="hu-HU" sz="3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kontrollálják</a:t>
            </a:r>
          </a:p>
          <a:p>
            <a:pPr marL="3146425" lvl="2" indent="187325">
              <a:spcBef>
                <a:spcPts val="0"/>
              </a:spcBef>
            </a:pPr>
            <a:r>
              <a:rPr lang="hu-HU" altLang="hu-HU" sz="3000" kern="0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(zárkózott – ’</a:t>
            </a:r>
            <a:r>
              <a:rPr lang="hu-HU" altLang="hu-HU" sz="3000" kern="0" dirty="0" err="1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szegény</a:t>
            </a:r>
            <a:r>
              <a:rPr lang="hu-HU" altLang="hu-HU" sz="3000" kern="0" dirty="0">
                <a:solidFill>
                  <a:srgbClr val="FF37A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én’)</a:t>
            </a:r>
            <a:endParaRPr lang="hu-HU" altLang="hu-HU" sz="3000" kern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0700" y="368300"/>
            <a:ext cx="82169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366448995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 autoUpdateAnimBg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4850" y="2362200"/>
            <a:ext cx="38100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hu-HU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Agresszív</a:t>
            </a:r>
          </a:p>
          <a:p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36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Passzív</a:t>
            </a:r>
            <a:endParaRPr lang="hu-HU" sz="3600" dirty="0"/>
          </a:p>
          <a:p>
            <a:endParaRPr lang="hu-HU" dirty="0"/>
          </a:p>
        </p:txBody>
      </p:sp>
      <p:sp>
        <p:nvSpPr>
          <p:cNvPr id="7" name="TextBox 6"/>
          <p:cNvSpPr txBox="1"/>
          <p:nvPr/>
        </p:nvSpPr>
        <p:spPr>
          <a:xfrm>
            <a:off x="1286331" y="3135391"/>
            <a:ext cx="2645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megfélemlítő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59872" y="4759596"/>
            <a:ext cx="2645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vallató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00636" y="4758594"/>
            <a:ext cx="2645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zárkózott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25939" y="3088542"/>
            <a:ext cx="2645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„szegény én”</a:t>
            </a:r>
          </a:p>
        </p:txBody>
      </p:sp>
      <p:sp>
        <p:nvSpPr>
          <p:cNvPr id="25" name="Left-Right Arrow 24"/>
          <p:cNvSpPr/>
          <p:nvPr/>
        </p:nvSpPr>
        <p:spPr bwMode="auto">
          <a:xfrm>
            <a:off x="3945165" y="4865927"/>
            <a:ext cx="1480773" cy="353809"/>
          </a:xfrm>
          <a:prstGeom prst="leftRightArrow">
            <a:avLst/>
          </a:prstGeom>
          <a:gradFill flip="none" rotWithShape="1">
            <a:gsLst>
              <a:gs pos="0">
                <a:srgbClr val="AA1C00"/>
              </a:gs>
              <a:gs pos="100000">
                <a:srgbClr val="8392D1"/>
              </a:gs>
            </a:gsLst>
            <a:lin ang="108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ldine-721 HU" pitchFamily="18" charset="0"/>
            </a:endParaRPr>
          </a:p>
        </p:txBody>
      </p:sp>
      <p:sp>
        <p:nvSpPr>
          <p:cNvPr id="21" name="Left-Right Arrow 20"/>
          <p:cNvSpPr/>
          <p:nvPr/>
        </p:nvSpPr>
        <p:spPr bwMode="auto">
          <a:xfrm rot="5400000" flipH="1">
            <a:off x="2076833" y="4086566"/>
            <a:ext cx="1030354" cy="353809"/>
          </a:xfrm>
          <a:prstGeom prst="leftRightArrow">
            <a:avLst/>
          </a:prstGeom>
          <a:gradFill flip="none" rotWithShape="1">
            <a:gsLst>
              <a:gs pos="0">
                <a:srgbClr val="AA1C00"/>
              </a:gs>
              <a:gs pos="100000">
                <a:srgbClr val="8392D1"/>
              </a:gs>
            </a:gsLst>
            <a:lin ang="10800000" scaled="1"/>
            <a:tileRect/>
          </a:gradFill>
          <a:ln w="9525" cap="flat" cmpd="sng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ldine-721 HU" pitchFamily="18" charset="0"/>
            </a:endParaRPr>
          </a:p>
        </p:txBody>
      </p:sp>
      <p:sp>
        <p:nvSpPr>
          <p:cNvPr id="23" name="Left-Right Arrow 22"/>
          <p:cNvSpPr/>
          <p:nvPr/>
        </p:nvSpPr>
        <p:spPr bwMode="auto">
          <a:xfrm rot="5400000" flipH="1">
            <a:off x="6229733" y="4096091"/>
            <a:ext cx="1030354" cy="353809"/>
          </a:xfrm>
          <a:prstGeom prst="leftRightArrow">
            <a:avLst/>
          </a:prstGeom>
          <a:gradFill flip="none" rotWithShape="1">
            <a:gsLst>
              <a:gs pos="0">
                <a:srgbClr val="AA1C00"/>
              </a:gs>
              <a:gs pos="100000">
                <a:srgbClr val="8392D1"/>
              </a:gs>
            </a:gsLst>
            <a:lin ang="10800000" scaled="1"/>
            <a:tileRect/>
          </a:gradFill>
          <a:ln w="9525" cap="flat" cmpd="sng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ldine-721 HU" pitchFamily="18" charset="0"/>
            </a:endParaRPr>
          </a:p>
        </p:txBody>
      </p:sp>
      <p:sp>
        <p:nvSpPr>
          <p:cNvPr id="26" name="Left-Right Arrow 25"/>
          <p:cNvSpPr/>
          <p:nvPr/>
        </p:nvSpPr>
        <p:spPr bwMode="auto">
          <a:xfrm>
            <a:off x="3954690" y="3294302"/>
            <a:ext cx="1480773" cy="353809"/>
          </a:xfrm>
          <a:prstGeom prst="leftRightArrow">
            <a:avLst/>
          </a:prstGeom>
          <a:gradFill flip="none" rotWithShape="1">
            <a:gsLst>
              <a:gs pos="0">
                <a:srgbClr val="AA1C00"/>
              </a:gs>
              <a:gs pos="100000">
                <a:srgbClr val="8392D1"/>
              </a:gs>
            </a:gsLst>
            <a:lin ang="108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ldine-721 HU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91356" y="3952032"/>
            <a:ext cx="2645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megfigyelő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351682875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6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6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7" grpId="0"/>
      <p:bldP spid="8" grpId="0"/>
      <p:bldP spid="9" grpId="0"/>
      <p:bldP spid="10" grpId="0"/>
      <p:bldP spid="25" grpId="0" animBg="1"/>
      <p:bldP spid="21" grpId="0" animBg="1"/>
      <p:bldP spid="23" grpId="0" animBg="1"/>
      <p:bldP spid="26" grpId="0" animBg="1"/>
      <p:bldP spid="27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minták </a:t>
            </a:r>
            <a:r>
              <a:rPr lang="hu-HU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kialakulása</a:t>
            </a:r>
            <a:r>
              <a:rPr lang="hu-HU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>
              <a:spcBef>
                <a:spcPts val="0"/>
              </a:spcBef>
            </a:pPr>
            <a:r>
              <a:rPr lang="hu-HU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részben „hozott anyag” (előző életekből)</a:t>
            </a:r>
          </a:p>
          <a:p>
            <a:pPr lvl="1">
              <a:spcBef>
                <a:spcPts val="0"/>
              </a:spcBef>
            </a:pPr>
            <a:r>
              <a:rPr lang="hu-HU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részben a gyermekkorban rögzül</a:t>
            </a:r>
          </a:p>
          <a:p>
            <a:pPr>
              <a:spcBef>
                <a:spcPts val="600"/>
              </a:spcBef>
            </a:pPr>
            <a:r>
              <a:rPr lang="hu-HU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minták a </a:t>
            </a:r>
            <a:r>
              <a:rPr lang="hu-HU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személyiség</a:t>
            </a:r>
            <a:r>
              <a:rPr lang="hu-HU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 – </a:t>
            </a:r>
            <a:br>
              <a:rPr lang="hu-HU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részben a fizikai testben, </a:t>
            </a:r>
            <a:br>
              <a:rPr lang="hu-HU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főleg az asztrális és mentális testben – 	működnek </a:t>
            </a:r>
          </a:p>
          <a:p>
            <a:pPr>
              <a:spcBef>
                <a:spcPts val="600"/>
              </a:spcBef>
            </a:pPr>
            <a:r>
              <a:rPr lang="hu-HU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egyensúly az </a:t>
            </a:r>
            <a:r>
              <a:rPr lang="hu-HU" dirty="0">
                <a:solidFill>
                  <a:srgbClr val="00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egyéniség</a:t>
            </a:r>
            <a:r>
              <a:rPr lang="hu-HU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 alakul ki</a:t>
            </a:r>
          </a:p>
          <a:p>
            <a:endParaRPr lang="hu-HU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40700" cy="1143000"/>
          </a:xfrm>
        </p:spPr>
        <p:txBody>
          <a:bodyPr/>
          <a:lstStyle/>
          <a:p>
            <a:r>
              <a:rPr lang="hu-HU" b="1" spc="200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VISELKEDÉSI  MINTÁINK</a:t>
            </a:r>
          </a:p>
        </p:txBody>
      </p:sp>
    </p:spTree>
    <p:extLst>
      <p:ext uri="{BB962C8B-B14F-4D97-AF65-F5344CB8AC3E}">
        <p14:creationId xmlns:p14="http://schemas.microsoft.com/office/powerpoint/2010/main" val="292747602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7030A0"/>
            </a:gs>
            <a:gs pos="50000">
              <a:srgbClr val="0000CC"/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Oval 2"/>
          <p:cNvSpPr>
            <a:spLocks noChangeArrowheads="1"/>
          </p:cNvSpPr>
          <p:nvPr/>
        </p:nvSpPr>
        <p:spPr bwMode="auto">
          <a:xfrm>
            <a:off x="6381750" y="2876550"/>
            <a:ext cx="1828800" cy="3657600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76200" cmpd="tri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337923" name="Oval 3"/>
          <p:cNvSpPr>
            <a:spLocks noChangeArrowheads="1"/>
          </p:cNvSpPr>
          <p:nvPr/>
        </p:nvSpPr>
        <p:spPr bwMode="auto">
          <a:xfrm>
            <a:off x="6565900" y="3416300"/>
            <a:ext cx="1447800" cy="2717800"/>
          </a:xfrm>
          <a:prstGeom prst="ellipse">
            <a:avLst/>
          </a:prstGeom>
          <a:gradFill rotWithShape="0">
            <a:gsLst>
              <a:gs pos="0">
                <a:srgbClr val="99FF33"/>
              </a:gs>
              <a:gs pos="100000">
                <a:srgbClr val="FFFF00"/>
              </a:gs>
            </a:gsLst>
            <a:lin ang="5400000" scaled="1"/>
          </a:gradFill>
          <a:ln w="76200" cmpd="tri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337924" name="Line 4"/>
          <p:cNvSpPr>
            <a:spLocks noChangeShapeType="1"/>
          </p:cNvSpPr>
          <p:nvPr/>
        </p:nvSpPr>
        <p:spPr bwMode="auto">
          <a:xfrm>
            <a:off x="1447800" y="1295400"/>
            <a:ext cx="5826919" cy="3271157"/>
          </a:xfrm>
          <a:prstGeom prst="line">
            <a:avLst/>
          </a:prstGeom>
          <a:noFill/>
          <a:ln w="38100" cmpd="dbl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337925" name="AutoShape 5"/>
          <p:cNvSpPr>
            <a:spLocks noChangeArrowheads="1"/>
          </p:cNvSpPr>
          <p:nvPr/>
        </p:nvSpPr>
        <p:spPr bwMode="auto">
          <a:xfrm>
            <a:off x="6400800" y="3962400"/>
            <a:ext cx="360363" cy="381000"/>
          </a:xfrm>
          <a:prstGeom prst="star16">
            <a:avLst>
              <a:gd name="adj" fmla="val 20255"/>
            </a:avLst>
          </a:prstGeom>
          <a:solidFill>
            <a:srgbClr val="FFFF00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337926" name="AutoShape 6"/>
          <p:cNvSpPr>
            <a:spLocks noChangeArrowheads="1"/>
          </p:cNvSpPr>
          <p:nvPr/>
        </p:nvSpPr>
        <p:spPr bwMode="auto">
          <a:xfrm>
            <a:off x="5019675" y="3200400"/>
            <a:ext cx="360363" cy="381000"/>
          </a:xfrm>
          <a:prstGeom prst="star16">
            <a:avLst>
              <a:gd name="adj" fmla="val 20255"/>
            </a:avLst>
          </a:prstGeom>
          <a:solidFill>
            <a:srgbClr val="FFFF00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337927" name="AutoShape 7"/>
          <p:cNvSpPr>
            <a:spLocks noChangeArrowheads="1"/>
          </p:cNvSpPr>
          <p:nvPr/>
        </p:nvSpPr>
        <p:spPr bwMode="auto">
          <a:xfrm>
            <a:off x="4038600" y="2667000"/>
            <a:ext cx="360363" cy="381000"/>
          </a:xfrm>
          <a:prstGeom prst="star16">
            <a:avLst>
              <a:gd name="adj" fmla="val 20255"/>
            </a:avLst>
          </a:prstGeom>
          <a:solidFill>
            <a:srgbClr val="FFFF00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337928" name="AutoShape 8"/>
          <p:cNvSpPr>
            <a:spLocks noChangeArrowheads="1"/>
          </p:cNvSpPr>
          <p:nvPr/>
        </p:nvSpPr>
        <p:spPr bwMode="auto">
          <a:xfrm>
            <a:off x="1571625" y="1295400"/>
            <a:ext cx="390525" cy="390525"/>
          </a:xfrm>
          <a:prstGeom prst="star16">
            <a:avLst>
              <a:gd name="adj" fmla="val 20255"/>
            </a:avLst>
          </a:prstGeom>
          <a:solidFill>
            <a:srgbClr val="FFCCFF"/>
          </a:solidFill>
          <a:ln w="9525">
            <a:solidFill>
              <a:srgbClr val="FF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337929" name="AutoShape 9"/>
          <p:cNvSpPr>
            <a:spLocks noChangeArrowheads="1"/>
          </p:cNvSpPr>
          <p:nvPr/>
        </p:nvSpPr>
        <p:spPr bwMode="auto">
          <a:xfrm>
            <a:off x="2171700" y="1676400"/>
            <a:ext cx="390525" cy="390525"/>
          </a:xfrm>
          <a:prstGeom prst="star16">
            <a:avLst>
              <a:gd name="adj" fmla="val 20255"/>
            </a:avLst>
          </a:prstGeom>
          <a:solidFill>
            <a:srgbClr val="FFCCFF"/>
          </a:solidFill>
          <a:ln w="9525">
            <a:solidFill>
              <a:srgbClr val="FF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337930" name="AutoShape 10"/>
          <p:cNvSpPr>
            <a:spLocks noChangeArrowheads="1"/>
          </p:cNvSpPr>
          <p:nvPr/>
        </p:nvSpPr>
        <p:spPr bwMode="auto">
          <a:xfrm>
            <a:off x="2762250" y="1981200"/>
            <a:ext cx="390525" cy="390525"/>
          </a:xfrm>
          <a:prstGeom prst="star16">
            <a:avLst>
              <a:gd name="adj" fmla="val 20255"/>
            </a:avLst>
          </a:prstGeom>
          <a:solidFill>
            <a:srgbClr val="FFCCFF"/>
          </a:solidFill>
          <a:ln w="9525">
            <a:solidFill>
              <a:srgbClr val="FF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337931" name="Text Box 11"/>
          <p:cNvSpPr txBox="1">
            <a:spLocks noChangeArrowheads="1"/>
          </p:cNvSpPr>
          <p:nvPr/>
        </p:nvSpPr>
        <p:spPr bwMode="auto">
          <a:xfrm>
            <a:off x="1905000" y="6096000"/>
            <a:ext cx="3276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>
                <a:solidFill>
                  <a:srgbClr val="00FF00"/>
                </a:solidFill>
                <a:latin typeface="Arial" charset="0"/>
              </a:rPr>
              <a:t>DURVA FIZIKAI</a:t>
            </a:r>
            <a:r>
              <a:rPr lang="en-US" altLang="hu-HU" sz="1600" b="1">
                <a:solidFill>
                  <a:srgbClr val="00FF00"/>
                </a:solidFill>
                <a:latin typeface="Arial" charset="0"/>
              </a:rPr>
              <a:t> TEST</a:t>
            </a:r>
            <a:endParaRPr lang="en-US" altLang="hu-HU" sz="1600">
              <a:latin typeface="Arial" charset="0"/>
            </a:endParaRPr>
          </a:p>
        </p:txBody>
      </p:sp>
      <p:sp>
        <p:nvSpPr>
          <p:cNvPr id="337932" name="Line 12"/>
          <p:cNvSpPr>
            <a:spLocks noChangeShapeType="1"/>
          </p:cNvSpPr>
          <p:nvPr/>
        </p:nvSpPr>
        <p:spPr bwMode="auto">
          <a:xfrm>
            <a:off x="2009775" y="6400800"/>
            <a:ext cx="389255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337933" name="Text Box 13"/>
          <p:cNvSpPr txBox="1">
            <a:spLocks noChangeArrowheads="1"/>
          </p:cNvSpPr>
          <p:nvPr/>
        </p:nvSpPr>
        <p:spPr bwMode="auto">
          <a:xfrm>
            <a:off x="1905000" y="5638800"/>
            <a:ext cx="3962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600" b="1" dirty="0">
                <a:solidFill>
                  <a:srgbClr val="00FF00"/>
                </a:solidFill>
                <a:latin typeface="Arial" charset="0"/>
              </a:rPr>
              <a:t>ÉTERIKUS  (ENERGIA</a:t>
            </a:r>
            <a:r>
              <a:rPr lang="en-US" altLang="hu-HU" sz="1600" b="1" dirty="0">
                <a:solidFill>
                  <a:srgbClr val="00FF00"/>
                </a:solidFill>
                <a:latin typeface="Arial" charset="0"/>
              </a:rPr>
              <a:t>-) TEST</a:t>
            </a:r>
          </a:p>
        </p:txBody>
      </p:sp>
      <p:sp>
        <p:nvSpPr>
          <p:cNvPr id="337934" name="Line 14"/>
          <p:cNvSpPr>
            <a:spLocks noChangeShapeType="1"/>
          </p:cNvSpPr>
          <p:nvPr/>
        </p:nvSpPr>
        <p:spPr bwMode="auto">
          <a:xfrm>
            <a:off x="2000250" y="5943600"/>
            <a:ext cx="358775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337935" name="Text Box 15"/>
          <p:cNvSpPr txBox="1">
            <a:spLocks noChangeArrowheads="1"/>
          </p:cNvSpPr>
          <p:nvPr/>
        </p:nvSpPr>
        <p:spPr bwMode="auto">
          <a:xfrm>
            <a:off x="1905000" y="5181600"/>
            <a:ext cx="3429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sz="1600" b="1" dirty="0">
                <a:solidFill>
                  <a:srgbClr val="00FF00"/>
                </a:solidFill>
                <a:latin typeface="Arial" charset="0"/>
              </a:rPr>
              <a:t>ASZTRO-MENTÁLIS TEST</a:t>
            </a:r>
          </a:p>
        </p:txBody>
      </p:sp>
      <p:sp>
        <p:nvSpPr>
          <p:cNvPr id="337936" name="Line 16"/>
          <p:cNvSpPr>
            <a:spLocks noChangeShapeType="1"/>
          </p:cNvSpPr>
          <p:nvPr/>
        </p:nvSpPr>
        <p:spPr bwMode="auto">
          <a:xfrm>
            <a:off x="1992313" y="5486400"/>
            <a:ext cx="353695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337937" name="Line 17"/>
          <p:cNvSpPr>
            <a:spLocks noChangeShapeType="1"/>
          </p:cNvSpPr>
          <p:nvPr/>
        </p:nvSpPr>
        <p:spPr bwMode="auto">
          <a:xfrm flipV="1">
            <a:off x="293688" y="4800600"/>
            <a:ext cx="6056312" cy="1588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337938" name="Text Box 18"/>
          <p:cNvSpPr txBox="1">
            <a:spLocks noChangeArrowheads="1"/>
          </p:cNvSpPr>
          <p:nvPr/>
        </p:nvSpPr>
        <p:spPr bwMode="auto">
          <a:xfrm>
            <a:off x="609600" y="4419600"/>
            <a:ext cx="213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sz="1600" b="1" dirty="0">
                <a:solidFill>
                  <a:srgbClr val="FFFF00"/>
                </a:solidFill>
                <a:latin typeface="Arial" charset="0"/>
              </a:rPr>
              <a:t>KAUZÁLIS TEST</a:t>
            </a:r>
          </a:p>
        </p:txBody>
      </p:sp>
      <p:sp>
        <p:nvSpPr>
          <p:cNvPr id="337939" name="Text Box 19"/>
          <p:cNvSpPr txBox="1">
            <a:spLocks noChangeArrowheads="1"/>
          </p:cNvSpPr>
          <p:nvPr/>
        </p:nvSpPr>
        <p:spPr bwMode="auto">
          <a:xfrm>
            <a:off x="228600" y="3474720"/>
            <a:ext cx="3429000" cy="78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hu-HU" altLang="hu-HU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EGYÉNISÉG</a:t>
            </a:r>
            <a:br>
              <a:rPr lang="en-US" altLang="hu-HU" sz="1600" b="1" dirty="0">
                <a:solidFill>
                  <a:srgbClr val="FFFF00"/>
                </a:solidFill>
                <a:latin typeface="Arial" charset="0"/>
              </a:rPr>
            </a:br>
            <a:r>
              <a:rPr lang="en-US" altLang="hu-HU" sz="1600" b="1" dirty="0">
                <a:solidFill>
                  <a:srgbClr val="FFFF00"/>
                </a:solidFill>
                <a:latin typeface="Arial" charset="0"/>
              </a:rPr>
              <a:t>       (ÂTMA -- BUDDHI -- MANAS)</a:t>
            </a:r>
          </a:p>
        </p:txBody>
      </p:sp>
      <p:sp>
        <p:nvSpPr>
          <p:cNvPr id="337940" name="Line 20"/>
          <p:cNvSpPr>
            <a:spLocks noChangeShapeType="1"/>
          </p:cNvSpPr>
          <p:nvPr/>
        </p:nvSpPr>
        <p:spPr bwMode="auto">
          <a:xfrm flipV="1">
            <a:off x="228600" y="4267200"/>
            <a:ext cx="36576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337941" name="Text Box 21"/>
          <p:cNvSpPr txBox="1">
            <a:spLocks noChangeArrowheads="1"/>
          </p:cNvSpPr>
          <p:nvPr/>
        </p:nvSpPr>
        <p:spPr bwMode="auto">
          <a:xfrm>
            <a:off x="228600" y="2362200"/>
            <a:ext cx="35814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sz="1600" b="1" dirty="0">
                <a:solidFill>
                  <a:srgbClr val="FF66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MONÁD</a:t>
            </a:r>
            <a:endParaRPr lang="en-US" altLang="hu-HU" sz="1600" b="1" dirty="0">
              <a:solidFill>
                <a:srgbClr val="FF66FF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hu-HU" sz="1600" b="1" dirty="0">
                <a:solidFill>
                  <a:srgbClr val="FF66FF"/>
                </a:solidFill>
                <a:latin typeface="Arial" charset="0"/>
              </a:rPr>
              <a:t>(A </a:t>
            </a:r>
            <a:r>
              <a:rPr lang="hu-HU" altLang="hu-HU" sz="1600" b="1" dirty="0">
                <a:solidFill>
                  <a:srgbClr val="FF66FF"/>
                </a:solidFill>
                <a:latin typeface="Arial" charset="0"/>
              </a:rPr>
              <a:t>HÁRMASSÁG TÜKRÖZŐDÉSE</a:t>
            </a:r>
            <a:r>
              <a:rPr lang="en-US" altLang="hu-HU" sz="1600" b="1" dirty="0">
                <a:solidFill>
                  <a:srgbClr val="FF66FF"/>
                </a:solidFill>
                <a:latin typeface="Arial" charset="0"/>
              </a:rPr>
              <a:t>)</a:t>
            </a:r>
            <a:endParaRPr lang="en-US" altLang="hu-HU" sz="16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37942" name="Line 22"/>
          <p:cNvSpPr>
            <a:spLocks noChangeShapeType="1"/>
          </p:cNvSpPr>
          <p:nvPr/>
        </p:nvSpPr>
        <p:spPr bwMode="auto">
          <a:xfrm flipV="1">
            <a:off x="3883025" y="3100125"/>
            <a:ext cx="307975" cy="1177925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337943" name="Line 23"/>
          <p:cNvSpPr>
            <a:spLocks noChangeShapeType="1"/>
          </p:cNvSpPr>
          <p:nvPr/>
        </p:nvSpPr>
        <p:spPr bwMode="auto">
          <a:xfrm flipV="1">
            <a:off x="3887650" y="3539200"/>
            <a:ext cx="1222375" cy="7239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337944" name="Line 24"/>
          <p:cNvSpPr>
            <a:spLocks noChangeShapeType="1"/>
          </p:cNvSpPr>
          <p:nvPr/>
        </p:nvSpPr>
        <p:spPr bwMode="auto">
          <a:xfrm flipV="1">
            <a:off x="3886200" y="4267200"/>
            <a:ext cx="25146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337945" name="Line 25"/>
          <p:cNvSpPr>
            <a:spLocks noChangeShapeType="1"/>
          </p:cNvSpPr>
          <p:nvPr/>
        </p:nvSpPr>
        <p:spPr bwMode="auto">
          <a:xfrm>
            <a:off x="304800" y="3048000"/>
            <a:ext cx="3352800" cy="0"/>
          </a:xfrm>
          <a:prstGeom prst="line">
            <a:avLst/>
          </a:prstGeom>
          <a:noFill/>
          <a:ln w="1905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337946" name="AutoShape 26"/>
          <p:cNvSpPr>
            <a:spLocks/>
          </p:cNvSpPr>
          <p:nvPr/>
        </p:nvSpPr>
        <p:spPr bwMode="auto">
          <a:xfrm rot="7316036">
            <a:off x="1903413" y="1373187"/>
            <a:ext cx="266700" cy="1787525"/>
          </a:xfrm>
          <a:prstGeom prst="rightBrace">
            <a:avLst>
              <a:gd name="adj1" fmla="val 55853"/>
              <a:gd name="adj2" fmla="val 49444"/>
            </a:avLst>
          </a:prstGeom>
          <a:noFill/>
          <a:ln w="28575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337947" name="Line 27"/>
          <p:cNvSpPr>
            <a:spLocks noChangeShapeType="1"/>
          </p:cNvSpPr>
          <p:nvPr/>
        </p:nvSpPr>
        <p:spPr bwMode="auto">
          <a:xfrm flipV="1">
            <a:off x="5518150" y="4910138"/>
            <a:ext cx="1063625" cy="5762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337948" name="AutoShape 28"/>
          <p:cNvSpPr>
            <a:spLocks/>
          </p:cNvSpPr>
          <p:nvPr/>
        </p:nvSpPr>
        <p:spPr bwMode="auto">
          <a:xfrm>
            <a:off x="1828800" y="5181600"/>
            <a:ext cx="228600" cy="1257300"/>
          </a:xfrm>
          <a:prstGeom prst="leftBrace">
            <a:avLst>
              <a:gd name="adj1" fmla="val 45833"/>
              <a:gd name="adj2" fmla="val 50000"/>
            </a:avLst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337949" name="Text Box 29"/>
          <p:cNvSpPr txBox="1">
            <a:spLocks noChangeArrowheads="1"/>
          </p:cNvSpPr>
          <p:nvPr/>
        </p:nvSpPr>
        <p:spPr bwMode="auto">
          <a:xfrm>
            <a:off x="152400" y="56388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altLang="hu-H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SZEMÉLYISÉG</a:t>
            </a:r>
            <a:endParaRPr lang="en-US" altLang="hu-H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7950" name="Rectangle 30"/>
          <p:cNvSpPr>
            <a:spLocks noGrp="1" noChangeArrowheads="1"/>
          </p:cNvSpPr>
          <p:nvPr>
            <p:ph type="title"/>
          </p:nvPr>
        </p:nvSpPr>
        <p:spPr>
          <a:xfrm>
            <a:off x="553793" y="152400"/>
            <a:ext cx="8058955" cy="838200"/>
          </a:xfrm>
        </p:spPr>
        <p:txBody>
          <a:bodyPr/>
          <a:lstStyle/>
          <a:p>
            <a:pPr algn="r"/>
            <a:r>
              <a:rPr lang="hu-HU" altLang="hu-HU" sz="3600" b="1" i="1" dirty="0">
                <a:solidFill>
                  <a:srgbClr val="66FF33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Z   E M B E R   F E L É P Í T É S E</a:t>
            </a:r>
            <a:endParaRPr lang="en-US" altLang="hu-HU" dirty="0">
              <a:latin typeface="Accord Heavy SF" panose="020BE200000000000000" pitchFamily="34" charset="0"/>
            </a:endParaRPr>
          </a:p>
        </p:txBody>
      </p:sp>
      <p:pic>
        <p:nvPicPr>
          <p:cNvPr id="337951" name="Picture 31" descr="BODY"/>
          <p:cNvPicPr>
            <a:picLocks noChangeAspect="1" noChangeArrowheads="1"/>
          </p:cNvPicPr>
          <p:nvPr/>
        </p:nvPicPr>
        <p:blipFill>
          <a:blip r:embed="rId4" cstate="print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563" y="3883025"/>
            <a:ext cx="722312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66FF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2" name="Line 32"/>
          <p:cNvSpPr>
            <a:spLocks noChangeShapeType="1"/>
          </p:cNvSpPr>
          <p:nvPr/>
        </p:nvSpPr>
        <p:spPr bwMode="auto">
          <a:xfrm flipV="1">
            <a:off x="5585402" y="4919663"/>
            <a:ext cx="1584325" cy="1023937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337953" name="Picture 33" descr="BOD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363" y="3924300"/>
            <a:ext cx="627062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54" name="Line 34"/>
          <p:cNvSpPr>
            <a:spLocks noChangeShapeType="1"/>
          </p:cNvSpPr>
          <p:nvPr/>
        </p:nvSpPr>
        <p:spPr bwMode="auto">
          <a:xfrm flipV="1">
            <a:off x="5891261" y="5029200"/>
            <a:ext cx="1371600" cy="13716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7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7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3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3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3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3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3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500"/>
                                        <p:tgtEl>
                                          <p:spTgt spid="33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3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33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37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3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4" dur="500"/>
                                        <p:tgtEl>
                                          <p:spTgt spid="337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7" dur="500"/>
                                        <p:tgtEl>
                                          <p:spTgt spid="33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37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3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6" dur="500"/>
                                        <p:tgtEl>
                                          <p:spTgt spid="337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9" dur="500"/>
                                        <p:tgtEl>
                                          <p:spTgt spid="337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37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3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8" dur="500"/>
                                        <p:tgtEl>
                                          <p:spTgt spid="33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37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37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3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6" dur="500"/>
                                        <p:tgtEl>
                                          <p:spTgt spid="33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2" grpId="0" animBg="1"/>
      <p:bldP spid="337923" grpId="0" animBg="1"/>
      <p:bldP spid="337924" grpId="0" animBg="1"/>
      <p:bldP spid="337925" grpId="0" animBg="1"/>
      <p:bldP spid="337926" grpId="0" animBg="1"/>
      <p:bldP spid="337927" grpId="0" animBg="1"/>
      <p:bldP spid="337928" grpId="0" animBg="1"/>
      <p:bldP spid="337929" grpId="0" animBg="1"/>
      <p:bldP spid="337930" grpId="0" animBg="1"/>
      <p:bldP spid="337931" grpId="0" autoUpdateAnimBg="0"/>
      <p:bldP spid="337932" grpId="0" animBg="1"/>
      <p:bldP spid="337933" grpId="0" autoUpdateAnimBg="0"/>
      <p:bldP spid="337934" grpId="0" animBg="1"/>
      <p:bldP spid="337935" grpId="0" autoUpdateAnimBg="0"/>
      <p:bldP spid="337936" grpId="0" animBg="1"/>
      <p:bldP spid="337937" grpId="0" animBg="1"/>
      <p:bldP spid="337938" grpId="0" autoUpdateAnimBg="0"/>
      <p:bldP spid="337939" grpId="0" autoUpdateAnimBg="0"/>
      <p:bldP spid="337940" grpId="0" animBg="1"/>
      <p:bldP spid="337941" grpId="0" autoUpdateAnimBg="0"/>
      <p:bldP spid="337942" grpId="0" animBg="1"/>
      <p:bldP spid="337943" grpId="0" animBg="1"/>
      <p:bldP spid="337944" grpId="0" animBg="1"/>
      <p:bldP spid="337945" grpId="0" animBg="1"/>
      <p:bldP spid="337946" grpId="0" animBg="1"/>
      <p:bldP spid="337947" grpId="0" animBg="1"/>
      <p:bldP spid="337948" grpId="0" animBg="1"/>
      <p:bldP spid="337949" grpId="0" autoUpdateAnimBg="0"/>
      <p:bldP spid="337950" grpId="0" autoUpdateAnimBg="0"/>
      <p:bldP spid="337952" grpId="0" animBg="1"/>
      <p:bldP spid="337954" grpId="0" animBg="1"/>
    </p:bldLst>
  </p:timing>
</p:sld>
</file>

<file path=ppt/theme/theme1.xml><?xml version="1.0" encoding="utf-8"?>
<a:theme xmlns:a="http://schemas.openxmlformats.org/drawingml/2006/main" name="Üres bemutató.pot">
  <a:themeElements>
    <a:clrScheme name="Üres bemutató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Aldine-721 HU"/>
        <a:ea typeface=""/>
        <a:cs typeface=""/>
      </a:majorFont>
      <a:minorFont>
        <a:latin typeface="Aldine-721 HU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A1C00"/>
            </a:gs>
            <a:gs pos="100000">
              <a:srgbClr val="8392D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dine-721 HU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A1C00"/>
            </a:gs>
            <a:gs pos="100000">
              <a:srgbClr val="8392D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dine-721 HU" pitchFamily="18" charset="0"/>
          </a:defRPr>
        </a:defPPr>
      </a:lstStyle>
    </a:lnDef>
  </a:objectDefaults>
  <a:extraClrSchemeLst>
    <a:extraClrScheme>
      <a:clrScheme name="Üres bemutató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res bemutató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Üres bemutató">
  <a:themeElements>
    <a:clrScheme name="Üres bemutató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Aldine-721 HU"/>
        <a:ea typeface=""/>
        <a:cs typeface=""/>
      </a:majorFont>
      <a:minorFont>
        <a:latin typeface="Aldine-721 HU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A1C00"/>
            </a:gs>
            <a:gs pos="100000">
              <a:srgbClr val="8392D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dine-721 HU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A1C00"/>
            </a:gs>
            <a:gs pos="100000">
              <a:srgbClr val="8392D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dine-721 HU" pitchFamily="18" charset="0"/>
          </a:defRPr>
        </a:defPPr>
      </a:lstStyle>
    </a:lnDef>
  </a:objectDefaults>
  <a:extraClrSchemeLst>
    <a:extraClrScheme>
      <a:clrScheme name="Üres bemutató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res bemutató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Office\Sablonok\Üres bemutató.pot</Template>
  <TotalTime>25355</TotalTime>
  <Words>2077</Words>
  <Application>Microsoft Office PowerPoint</Application>
  <PresentationFormat>Diavetítés a képernyőre (4:3 oldalarány)</PresentationFormat>
  <Paragraphs>331</Paragraphs>
  <Slides>40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40</vt:i4>
      </vt:variant>
    </vt:vector>
  </HeadingPairs>
  <TitlesOfParts>
    <vt:vector size="46" baseType="lpstr">
      <vt:lpstr>Accord Heavy SF</vt:lpstr>
      <vt:lpstr>Aldine-721 HU</vt:lpstr>
      <vt:lpstr>Arial</vt:lpstr>
      <vt:lpstr>Times New Roman</vt:lpstr>
      <vt:lpstr>Üres bemutató.pot</vt:lpstr>
      <vt:lpstr>Üres bemutató</vt:lpstr>
      <vt:lpstr>PowerPoint-bemutató</vt:lpstr>
      <vt:lpstr>TORZULT MAGATARTÁSOK AZ  EMBERI KAPCSOLATOKBAN</vt:lpstr>
      <vt:lpstr>PowerPoint-bemutató</vt:lpstr>
      <vt:lpstr>PowerPoint-bemutató</vt:lpstr>
      <vt:lpstr>I. RÉSZ</vt:lpstr>
      <vt:lpstr>VISELKEDÉSI  MINTÁINK</vt:lpstr>
      <vt:lpstr>VISELKEDÉSI  MINTÁINK</vt:lpstr>
      <vt:lpstr>VISELKEDÉSI  MINTÁINK</vt:lpstr>
      <vt:lpstr>A Z   E M B E R   F E L É P Í T É S E</vt:lpstr>
      <vt:lpstr>VISELKEDÉSI  MINTÁINK</vt:lpstr>
      <vt:lpstr>VISELKEDÉSI  MINTÁINK</vt:lpstr>
      <vt:lpstr>VISELKEDÉSI  MINTÁINK</vt:lpstr>
      <vt:lpstr>VISELKEDÉSI  MINTÁINK</vt:lpstr>
      <vt:lpstr>VISELKEDÉSI  MINTÁINK</vt:lpstr>
      <vt:lpstr>VISELKEDÉSI  MINTÁINK</vt:lpstr>
      <vt:lpstr>VISELKEDÉSI  MINTÁINK</vt:lpstr>
      <vt:lpstr>VISELKEDÉSI  MINTÁINK</vt:lpstr>
      <vt:lpstr>VISELKEDÉSI  MINTÁINK</vt:lpstr>
      <vt:lpstr>VISELKEDÉSI  MINTÁINK</vt:lpstr>
      <vt:lpstr>VISELKEDÉSI  MINTÁINK</vt:lpstr>
      <vt:lpstr>VISELKEDÉSI  MINTÁINK</vt:lpstr>
      <vt:lpstr>VISELKEDÉSI  MINTÁINK</vt:lpstr>
      <vt:lpstr>II. RÉSZ</vt:lpstr>
      <vt:lpstr>VISELKEDÉSI  MINTÁINK</vt:lpstr>
      <vt:lpstr>VISELKEDÉSI  MINTÁINK</vt:lpstr>
      <vt:lpstr>VISELKEDÉSI  MINTÁINK</vt:lpstr>
      <vt:lpstr>VISELKEDÉSI  MINTÁINK</vt:lpstr>
      <vt:lpstr> </vt:lpstr>
      <vt:lpstr>VISELKEDÉSI  MINTÁINK</vt:lpstr>
      <vt:lpstr>VISELKEDÉSI  MINTÁINK</vt:lpstr>
      <vt:lpstr>VISELKEDÉSI  MINTÁINK</vt:lpstr>
      <vt:lpstr>VISELKEDÉSI  MINTÁINK</vt:lpstr>
      <vt:lpstr>VISELKEDÉSI  MINTÁINK</vt:lpstr>
      <vt:lpstr>VISELKEDÉSI  MINTÁINK</vt:lpstr>
      <vt:lpstr>VISELKEDÉSI  MINTÁINK</vt:lpstr>
      <vt:lpstr>VISELKEDÉSI  MINTÁINK</vt:lpstr>
      <vt:lpstr>VISELKEDÉSI  MINTÁINK</vt:lpstr>
      <vt:lpstr>A   H Á R O M   K A P U</vt:lpstr>
      <vt:lpstr> 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E O Z Ó F I A</dc:title>
  <dc:creator>Martinovich Tamás</dc:creator>
  <cp:lastModifiedBy>János Szabari</cp:lastModifiedBy>
  <cp:revision>706</cp:revision>
  <cp:lastPrinted>2019-11-23T11:04:12Z</cp:lastPrinted>
  <dcterms:created xsi:type="dcterms:W3CDTF">2000-09-27T18:14:27Z</dcterms:created>
  <dcterms:modified xsi:type="dcterms:W3CDTF">2020-09-28T14:56:29Z</dcterms:modified>
</cp:coreProperties>
</file>