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9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90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B0BE43DA-E004-43C7-A778-16D6F8A35ED7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ABA97D0F-350C-44DB-8B40-D4160A275746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F792B5C7-4C82-4E92-86D6-79137EDEADB7}" type="datetime1">
              <a:rPr lang="hu-HU"/>
              <a:pPr lvl="0"/>
              <a:t>2020. 09. 25.</a:t>
            </a:fld>
            <a:endParaRPr lang="hu-HU"/>
          </a:p>
        </p:txBody>
      </p:sp>
      <p:sp>
        <p:nvSpPr>
          <p:cNvPr id="4" name="Diakép helye 3">
            <a:extLst>
              <a:ext uri="{FF2B5EF4-FFF2-40B4-BE49-F238E27FC236}">
                <a16:creationId xmlns:a16="http://schemas.microsoft.com/office/drawing/2014/main" id="{B3FBC7B1-1882-4063-9EA4-19F9E1DD6A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Jegyzetek helye 4">
            <a:extLst>
              <a:ext uri="{FF2B5EF4-FFF2-40B4-BE49-F238E27FC236}">
                <a16:creationId xmlns:a16="http://schemas.microsoft.com/office/drawing/2014/main" id="{CA93A7A7-C1FC-4DCB-BC28-3B340ADDE16A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2BDEB95-8F4F-4B27-A7DF-991035DD2762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A471B06-188B-4B79-8244-3F5D10F8315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C990CE59-6AA6-430A-892A-E9B75730FE0B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2583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hu-HU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hu-HU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hu-HU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hu-HU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hu-HU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95306C9E-FC4E-4C15-9053-57083952D5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2168EB9D-B5C3-41B2-BC92-B85B7B9E91B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D74097C-E96D-4F6A-B8D6-C319F8FBAFC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27241F3-97D1-4CBE-A37A-744A73CA1F62}" type="slidenum">
              <a:t>17</a:t>
            </a:fld>
            <a:endParaRPr lang="hu-HU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0402FAC1-7702-4447-B837-C7C86681C5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7F362D0C-DD8E-463F-95B2-085558B2F9E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38053B1-C502-4146-8F74-E3843A662365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191C140-156A-4453-8999-A3BA1CF54C81}" type="slidenum">
              <a:t>20</a:t>
            </a:fld>
            <a:endParaRPr lang="hu-HU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2BC5DB60-4300-4FF1-B772-C37FAD92F0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78A3C9E2-6C3E-437C-BDEE-DE67B21BAB6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A002C3D-8ABA-4DEB-B2BB-22344E8C86F6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B3C7BC5-197A-42BD-AA71-F11EA542C035}" type="slidenum">
              <a:t>24</a:t>
            </a:fld>
            <a:endParaRPr lang="hu-HU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EF28B7AC-7576-466F-8660-83448A3E4F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10C2A955-C78F-44E4-93DD-8656ED23F99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B46077B-FA23-413C-BEE1-9A68168E245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BCE16DC-95F6-4822-8729-1AB1F80AD819}" type="slidenum">
              <a:t>25</a:t>
            </a:fld>
            <a:endParaRPr lang="hu-HU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724CEE3A-F568-4552-B20B-C2D0CF3905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A6AF1A66-9D7A-4EB5-87BA-73BEF338D90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288D537-95DB-475B-9855-A3058E88A5B7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81948A3-A0A0-4A5D-816F-40CBA8CBF653}" type="slidenum">
              <a:t>31</a:t>
            </a:fld>
            <a:endParaRPr lang="hu-HU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5F5B52C4-053D-4C9E-9D12-BC14C7C92355}"/>
              </a:ext>
            </a:extLst>
          </p:cNvPr>
          <p:cNvSpPr/>
          <p:nvPr/>
        </p:nvSpPr>
        <p:spPr>
          <a:xfrm>
            <a:off x="446538" y="3085761"/>
            <a:ext cx="11298929" cy="3338145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195BA9C-B7D8-4788-A5FC-41164E27DE5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81192" y="1020433"/>
            <a:ext cx="10993547" cy="1475009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281985C-3F1D-4D05-9BDC-147E9F7E759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81192" y="2495443"/>
            <a:ext cx="10993547" cy="590318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600" cap="all">
                <a:solidFill>
                  <a:srgbClr val="7DAAA7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10346CD4-B319-4DA8-B5ED-81461147374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FF7E43-FBD2-4696-B478-33C771264DB3}" type="datetime1">
              <a:rPr lang="en-US"/>
              <a:pPr lvl="0"/>
              <a:t>9/25/2020</a:t>
            </a:fld>
            <a:endParaRPr lang="en-US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6CA21772-C6ED-4E68-8D9A-4E0480049A9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FC3988BE-2CDF-4377-A864-F0F0B63B22A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0E0AD3-3839-4B54-81B7-F0700B18475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8439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A493E-3CFB-45E2-8009-7BCAB9DC5A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92" y="702158"/>
            <a:ext cx="11029611" cy="101380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2D0583-B34F-459E-9FB2-168925B8AB99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8FA79-D495-4FCB-B3F6-9D73538AAA4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6B243F-05AD-4285-97E7-47B048CA6D8F}" type="datetime1">
              <a:rPr lang="en-US"/>
              <a:pPr lvl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54FF3-7145-43CB-8CBA-C8D9DC5450B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E66BC-240A-4A68-907B-7521A7A4FEE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F568F3-A515-40AB-8D43-4203B7D4926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91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33F68F37-E57D-47E8-BE38-1087CD6E172E}"/>
              </a:ext>
            </a:extLst>
          </p:cNvPr>
          <p:cNvSpPr/>
          <p:nvPr/>
        </p:nvSpPr>
        <p:spPr>
          <a:xfrm>
            <a:off x="8058150" y="599727"/>
            <a:ext cx="3687318" cy="5816946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Vertical Title 1">
            <a:extLst>
              <a:ext uri="{FF2B5EF4-FFF2-40B4-BE49-F238E27FC236}">
                <a16:creationId xmlns:a16="http://schemas.microsoft.com/office/drawing/2014/main" id="{6F7C6748-E44F-40EB-82E4-E3BE409686AE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204197" y="863595"/>
            <a:ext cx="3124203" cy="4807329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Vertical Text Placeholder 2">
            <a:extLst>
              <a:ext uri="{FF2B5EF4-FFF2-40B4-BE49-F238E27FC236}">
                <a16:creationId xmlns:a16="http://schemas.microsoft.com/office/drawing/2014/main" id="{75019A3B-176C-4E65-8DF7-2AD32C8356AC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774926" y="863595"/>
            <a:ext cx="7161626" cy="4807329"/>
          </a:xfrm>
        </p:spPr>
        <p:txBody>
          <a:bodyPr vert="eaVert"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3AE6A1A-7726-41F8-B7C8-CA536E82B194}"/>
              </a:ext>
            </a:extLst>
          </p:cNvPr>
          <p:cNvSpPr/>
          <p:nvPr/>
        </p:nvSpPr>
        <p:spPr>
          <a:xfrm>
            <a:off x="446538" y="457200"/>
            <a:ext cx="3703320" cy="94997"/>
          </a:xfrm>
          <a:prstGeom prst="rect">
            <a:avLst/>
          </a:prstGeom>
          <a:solidFill>
            <a:srgbClr val="969FA7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F0220DA-FBE4-4425-BBBB-A84FCFDD9882}"/>
              </a:ext>
            </a:extLst>
          </p:cNvPr>
          <p:cNvSpPr/>
          <p:nvPr/>
        </p:nvSpPr>
        <p:spPr>
          <a:xfrm>
            <a:off x="8042148" y="453642"/>
            <a:ext cx="3703320" cy="98554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45A9736F-8EBD-4DE8-9512-23885ABA55E1}"/>
              </a:ext>
            </a:extLst>
          </p:cNvPr>
          <p:cNvSpPr/>
          <p:nvPr/>
        </p:nvSpPr>
        <p:spPr>
          <a:xfrm>
            <a:off x="4241828" y="457200"/>
            <a:ext cx="3703320" cy="91440"/>
          </a:xfrm>
          <a:prstGeom prst="rect">
            <a:avLst/>
          </a:prstGeom>
          <a:solidFill>
            <a:srgbClr val="7DAAA7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Date Placeholder 10">
            <a:extLst>
              <a:ext uri="{FF2B5EF4-FFF2-40B4-BE49-F238E27FC236}">
                <a16:creationId xmlns:a16="http://schemas.microsoft.com/office/drawing/2014/main" id="{191B7801-FB07-4F3C-AD46-9C5D8661EC2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9C2018-ABFC-4EEF-8725-EE4F6290B8D2}" type="datetime1">
              <a:rPr lang="en-US"/>
              <a:pPr lvl="0"/>
              <a:t>9/25/2020</a:t>
            </a:fld>
            <a:endParaRPr lang="en-US"/>
          </a:p>
        </p:txBody>
      </p:sp>
      <p:sp>
        <p:nvSpPr>
          <p:cNvPr id="9" name="Footer Placeholder 11">
            <a:extLst>
              <a:ext uri="{FF2B5EF4-FFF2-40B4-BE49-F238E27FC236}">
                <a16:creationId xmlns:a16="http://schemas.microsoft.com/office/drawing/2014/main" id="{7707157E-5983-4508-AF2F-AE0A3B35F9C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0" name="Slide Number Placeholder 12">
            <a:extLst>
              <a:ext uri="{FF2B5EF4-FFF2-40B4-BE49-F238E27FC236}">
                <a16:creationId xmlns:a16="http://schemas.microsoft.com/office/drawing/2014/main" id="{A0316749-9D61-442A-A523-F2E9D2A9D6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08EB4DF-4721-4556-BA09-FB6717824D9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40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EE615-3E83-4AA3-B069-5414D2B31E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92" y="702158"/>
            <a:ext cx="11029611" cy="11887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DF900-6ED7-44ED-BFF5-B66A7311EF7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81192" y="2340864"/>
            <a:ext cx="11029611" cy="36344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7">
            <a:extLst>
              <a:ext uri="{FF2B5EF4-FFF2-40B4-BE49-F238E27FC236}">
                <a16:creationId xmlns:a16="http://schemas.microsoft.com/office/drawing/2014/main" id="{CFFB12EE-0E6C-41DE-A47B-CBC085A0F68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778DD7A-C646-48C0-86C4-4723C7D37CE1}" type="datetime1">
              <a:rPr lang="en-US"/>
              <a:pPr lvl="0"/>
              <a:t>9/25/2020</a:t>
            </a:fld>
            <a:endParaRPr lang="en-US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72E7419A-762C-422C-B0BE-F980FFAD377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9C2A602E-71D5-4C72-9B06-75A3F8281F4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A5A5D8-6A3F-4398-B8AF-CF5095B9090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7721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8DC023C2-93CB-4278-A5D2-CF78999D7DBC}"/>
              </a:ext>
            </a:extLst>
          </p:cNvPr>
          <p:cNvSpPr/>
          <p:nvPr/>
        </p:nvSpPr>
        <p:spPr>
          <a:xfrm>
            <a:off x="447818" y="5141972"/>
            <a:ext cx="11290855" cy="1258827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6AE97BD-1842-4CE0-A719-96717FE237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92" y="2393954"/>
            <a:ext cx="11029611" cy="2147468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DD0E1F6-C749-4883-A9C8-83FC32BBAF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1192" y="4541413"/>
            <a:ext cx="11029611" cy="600559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800" cap="all">
                <a:solidFill>
                  <a:srgbClr val="7DAAA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3F71EB01-C9E8-4D32-A2CA-847CFB21516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B7CBE0-D2F9-4278-A09D-532F3D9DF793}" type="datetime1">
              <a:rPr lang="en-US"/>
              <a:pPr lvl="0"/>
              <a:t>9/25/2020</a:t>
            </a:fld>
            <a:endParaRPr lang="en-US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20868C96-FE3B-4865-9C75-10A3E1093A3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D9C976EC-5822-4581-8969-871C7D1C9CC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7A5C248-1134-436E-9B3C-07C8EE107EB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64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12C1-C305-45A7-B992-766DA8244E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92" y="729654"/>
            <a:ext cx="11029611" cy="98832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69305-414C-49F7-9E90-8152B6DBCA5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81192" y="2227999"/>
            <a:ext cx="5194770" cy="36330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AEC25-3630-407C-8330-A99C99838085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416043" y="2227999"/>
            <a:ext cx="5194770" cy="36330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6A26B-5632-4639-8B54-901EB6A0021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E52C521-D5D9-4181-B1F2-67356A2F8A94}" type="datetime1">
              <a:rPr lang="en-US"/>
              <a:pPr lvl="0"/>
              <a:t>9/25/2020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A354E3-05CA-4302-8636-28DAB321910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9EDCC7-7480-4A44-A9F4-913FA4D8451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E399D6-B4DA-4D08-9C8D-E1D52DD88A3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9112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33BF4-8428-4D4F-BE50-8C771949E9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92" y="729654"/>
            <a:ext cx="11029611" cy="98832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6519E-D489-47EC-BF55-F466FE6ED94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1192" y="2250887"/>
            <a:ext cx="5194770" cy="557784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CC474-B08A-4075-BF36-342DF6AB2C9E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581192" y="2926052"/>
            <a:ext cx="5194770" cy="2934995"/>
          </a:xfrm>
        </p:spPr>
        <p:txBody>
          <a:bodyPr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5C2FE5-9864-436A-8A3D-412175CA31B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6043" y="2250896"/>
            <a:ext cx="5194770" cy="55337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57390F-2CC9-49FF-BFED-BB3A109B53A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416033" y="2926052"/>
            <a:ext cx="5194770" cy="2934995"/>
          </a:xfrm>
        </p:spPr>
        <p:txBody>
          <a:bodyPr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9A5709-282E-4352-BAA9-BA5A0FF8E70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6D87D3-343F-448A-8055-1CAB218DDDBE}" type="datetime1">
              <a:rPr lang="en-US"/>
              <a:pPr lvl="0"/>
              <a:t>9/25/2020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BB2682-0699-4999-885A-247286C1437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E238E5-18EF-4B01-8F19-F193ABA8494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EDAEC0-C91B-492E-9F1B-E980241F6BE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4939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A29BB-FFD8-4AA3-A7F0-26AC1382FE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5898" y="729654"/>
            <a:ext cx="11029611" cy="98832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E4B7CB-4B43-4471-AC16-6DF1E899639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6B6AD0-7FA4-4A1A-B04D-5D628966111E}" type="datetime1">
              <a:rPr lang="en-US"/>
              <a:pPr lvl="0"/>
              <a:t>9/25/2020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F0E53A-208C-416E-9CA7-1DD392EAAA3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07336-3CB8-4685-A5FE-7016D1CCAD9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984F25-A0BD-4266-9101-4782CAA539C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78517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8512D9-347C-4E94-933F-79BBCC6A2E8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12A992-717A-44E8-9C18-1B3E05704AA3}" type="datetime1">
              <a:rPr lang="en-US"/>
              <a:pPr lvl="0"/>
              <a:t>9/25/2020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6B3F79-2656-4278-A17C-287A7B305C1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649F7-7327-480F-8A6D-2D250AE2B8A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816383-3A96-45D3-ADC0-01DCE8CD10F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2526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33C24DAA-ED91-499E-8755-24103E393656}"/>
              </a:ext>
            </a:extLst>
          </p:cNvPr>
          <p:cNvSpPr/>
          <p:nvPr/>
        </p:nvSpPr>
        <p:spPr>
          <a:xfrm>
            <a:off x="447818" y="601199"/>
            <a:ext cx="3682718" cy="5815474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9D7837C-BC3E-4FC0-B826-16F87321C4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7858" y="933446"/>
            <a:ext cx="3031848" cy="1722418"/>
          </a:xfr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6294E4-8038-475C-BA0E-B167B4E08A7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900927" y="1179832"/>
            <a:ext cx="6650988" cy="4658218"/>
          </a:xfrm>
        </p:spPr>
        <p:txBody>
          <a:bodyPr/>
          <a:lstStyle>
            <a:lvl1pPr>
              <a:defRPr sz="2000">
                <a:solidFill>
                  <a:srgbClr val="242B41"/>
                </a:solidFill>
              </a:defRPr>
            </a:lvl1pPr>
            <a:lvl2pPr>
              <a:defRPr sz="1800">
                <a:solidFill>
                  <a:srgbClr val="242B41"/>
                </a:solidFill>
              </a:defRPr>
            </a:lvl2pPr>
            <a:lvl3pPr>
              <a:defRPr sz="1600">
                <a:solidFill>
                  <a:srgbClr val="242B41"/>
                </a:solidFill>
              </a:defRPr>
            </a:lvl3pPr>
            <a:lvl4pPr>
              <a:defRPr sz="1400">
                <a:solidFill>
                  <a:srgbClr val="242B41"/>
                </a:solidFill>
              </a:defRPr>
            </a:lvl4pPr>
            <a:lvl5pPr>
              <a:defRPr sz="1400">
                <a:solidFill>
                  <a:srgbClr val="242B4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00560E-6C95-45D3-B52C-D2F0046A551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767858" y="2836651"/>
            <a:ext cx="3031848" cy="3001389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7">
            <a:extLst>
              <a:ext uri="{FF2B5EF4-FFF2-40B4-BE49-F238E27FC236}">
                <a16:creationId xmlns:a16="http://schemas.microsoft.com/office/drawing/2014/main" id="{BF816214-C11D-456B-B711-01AF86EBABF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7605951" y="6456916"/>
            <a:ext cx="2844798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4DA91F4E-63A0-4C98-8322-F9E63401118C}" type="datetime1">
              <a:rPr lang="en-US"/>
              <a:pPr lvl="0"/>
              <a:t>9/25/2020</a:t>
            </a:fld>
            <a:endParaRPr 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5CAF857B-D48D-4F44-9939-9E186D78F3A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581192" y="6452591"/>
            <a:ext cx="6917207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lide Number Placeholder 10">
            <a:extLst>
              <a:ext uri="{FF2B5EF4-FFF2-40B4-BE49-F238E27FC236}">
                <a16:creationId xmlns:a16="http://schemas.microsoft.com/office/drawing/2014/main" id="{FC7A8E98-8415-4D8A-9688-6B0AD474146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0558302" y="6456916"/>
            <a:ext cx="105251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9A5CFA67-12E3-436E-A108-2C3A8ED5142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4416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B4511-9BB0-4124-90D8-A943B6CA7A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92" y="4693386"/>
            <a:ext cx="11029611" cy="56673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A03BD6-5DCB-4D98-BF77-1C8819727A57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47818" y="641351"/>
            <a:ext cx="11290855" cy="3651244"/>
          </a:xfrm>
        </p:spPr>
        <p:txBody>
          <a:bodyPr anchor="t"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6F5825-5C4D-4084-82A0-A16E1D859AD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81192" y="5260122"/>
            <a:ext cx="11029620" cy="998149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E9D41-2CAD-478E-A629-017295B285A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882E0BB-42C4-492C-B07B-152193481E02}" type="datetime1">
              <a:rPr lang="en-US"/>
              <a:pPr lvl="0"/>
              <a:t>9/25/2020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597700-C3AA-4774-AB9B-B29FF116FC5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36FB0-5AE8-436F-8129-197C05E360C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04A99EB-3DEA-488F-ADC5-1621DA1004E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90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F57EB4-A561-462B-B65C-BD8A6A8B15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92" y="705121"/>
            <a:ext cx="11029611" cy="118955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D9B9C-269D-413F-B44E-5811A168C9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1192" y="2335999"/>
            <a:ext cx="11029611" cy="36520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817DF-3D51-41AD-830B-B181CAD511A3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7605951" y="6423916"/>
            <a:ext cx="284479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404040"/>
                </a:solidFill>
                <a:uFillTx/>
                <a:latin typeface="Tw Cen MT"/>
              </a:defRPr>
            </a:lvl1pPr>
          </a:lstStyle>
          <a:p>
            <a:pPr lvl="0"/>
            <a:fld id="{A0B2CE48-F1EB-496A-8992-FC428D0A801E}" type="datetime1">
              <a:rPr lang="en-US"/>
              <a:pPr lvl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4CCC8-D7E6-4A30-AA87-576A7BFEBC3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581192" y="6423916"/>
            <a:ext cx="691720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all" spc="0" baseline="0">
                <a:solidFill>
                  <a:srgbClr val="404040"/>
                </a:solidFill>
                <a:uFillTx/>
                <a:latin typeface="Tw Cen MT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22D30-AD2E-4970-B045-9884ED9B43D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0558302" y="6423916"/>
            <a:ext cx="105251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404040"/>
                </a:solidFill>
                <a:uFillTx/>
                <a:latin typeface="Tw Cen MT"/>
              </a:defRPr>
            </a:lvl1pPr>
          </a:lstStyle>
          <a:p>
            <a:pPr lvl="0"/>
            <a:fld id="{359ACC36-A123-462A-84BB-BB3BFA4DD6A5}" type="slidenum">
              <a:t>‹#›</a:t>
            </a:fld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7D46C64D-0870-4433-A30A-66E7145A88A4}"/>
              </a:ext>
            </a:extLst>
          </p:cNvPr>
          <p:cNvSpPr/>
          <p:nvPr/>
        </p:nvSpPr>
        <p:spPr>
          <a:xfrm>
            <a:off x="446538" y="457200"/>
            <a:ext cx="3703320" cy="94997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F0388B94-69B1-4DF7-8C43-17BEFEE5847A}"/>
              </a:ext>
            </a:extLst>
          </p:cNvPr>
          <p:cNvSpPr/>
          <p:nvPr/>
        </p:nvSpPr>
        <p:spPr>
          <a:xfrm>
            <a:off x="8042148" y="453642"/>
            <a:ext cx="3703320" cy="98554"/>
          </a:xfrm>
          <a:prstGeom prst="rect">
            <a:avLst/>
          </a:prstGeom>
          <a:solidFill>
            <a:srgbClr val="969FA7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AE461145-1F43-46AE-B149-93299FB74E46}"/>
              </a:ext>
            </a:extLst>
          </p:cNvPr>
          <p:cNvSpPr/>
          <p:nvPr/>
        </p:nvSpPr>
        <p:spPr>
          <a:xfrm>
            <a:off x="4241828" y="457200"/>
            <a:ext cx="3703320" cy="91440"/>
          </a:xfrm>
          <a:prstGeom prst="rect">
            <a:avLst/>
          </a:prstGeom>
          <a:solidFill>
            <a:srgbClr val="7DAAA7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3200" b="0" i="0" u="none" strike="noStrike" kern="1200" cap="all" spc="0" baseline="0">
          <a:solidFill>
            <a:srgbClr val="404040"/>
          </a:solidFill>
          <a:uFillTx/>
          <a:latin typeface="Tw Cen MT"/>
        </a:defRPr>
      </a:lvl1pPr>
    </p:titleStyle>
    <p:bodyStyle>
      <a:lvl1pPr marL="306003" marR="0" lvl="0" indent="-306003" algn="l" defTabSz="457200" rtl="0" fontAlgn="auto" hangingPunct="1">
        <a:lnSpc>
          <a:spcPct val="110000"/>
        </a:lnSpc>
        <a:spcBef>
          <a:spcPts val="500"/>
        </a:spcBef>
        <a:spcAft>
          <a:spcPts val="600"/>
        </a:spcAft>
        <a:buClr>
          <a:srgbClr val="7DAAA7"/>
        </a:buClr>
        <a:buSzPct val="92000"/>
        <a:buFont typeface="Wingdings 2" pitchFamily="18"/>
        <a:buChar char=""/>
        <a:tabLst/>
        <a:defRPr lang="en-US" sz="1900" b="0" i="0" u="none" strike="noStrike" kern="1200" cap="none" spc="0" baseline="0">
          <a:solidFill>
            <a:srgbClr val="404040"/>
          </a:solidFill>
          <a:uFillTx/>
          <a:latin typeface="Tw Cen MT"/>
        </a:defRPr>
      </a:lvl1pPr>
      <a:lvl2pPr marL="630003" marR="0" lvl="1" indent="-306003" algn="l" defTabSz="457200" rtl="0" fontAlgn="auto" hangingPunct="1">
        <a:lnSpc>
          <a:spcPct val="110000"/>
        </a:lnSpc>
        <a:spcBef>
          <a:spcPts val="400"/>
        </a:spcBef>
        <a:spcAft>
          <a:spcPts val="600"/>
        </a:spcAft>
        <a:buClr>
          <a:srgbClr val="7DAAA7"/>
        </a:buClr>
        <a:buSzPct val="92000"/>
        <a:buFont typeface="Wingdings 2" pitchFamily="18"/>
        <a:buChar char=""/>
        <a:tabLst/>
        <a:defRPr lang="en-US" sz="1700" b="0" i="0" u="none" strike="noStrike" kern="1200" cap="none" spc="0" baseline="0">
          <a:solidFill>
            <a:srgbClr val="404040"/>
          </a:solidFill>
          <a:uFillTx/>
          <a:latin typeface="Tw Cen MT"/>
        </a:defRPr>
      </a:lvl2pPr>
      <a:lvl3pPr marL="899998" marR="0" lvl="2" indent="-270004" algn="l" defTabSz="457200" rtl="0" fontAlgn="auto" hangingPunct="1">
        <a:lnSpc>
          <a:spcPct val="110000"/>
        </a:lnSpc>
        <a:spcBef>
          <a:spcPts val="400"/>
        </a:spcBef>
        <a:spcAft>
          <a:spcPts val="600"/>
        </a:spcAft>
        <a:buClr>
          <a:srgbClr val="7DAAA7"/>
        </a:buClr>
        <a:buSzPct val="92000"/>
        <a:buFont typeface="Wingdings 2" pitchFamily="18"/>
        <a:buChar char=""/>
        <a:tabLst/>
        <a:defRPr lang="en-US" sz="1500" b="0" i="0" u="none" strike="noStrike" kern="1200" cap="none" spc="0" baseline="0">
          <a:solidFill>
            <a:srgbClr val="404040"/>
          </a:solidFill>
          <a:uFillTx/>
          <a:latin typeface="Tw Cen MT"/>
        </a:defRPr>
      </a:lvl3pPr>
      <a:lvl4pPr marL="1242002" marR="0" lvl="3" indent="-234004" algn="l" defTabSz="457200" rtl="0" fontAlgn="auto" hangingPunct="1">
        <a:lnSpc>
          <a:spcPct val="110000"/>
        </a:lnSpc>
        <a:spcBef>
          <a:spcPts val="300"/>
        </a:spcBef>
        <a:spcAft>
          <a:spcPts val="600"/>
        </a:spcAft>
        <a:buClr>
          <a:srgbClr val="7DAAA7"/>
        </a:buClr>
        <a:buSzPct val="92000"/>
        <a:buFont typeface="Wingdings 2" pitchFamily="18"/>
        <a:buChar char=""/>
        <a:tabLst/>
        <a:defRPr lang="en-US" sz="1300" b="0" i="0" u="none" strike="noStrike" kern="1200" cap="none" spc="0" baseline="0">
          <a:solidFill>
            <a:srgbClr val="404040"/>
          </a:solidFill>
          <a:uFillTx/>
          <a:latin typeface="Tw Cen MT"/>
        </a:defRPr>
      </a:lvl4pPr>
      <a:lvl5pPr marL="1602001" marR="0" lvl="4" indent="-234004" algn="l" defTabSz="457200" rtl="0" fontAlgn="auto" hangingPunct="1">
        <a:lnSpc>
          <a:spcPct val="110000"/>
        </a:lnSpc>
        <a:spcBef>
          <a:spcPts val="300"/>
        </a:spcBef>
        <a:spcAft>
          <a:spcPts val="600"/>
        </a:spcAft>
        <a:buClr>
          <a:srgbClr val="7DAAA7"/>
        </a:buClr>
        <a:buSzPct val="92000"/>
        <a:buFont typeface="Wingdings 2" pitchFamily="18"/>
        <a:buChar char=""/>
        <a:tabLst/>
        <a:defRPr lang="en-US" sz="1300" b="0" i="0" u="none" strike="noStrike" kern="1200" cap="none" spc="0" baseline="0">
          <a:solidFill>
            <a:srgbClr val="404040"/>
          </a:solidFill>
          <a:uFillTx/>
          <a:latin typeface="Tw Cen M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7A3FF455-9F2C-47E7-B5D7-4FF7F6C47F48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w Cen MT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079BC2F-C41B-4878-B9BF-AB98005574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>
            <a:fillRect/>
          </a:stretch>
        </p:blipFill>
        <p:spPr>
          <a:xfrm>
            <a:off x="0" y="9"/>
            <a:ext cx="12192006" cy="68579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10">
            <a:extLst>
              <a:ext uri="{FF2B5EF4-FFF2-40B4-BE49-F238E27FC236}">
                <a16:creationId xmlns:a16="http://schemas.microsoft.com/office/drawing/2014/main" id="{6CA04153-B626-4CA3-B543-0AA11C0C0B9D}"/>
              </a:ext>
            </a:extLst>
          </p:cNvPr>
          <p:cNvSpPr>
            <a:spLocks noMove="1" noResize="1"/>
          </p:cNvSpPr>
          <p:nvPr/>
        </p:nvSpPr>
        <p:spPr>
          <a:xfrm flipH="1">
            <a:off x="2788243" y="0"/>
            <a:ext cx="9403753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0000"/>
                </a:srgbClr>
              </a:gs>
            </a:gsLst>
            <a:lin ang="108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w Cen MT"/>
            </a:endParaRP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63254E63-DAF2-4054-8F56-2D15590D30B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034747" y="1122361"/>
            <a:ext cx="8837209" cy="2807208"/>
          </a:xfrm>
        </p:spPr>
        <p:txBody>
          <a:bodyPr/>
          <a:lstStyle/>
          <a:p>
            <a:pPr lvl="0"/>
            <a:r>
              <a:rPr lang="hu-HU" sz="4800">
                <a:solidFill>
                  <a:srgbClr val="000000"/>
                </a:solidFill>
              </a:rPr>
              <a:t>TRAGÉDIÁINK OKA ÉS ÉRTELME</a:t>
            </a:r>
          </a:p>
        </p:txBody>
      </p:sp>
      <p:sp>
        <p:nvSpPr>
          <p:cNvPr id="6" name="Alcím 2">
            <a:extLst>
              <a:ext uri="{FF2B5EF4-FFF2-40B4-BE49-F238E27FC236}">
                <a16:creationId xmlns:a16="http://schemas.microsoft.com/office/drawing/2014/main" id="{4B8299CC-0900-40B6-94A3-FC654F76F0C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848596" y="4439476"/>
            <a:ext cx="4023360" cy="1296161"/>
          </a:xfrm>
        </p:spPr>
        <p:txBody>
          <a:bodyPr anchorCtr="1"/>
          <a:lstStyle/>
          <a:p>
            <a:pPr lvl="0" algn="ctr"/>
            <a:r>
              <a:rPr lang="hu-HU" sz="1800" b="1">
                <a:solidFill>
                  <a:srgbClr val="000000"/>
                </a:solidFill>
              </a:rPr>
              <a:t>A Magyar teozófiai társulat 2020.09.26-i nyilvános előadása</a:t>
            </a:r>
          </a:p>
          <a:p>
            <a:pPr lvl="0" algn="ctr"/>
            <a:r>
              <a:rPr lang="hu-HU" sz="1800" b="1">
                <a:solidFill>
                  <a:srgbClr val="000000"/>
                </a:solidFill>
              </a:rPr>
              <a:t>Előadó: nagyiday adrienne</a:t>
            </a:r>
          </a:p>
        </p:txBody>
      </p:sp>
      <p:sp>
        <p:nvSpPr>
          <p:cNvPr id="7" name="Szövegdoboz 7">
            <a:extLst>
              <a:ext uri="{FF2B5EF4-FFF2-40B4-BE49-F238E27FC236}">
                <a16:creationId xmlns:a16="http://schemas.microsoft.com/office/drawing/2014/main" id="{C8E93E52-ED64-434A-A02C-02F9E6444F16}"/>
              </a:ext>
            </a:extLst>
          </p:cNvPr>
          <p:cNvSpPr txBox="1"/>
          <p:nvPr/>
        </p:nvSpPr>
        <p:spPr>
          <a:xfrm>
            <a:off x="123983" y="232477"/>
            <a:ext cx="11871700" cy="923333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6345" cap="flat">
            <a:solidFill>
              <a:srgbClr val="ED7D31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A Teozófiai Társulat küldetése: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Az emberiség szolgálata az Időtlen Bölcsesség egyre mélyebb megértésén, minden élet egységének felismerésén és a spirituális önfejlesztés gyakorlati alkalmazásán keresztül</a:t>
            </a:r>
            <a:r>
              <a:rPr lang="hu-HU" sz="1800" b="1" i="0" u="none" strike="noStrike" kern="1200" cap="none" spc="0" baseline="0">
                <a:solidFill>
                  <a:srgbClr val="FFFF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6385FB6-9FB3-4C3C-9382-6F754276C08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 sz="4400"/>
              <a:t>AZ EMBER A VILÁGEGYETEMBEN</a:t>
            </a:r>
          </a:p>
        </p:txBody>
      </p:sp>
      <p:pic>
        <p:nvPicPr>
          <p:cNvPr id="3" name="Tartalom helye 5" descr="A képen természet, égbolt látható&#10;&#10;Automatikusan generált leírás">
            <a:extLst>
              <a:ext uri="{FF2B5EF4-FFF2-40B4-BE49-F238E27FC236}">
                <a16:creationId xmlns:a16="http://schemas.microsoft.com/office/drawing/2014/main" id="{1547B47C-7DB5-4128-9A1E-53CB99793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46" y="1730008"/>
            <a:ext cx="12019669" cy="5127991"/>
          </a:xfrm>
          <a:solidFill>
            <a:srgbClr val="EDEDED"/>
          </a:solidFill>
          <a:ln w="190496" cap="rnd">
            <a:solidFill>
              <a:srgbClr val="FFFFFF"/>
            </a:solidFill>
            <a:prstDash val="solid"/>
          </a:ln>
          <a:effectLst>
            <a:outerShdw dir="16200000" algn="tl">
              <a:srgbClr val="000000">
                <a:alpha val="41000"/>
              </a:srgbClr>
            </a:outerShdw>
          </a:effectLst>
        </p:spPr>
      </p:pic>
      <p:sp>
        <p:nvSpPr>
          <p:cNvPr id="4" name="Tartalom helye 2">
            <a:extLst>
              <a:ext uri="{FF2B5EF4-FFF2-40B4-BE49-F238E27FC236}">
                <a16:creationId xmlns:a16="http://schemas.microsoft.com/office/drawing/2014/main" id="{E691D2A4-E3DB-4D49-91A3-914065080E32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0" y="1870999"/>
            <a:ext cx="5373855" cy="4987000"/>
          </a:xfrm>
        </p:spPr>
        <p:txBody>
          <a:bodyPr/>
          <a:lstStyle/>
          <a:p>
            <a:pPr lvl="0">
              <a:lnSpc>
                <a:spcPct val="90000"/>
              </a:lnSpc>
              <a:spcBef>
                <a:spcPts val="600"/>
              </a:spcBef>
            </a:pPr>
            <a:r>
              <a:rPr lang="hu-HU" sz="2400">
                <a:solidFill>
                  <a:srgbClr val="FFFFFF"/>
                </a:solidFill>
                <a:latin typeface="Arial" pitchFamily="34"/>
                <a:cs typeface="Times New Roman" pitchFamily="18"/>
              </a:rPr>
              <a:t>A természet formai oldalán törések vannak (fajok, szervezetek kihalnak), míg a tudat oldalán folyamatosság van.</a:t>
            </a:r>
          </a:p>
          <a:p>
            <a:pPr lvl="0">
              <a:lnSpc>
                <a:spcPct val="90000"/>
              </a:lnSpc>
              <a:spcBef>
                <a:spcPts val="600"/>
              </a:spcBef>
            </a:pPr>
            <a:r>
              <a:rPr lang="hu-HU" sz="2400">
                <a:solidFill>
                  <a:srgbClr val="FFFFFF"/>
                </a:solidFill>
                <a:latin typeface="Arial" pitchFamily="34"/>
                <a:cs typeface="Times New Roman" pitchFamily="18"/>
              </a:rPr>
              <a:t>Az ember - a tudat fejlődése szempontjából - egy kritikus fázisa az eljövetel és visszatérés ciklusának. Átmenet az egység egyik fajtájából a másikba</a:t>
            </a:r>
            <a:r>
              <a:rPr lang="hu-HU" sz="2400" b="1">
                <a:solidFill>
                  <a:srgbClr val="FFFFFF"/>
                </a:solidFill>
                <a:latin typeface="Arial" pitchFamily="34"/>
                <a:cs typeface="Times New Roman" pitchFamily="18"/>
              </a:rPr>
              <a:t>. </a:t>
            </a:r>
          </a:p>
          <a:p>
            <a:pPr lvl="0">
              <a:lnSpc>
                <a:spcPct val="90000"/>
              </a:lnSpc>
              <a:spcBef>
                <a:spcPts val="600"/>
              </a:spcBef>
            </a:pPr>
            <a:r>
              <a:rPr lang="hu-HU" sz="2400" b="1">
                <a:solidFill>
                  <a:srgbClr val="FFFFFF"/>
                </a:solidFill>
                <a:latin typeface="Arial" pitchFamily="34"/>
                <a:cs typeface="Times New Roman" pitchFamily="18"/>
              </a:rPr>
              <a:t>Az ember egy mélységes átváltozás. Alkímiai folyamat. </a:t>
            </a:r>
            <a:r>
              <a:rPr lang="hu-HU" sz="2400">
                <a:solidFill>
                  <a:srgbClr val="FFFFFF"/>
                </a:solidFill>
                <a:latin typeface="Arial" pitchFamily="34"/>
                <a:cs typeface="Times New Roman" pitchFamily="18"/>
              </a:rPr>
              <a:t>(Az egységből jöttünk és az egységbe térünk vissza.)</a:t>
            </a:r>
            <a:endParaRPr lang="hu-HU" sz="2400">
              <a:solidFill>
                <a:srgbClr val="FFFFFF"/>
              </a:solidFill>
              <a:latin typeface="Calibri" pitchFamily="34"/>
              <a:cs typeface="Times New Roman" pitchFamily="18"/>
            </a:endParaRPr>
          </a:p>
        </p:txBody>
      </p:sp>
      <p:sp>
        <p:nvSpPr>
          <p:cNvPr id="5" name="Ellipszis 5">
            <a:extLst>
              <a:ext uri="{FF2B5EF4-FFF2-40B4-BE49-F238E27FC236}">
                <a16:creationId xmlns:a16="http://schemas.microsoft.com/office/drawing/2014/main" id="{700FB7FA-18C4-4CD1-99B6-9E6795A0B566}"/>
              </a:ext>
            </a:extLst>
          </p:cNvPr>
          <p:cNvSpPr/>
          <p:nvPr/>
        </p:nvSpPr>
        <p:spPr>
          <a:xfrm>
            <a:off x="7652823" y="2349303"/>
            <a:ext cx="3727935" cy="185693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0000"/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Más az eljövetel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és a visszatérés egysége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4">
            <a:extLst>
              <a:ext uri="{FF2B5EF4-FFF2-40B4-BE49-F238E27FC236}">
                <a16:creationId xmlns:a16="http://schemas.microsoft.com/office/drawing/2014/main" id="{ADB689F9-2ACC-48DC-9339-616B04E0C8A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 sz="4000"/>
              <a:t>A NAGY ÁTMENET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A2F8901-B707-4EBF-893B-CB8737A35E0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2827" y="1336432"/>
            <a:ext cx="11137977" cy="5247247"/>
          </a:xfrm>
        </p:spPr>
        <p:txBody>
          <a:bodyPr/>
          <a:lstStyle/>
          <a:p>
            <a:pPr lvl="0">
              <a:lnSpc>
                <a:spcPct val="80000"/>
              </a:lnSpc>
            </a:pPr>
            <a:endParaRPr lang="hu-HU" b="1">
              <a:latin typeface="Arial" pitchFamily="34"/>
              <a:cs typeface="Times New Roman" pitchFamily="18"/>
            </a:endParaRPr>
          </a:p>
          <a:p>
            <a:pPr lvl="0">
              <a:lnSpc>
                <a:spcPct val="80000"/>
              </a:lnSpc>
            </a:pPr>
            <a:endParaRPr lang="hu-HU" b="1">
              <a:latin typeface="Arial" pitchFamily="34"/>
              <a:cs typeface="Times New Roman" pitchFamily="18"/>
            </a:endParaRPr>
          </a:p>
          <a:p>
            <a:pPr lvl="0">
              <a:lnSpc>
                <a:spcPct val="80000"/>
              </a:lnSpc>
            </a:pPr>
            <a:endParaRPr lang="hu-HU" b="1">
              <a:latin typeface="Arial" pitchFamily="34"/>
              <a:cs typeface="Times New Roman" pitchFamily="18"/>
            </a:endParaRPr>
          </a:p>
          <a:p>
            <a:pPr lvl="0">
              <a:lnSpc>
                <a:spcPct val="80000"/>
              </a:lnSpc>
            </a:pPr>
            <a:r>
              <a:rPr lang="hu-HU" sz="2200" b="1">
                <a:latin typeface="Arial" pitchFamily="34"/>
                <a:cs typeface="Times New Roman" pitchFamily="18"/>
              </a:rPr>
              <a:t>Az Egységből (az élet szívéből)  - a Sokságba – 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hu-HU" sz="2200" b="1">
                <a:latin typeface="Arial" pitchFamily="34"/>
                <a:cs typeface="Times New Roman" pitchFamily="18"/>
              </a:rPr>
              <a:t>    és újra az Egységbe (az élet szívébe)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hu-HU" sz="2200" b="1">
                <a:latin typeface="Arial" pitchFamily="34"/>
                <a:cs typeface="Times New Roman" pitchFamily="18"/>
              </a:rPr>
              <a:t>            - Eltávozás és visszatérés - </a:t>
            </a:r>
          </a:p>
          <a:p>
            <a:pPr lvl="0">
              <a:lnSpc>
                <a:spcPct val="80000"/>
              </a:lnSpc>
            </a:pPr>
            <a:r>
              <a:rPr lang="hu-HU" sz="2200" b="1">
                <a:latin typeface="Arial" pitchFamily="34"/>
                <a:cs typeface="Times New Roman" pitchFamily="18"/>
              </a:rPr>
              <a:t>Az élet folyama az öntudatlan tökéletességből</a:t>
            </a:r>
            <a:r>
              <a:rPr lang="hu-HU" sz="1800">
                <a:latin typeface="Arial" pitchFamily="34"/>
                <a:cs typeface="Times New Roman" pitchFamily="18"/>
              </a:rPr>
              <a:t>(hiányzik a konfliktus)</a:t>
            </a:r>
          </a:p>
          <a:p>
            <a:pPr lvl="0">
              <a:lnSpc>
                <a:spcPct val="80000"/>
              </a:lnSpc>
            </a:pPr>
            <a:r>
              <a:rPr lang="hu-HU" sz="2200" b="1">
                <a:latin typeface="Arial" pitchFamily="34"/>
                <a:cs typeface="Times New Roman" pitchFamily="18"/>
              </a:rPr>
              <a:t>a tudatos tökéletlenségen át </a:t>
            </a:r>
            <a:r>
              <a:rPr lang="hu-HU" sz="1800">
                <a:latin typeface="Arial" pitchFamily="34"/>
                <a:cs typeface="Times New Roman" pitchFamily="18"/>
              </a:rPr>
              <a:t>(emberi állapot)</a:t>
            </a:r>
          </a:p>
          <a:p>
            <a:pPr lvl="0">
              <a:lnSpc>
                <a:spcPct val="80000"/>
              </a:lnSpc>
            </a:pPr>
            <a:r>
              <a:rPr lang="hu-HU" sz="2200" b="1">
                <a:latin typeface="Arial" pitchFamily="34"/>
                <a:cs typeface="Times New Roman" pitchFamily="18"/>
              </a:rPr>
              <a:t>a tudatos tökéletességbe tart… </a:t>
            </a:r>
            <a:r>
              <a:rPr lang="hu-HU" sz="1800">
                <a:latin typeface="Arial" pitchFamily="34"/>
                <a:cs typeface="Times New Roman" pitchFamily="18"/>
              </a:rPr>
              <a:t>(Én és az Atyám egyek vagyunk</a:t>
            </a:r>
            <a:r>
              <a:rPr lang="hu-HU" sz="2200" b="1">
                <a:latin typeface="Arial" pitchFamily="34"/>
                <a:cs typeface="Times New Roman" pitchFamily="18"/>
              </a:rPr>
              <a:t>)</a:t>
            </a:r>
            <a:endParaRPr lang="hu-HU" sz="2200" b="1">
              <a:latin typeface="Calibri" pitchFamily="34"/>
              <a:cs typeface="Times New Roman" pitchFamily="18"/>
            </a:endParaRPr>
          </a:p>
          <a:p>
            <a:pPr lvl="0">
              <a:lnSpc>
                <a:spcPct val="80000"/>
              </a:lnSpc>
            </a:pPr>
            <a:r>
              <a:rPr lang="hu-HU" sz="2200">
                <a:latin typeface="Arial" pitchFamily="34"/>
                <a:cs typeface="Times New Roman" pitchFamily="18"/>
              </a:rPr>
              <a:t>Ha az emberiség állapotát értelmezzük, 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hu-HU" sz="2200" b="1">
                <a:latin typeface="Arial" pitchFamily="34"/>
                <a:cs typeface="Times New Roman" pitchFamily="18"/>
              </a:rPr>
              <a:t>   az emberi fázist tekintjük fordulópontnak, 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hu-HU" sz="2200" b="1">
                <a:latin typeface="Arial" pitchFamily="34"/>
                <a:cs typeface="Times New Roman" pitchFamily="18"/>
              </a:rPr>
              <a:t>   közbenső állapotnak…</a:t>
            </a:r>
          </a:p>
          <a:p>
            <a:pPr marL="0" lvl="0" indent="0" algn="ctr">
              <a:lnSpc>
                <a:spcPct val="80000"/>
              </a:lnSpc>
              <a:buNone/>
            </a:pPr>
            <a:r>
              <a:rPr lang="hu-HU" sz="2200" b="1">
                <a:highlight>
                  <a:srgbClr val="FFFF00"/>
                </a:highlight>
                <a:latin typeface="Calibri" pitchFamily="34"/>
                <a:cs typeface="Times New Roman" pitchFamily="18"/>
              </a:rPr>
              <a:t> IDŐTÁVLAT kb. 300 Millió év…</a:t>
            </a:r>
          </a:p>
          <a:p>
            <a:pPr lvl="0">
              <a:lnSpc>
                <a:spcPct val="80000"/>
              </a:lnSpc>
            </a:pPr>
            <a:endParaRPr lang="hu-HU" sz="1500"/>
          </a:p>
        </p:txBody>
      </p:sp>
      <p:pic>
        <p:nvPicPr>
          <p:cNvPr id="4" name="Kép 6" descr="A képen szöveg látható&#10;&#10;Automatikusan generált leírás">
            <a:extLst>
              <a:ext uri="{FF2B5EF4-FFF2-40B4-BE49-F238E27FC236}">
                <a16:creationId xmlns:a16="http://schemas.microsoft.com/office/drawing/2014/main" id="{AA45F556-705A-47D0-8F50-C14C724E7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199" y="702158"/>
            <a:ext cx="2757263" cy="613105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4A79CAC-D504-4A64-83E0-83FEF568BB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92" y="702158"/>
            <a:ext cx="11029611" cy="838779"/>
          </a:xfrm>
        </p:spPr>
        <p:txBody>
          <a:bodyPr/>
          <a:lstStyle/>
          <a:p>
            <a:pPr lvl="0"/>
            <a:r>
              <a:rPr lang="hu-HU" sz="4000"/>
              <a:t>A NAGY ÁTMENET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CC10CBD-38BB-4A26-A978-793045743E6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81192" y="942536"/>
            <a:ext cx="11029611" cy="4391460"/>
          </a:xfrm>
        </p:spPr>
        <p:txBody>
          <a:bodyPr/>
          <a:lstStyle/>
          <a:p>
            <a:pPr marL="0" lvl="0" indent="0" algn="just">
              <a:lnSpc>
                <a:spcPct val="100000"/>
              </a:lnSpc>
              <a:spcAft>
                <a:spcPts val="800"/>
              </a:spcAft>
              <a:buNone/>
            </a:pPr>
            <a:r>
              <a:rPr lang="hu-HU" sz="20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Fázisai: 	</a:t>
            </a:r>
            <a:endParaRPr lang="hu-HU" sz="2000">
              <a:solidFill>
                <a:srgbClr val="000000"/>
              </a:solidFill>
              <a:latin typeface="Calibri" pitchFamily="34"/>
              <a:cs typeface="Times New Roman" pitchFamily="18"/>
            </a:endParaRPr>
          </a:p>
          <a:p>
            <a:pPr lvl="0" indent="304796" algn="just">
              <a:lnSpc>
                <a:spcPct val="100000"/>
              </a:lnSpc>
              <a:spcAft>
                <a:spcPts val="800"/>
              </a:spcAft>
            </a:pPr>
            <a:r>
              <a:rPr lang="hu-HU" sz="20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Oktalanok öntudatlan egyetértése (csoportlelkek)</a:t>
            </a:r>
          </a:p>
          <a:p>
            <a:pPr lvl="0" indent="304796" algn="just">
              <a:lnSpc>
                <a:spcPct val="100000"/>
              </a:lnSpc>
              <a:spcAft>
                <a:spcPts val="800"/>
              </a:spcAft>
            </a:pPr>
            <a:r>
              <a:rPr lang="hu-HU" sz="20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Az </a:t>
            </a:r>
            <a:r>
              <a:rPr lang="hu-HU" sz="2000" b="1">
                <a:solidFill>
                  <a:srgbClr val="000000"/>
                </a:solidFill>
                <a:latin typeface="Arial" pitchFamily="34"/>
                <a:cs typeface="Arial" pitchFamily="34"/>
              </a:rPr>
              <a:t>egyetértés hiánya</a:t>
            </a:r>
            <a:r>
              <a:rPr lang="hu-HU" sz="2000">
                <a:solidFill>
                  <a:srgbClr val="000000"/>
                </a:solidFill>
                <a:latin typeface="Arial" pitchFamily="34"/>
                <a:cs typeface="Arial" pitchFamily="34"/>
              </a:rPr>
              <a:t> (azok közt, akik a bölcsességet keresik) </a:t>
            </a:r>
            <a:r>
              <a:rPr lang="hu-HU" sz="2000" b="1">
                <a:solidFill>
                  <a:srgbClr val="000000"/>
                </a:solidFill>
                <a:latin typeface="Arial" pitchFamily="34"/>
                <a:cs typeface="Arial" pitchFamily="34"/>
              </a:rPr>
              <a:t>Ez az átlagosan gondolkodó emberiség</a:t>
            </a:r>
          </a:p>
          <a:p>
            <a:pPr lvl="0" indent="304796" algn="just">
              <a:lnSpc>
                <a:spcPct val="100000"/>
              </a:lnSpc>
              <a:spcAft>
                <a:spcPts val="800"/>
              </a:spcAft>
            </a:pPr>
            <a:r>
              <a:rPr lang="hu-HU" sz="2000">
                <a:solidFill>
                  <a:srgbClr val="000000"/>
                </a:solidFill>
                <a:latin typeface="Arial" pitchFamily="34"/>
                <a:cs typeface="Arial" pitchFamily="34"/>
              </a:rPr>
              <a:t>A bölcsek egyetértése (azok tökéletes testvérisége, akik bármennyire különböző vérmérsékletűek is, az </a:t>
            </a:r>
            <a:r>
              <a:rPr lang="hu-HU" sz="2000" b="1">
                <a:solidFill>
                  <a:srgbClr val="000000"/>
                </a:solidFill>
                <a:latin typeface="Arial" pitchFamily="34"/>
                <a:cs typeface="Arial" pitchFamily="34"/>
              </a:rPr>
              <a:t>egyazon Valóságot látják minden mögött</a:t>
            </a:r>
            <a:r>
              <a:rPr lang="hu-HU" sz="2000">
                <a:solidFill>
                  <a:srgbClr val="000000"/>
                </a:solidFill>
                <a:latin typeface="Arial" pitchFamily="34"/>
                <a:cs typeface="Arial" pitchFamily="34"/>
              </a:rPr>
              <a:t>.)</a:t>
            </a:r>
          </a:p>
          <a:p>
            <a:pPr lvl="0"/>
            <a:endParaRPr lang="hu-HU"/>
          </a:p>
        </p:txBody>
      </p:sp>
      <p:pic>
        <p:nvPicPr>
          <p:cNvPr id="4" name="Kép 4" descr="A képen kültéri, elefánt, nyáj, fű látható&#10;&#10;Automatikusan generált leírás">
            <a:extLst>
              <a:ext uri="{FF2B5EF4-FFF2-40B4-BE49-F238E27FC236}">
                <a16:creationId xmlns:a16="http://schemas.microsoft.com/office/drawing/2014/main" id="{EDA8A659-5563-4D3F-AC7E-82F091352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63" y="4698470"/>
            <a:ext cx="3902842" cy="18430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Kép 6" descr="A képen személy, beltéri, férfi, ülő látható&#10;&#10;Automatikusan generált leírás">
            <a:extLst>
              <a:ext uri="{FF2B5EF4-FFF2-40B4-BE49-F238E27FC236}">
                <a16:creationId xmlns:a16="http://schemas.microsoft.com/office/drawing/2014/main" id="{7F4EC7DB-094B-4E7A-BE6C-4DFCD27A0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503" y="4450101"/>
            <a:ext cx="2324148" cy="23397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Kép 8" descr="A képen kültéri, hegy, férfi, hó látható&#10;&#10;Automatikusan generált leírás">
            <a:extLst>
              <a:ext uri="{FF2B5EF4-FFF2-40B4-BE49-F238E27FC236}">
                <a16:creationId xmlns:a16="http://schemas.microsoft.com/office/drawing/2014/main" id="{24AAD0FF-C478-4C90-A2BD-6F88F8BFC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5640" y="4400860"/>
            <a:ext cx="3109526" cy="233214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C05FD69-10DE-45BB-ADFE-EA88BB43C0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92" y="579674"/>
            <a:ext cx="11029611" cy="1075846"/>
          </a:xfrm>
        </p:spPr>
        <p:txBody>
          <a:bodyPr/>
          <a:lstStyle/>
          <a:p>
            <a:pPr lvl="0"/>
            <a:r>
              <a:rPr lang="hu-HU" sz="4000"/>
              <a:t>Karma </a:t>
            </a:r>
            <a:r>
              <a:rPr lang="hu-HU" sz="1800"/>
              <a:t>(Velencei mester)</a:t>
            </a:r>
            <a:endParaRPr lang="hu-HU" sz="400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BD59C68-FE68-45D2-9DA7-A9A998F76FA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15998" y="203197"/>
            <a:ext cx="10594805" cy="5537204"/>
          </a:xfrm>
        </p:spPr>
        <p:txBody>
          <a:bodyPr/>
          <a:lstStyle/>
          <a:p>
            <a:pPr lvl="0"/>
            <a:r>
              <a:rPr lang="hu-HU" sz="3200">
                <a:solidFill>
                  <a:srgbClr val="000000"/>
                </a:solidFill>
              </a:rPr>
              <a:t>„Képzeld el velem együtt, hogy az egyéni lét olyan kötél, amely a végtelenből a végtelenbe nyúlik, nincs se kezdete, se vége és nem szakad el….”</a:t>
            </a:r>
          </a:p>
        </p:txBody>
      </p:sp>
      <p:pic>
        <p:nvPicPr>
          <p:cNvPr id="4" name="Kép 4" descr="A képen objektum, kötél, ülő, nagyon nagy látható&#10;&#10;Automatikusan generált leírás">
            <a:extLst>
              <a:ext uri="{FF2B5EF4-FFF2-40B4-BE49-F238E27FC236}">
                <a16:creationId xmlns:a16="http://schemas.microsoft.com/office/drawing/2014/main" id="{0AF63C8E-48F2-4E06-8332-942E26D3A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2" y="3961125"/>
            <a:ext cx="5415927" cy="25069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Kép 6" descr="A képen objektum, kötél, ülő, nagyon nagy látható&#10;&#10;Automatikusan generált leírás">
            <a:extLst>
              <a:ext uri="{FF2B5EF4-FFF2-40B4-BE49-F238E27FC236}">
                <a16:creationId xmlns:a16="http://schemas.microsoft.com/office/drawing/2014/main" id="{77351A71-E734-4A19-A942-381C747A4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799991">
            <a:off x="6000128" y="3961042"/>
            <a:ext cx="5415936" cy="250698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5DEBCD-DE4F-49EE-91CF-DE4F70B6B0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92" y="702158"/>
            <a:ext cx="11029611" cy="787975"/>
          </a:xfrm>
        </p:spPr>
        <p:txBody>
          <a:bodyPr/>
          <a:lstStyle/>
          <a:p>
            <a:pPr lvl="0"/>
            <a:r>
              <a:rPr lang="hu-HU" sz="4000"/>
              <a:t>Az emberi motívumok</a:t>
            </a:r>
          </a:p>
        </p:txBody>
      </p:sp>
      <p:pic>
        <p:nvPicPr>
          <p:cNvPr id="3" name="Kép 4" descr="A képen férfi, személy, keresés, fénykép látható&#10;&#10;Automatikusan generált leírás">
            <a:extLst>
              <a:ext uri="{FF2B5EF4-FFF2-40B4-BE49-F238E27FC236}">
                <a16:creationId xmlns:a16="http://schemas.microsoft.com/office/drawing/2014/main" id="{0E64FAA5-2EBC-4543-B8C6-EAAAFF5A0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474" y="3640016"/>
            <a:ext cx="7077062" cy="311587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artalom helye 2">
            <a:extLst>
              <a:ext uri="{FF2B5EF4-FFF2-40B4-BE49-F238E27FC236}">
                <a16:creationId xmlns:a16="http://schemas.microsoft.com/office/drawing/2014/main" id="{461AC49E-573E-413E-8D6B-D7C78F61C34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11202" y="-393896"/>
            <a:ext cx="11345335" cy="6780623"/>
          </a:xfrm>
        </p:spPr>
        <p:txBody>
          <a:bodyPr/>
          <a:lstStyle/>
          <a:p>
            <a:pPr lvl="0" algn="just">
              <a:lnSpc>
                <a:spcPct val="90000"/>
              </a:lnSpc>
              <a:spcAft>
                <a:spcPts val="800"/>
              </a:spcAft>
            </a:pPr>
            <a:r>
              <a:rPr lang="hu-HU" sz="24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A konfliktus és tragédia lényege a kettősség.</a:t>
            </a:r>
            <a:r>
              <a:rPr lang="hu-HU" sz="2400">
                <a:solidFill>
                  <a:srgbClr val="FFFFFF"/>
                </a:solidFill>
                <a:latin typeface="Arial" pitchFamily="34"/>
                <a:cs typeface="Times New Roman" pitchFamily="18"/>
              </a:rPr>
              <a:t>z emberi állapotot mindig a            </a:t>
            </a:r>
            <a:endParaRPr lang="hu-HU" sz="2400" b="1">
              <a:solidFill>
                <a:srgbClr val="000000"/>
              </a:solidFill>
              <a:latin typeface="Calibri" pitchFamily="34"/>
              <a:cs typeface="Times New Roman" pitchFamily="18"/>
            </a:endParaRPr>
          </a:p>
          <a:p>
            <a:pPr lvl="0" algn="just">
              <a:lnSpc>
                <a:spcPct val="90000"/>
              </a:lnSpc>
              <a:spcAft>
                <a:spcPts val="800"/>
              </a:spcAft>
            </a:pPr>
            <a:r>
              <a:rPr lang="hu-HU" sz="24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Élet és forma kettőssége</a:t>
            </a:r>
            <a:r>
              <a:rPr lang="hu-HU" sz="240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 - </a:t>
            </a:r>
            <a:r>
              <a:rPr lang="hu-HU" sz="2400" b="1">
                <a:solidFill>
                  <a:srgbClr val="000000"/>
                </a:solidFill>
                <a:latin typeface="Arial" pitchFamily="34"/>
                <a:cs typeface="Arial" pitchFamily="34"/>
              </a:rPr>
              <a:t>Szellem és anyag kettőssége</a:t>
            </a:r>
          </a:p>
          <a:p>
            <a:pPr lvl="0" algn="just">
              <a:lnSpc>
                <a:spcPct val="90000"/>
              </a:lnSpc>
              <a:spcAft>
                <a:spcPts val="800"/>
              </a:spcAft>
            </a:pPr>
            <a:r>
              <a:rPr lang="hu-HU" sz="2400" b="1">
                <a:solidFill>
                  <a:srgbClr val="000000"/>
                </a:solidFill>
                <a:latin typeface="Arial" pitchFamily="34"/>
                <a:cs typeface="Arial" pitchFamily="34"/>
              </a:rPr>
              <a:t>Az </a:t>
            </a:r>
            <a:r>
              <a:rPr lang="hu-HU" sz="2400" b="1" u="sng">
                <a:solidFill>
                  <a:srgbClr val="000000"/>
                </a:solidFill>
                <a:latin typeface="Arial" pitchFamily="34"/>
                <a:cs typeface="Arial" pitchFamily="34"/>
              </a:rPr>
              <a:t>egyensúly változik </a:t>
            </a:r>
            <a:r>
              <a:rPr lang="hu-HU" sz="2400" b="1">
                <a:solidFill>
                  <a:srgbClr val="000000"/>
                </a:solidFill>
                <a:latin typeface="Arial" pitchFamily="34"/>
                <a:cs typeface="Arial" pitchFamily="34"/>
              </a:rPr>
              <a:t>meg lassanként</a:t>
            </a:r>
            <a:endParaRPr lang="hu-HU" sz="2400" b="1">
              <a:solidFill>
                <a:srgbClr val="FFFFFF"/>
              </a:solidFill>
              <a:latin typeface="Arial" pitchFamily="34"/>
              <a:cs typeface="Arial" pitchFamily="34"/>
            </a:endParaRPr>
          </a:p>
          <a:p>
            <a:pPr lvl="0" algn="just">
              <a:lnSpc>
                <a:spcPct val="90000"/>
              </a:lnSpc>
              <a:spcAft>
                <a:spcPts val="800"/>
              </a:spcAft>
            </a:pPr>
            <a:r>
              <a:rPr lang="hu-HU" sz="2400" b="1">
                <a:solidFill>
                  <a:srgbClr val="000000"/>
                </a:solidFill>
                <a:latin typeface="Arial" pitchFamily="34"/>
                <a:cs typeface="Arial" pitchFamily="34"/>
              </a:rPr>
              <a:t>Ösztön – egyéni választás? Kényelmetlen konfliktusban…</a:t>
            </a:r>
            <a:endParaRPr lang="hu-HU" sz="2400">
              <a:solidFill>
                <a:srgbClr val="000000"/>
              </a:solidFill>
              <a:latin typeface="Calibri" pitchFamily="34"/>
              <a:cs typeface="Times New Roman" pitchFamily="18"/>
            </a:endParaRPr>
          </a:p>
          <a:p>
            <a:pPr lvl="0" algn="just">
              <a:lnSpc>
                <a:spcPct val="90000"/>
              </a:lnSpc>
              <a:spcAft>
                <a:spcPts val="800"/>
              </a:spcAft>
            </a:pPr>
            <a:r>
              <a:rPr lang="hu-HU" sz="2400" b="1">
                <a:solidFill>
                  <a:srgbClr val="000000"/>
                </a:solidFill>
                <a:latin typeface="Arial" pitchFamily="34"/>
                <a:cs typeface="Arial" pitchFamily="34"/>
              </a:rPr>
              <a:t>Középső állapotban a tömegek</a:t>
            </a:r>
          </a:p>
          <a:p>
            <a:pPr lvl="0" algn="just">
              <a:lnSpc>
                <a:spcPct val="90000"/>
              </a:lnSpc>
              <a:spcAft>
                <a:spcPts val="800"/>
              </a:spcAft>
            </a:pPr>
            <a:r>
              <a:rPr lang="hu-HU" sz="2400" b="1">
                <a:solidFill>
                  <a:srgbClr val="000000"/>
                </a:solidFill>
                <a:latin typeface="Arial" pitchFamily="34"/>
                <a:cs typeface="Arial" pitchFamily="34"/>
              </a:rPr>
              <a:t>Az egyén, aki maga képes választani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D397BE5-BB20-4497-848B-E6396D6688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92" y="502791"/>
            <a:ext cx="11029611" cy="988329"/>
          </a:xfrm>
        </p:spPr>
        <p:txBody>
          <a:bodyPr/>
          <a:lstStyle/>
          <a:p>
            <a:pPr lvl="0"/>
            <a:r>
              <a:rPr lang="hu-HU" sz="4000"/>
              <a:t>Az élet 3 fázisa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1679F47-DF7D-4BA7-A167-E1C0F5BEC69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81183" y="1491121"/>
            <a:ext cx="5194779" cy="4960482"/>
          </a:xfrm>
          <a:solidFill>
            <a:srgbClr val="FBE5D6"/>
          </a:solidFill>
          <a:ln w="9528">
            <a:solidFill>
              <a:srgbClr val="404040"/>
            </a:solidFill>
            <a:prstDash val="solid"/>
          </a:ln>
        </p:spPr>
        <p:txBody>
          <a:bodyPr/>
          <a:lstStyle/>
          <a:p>
            <a:pPr lvl="0">
              <a:lnSpc>
                <a:spcPct val="90000"/>
              </a:lnSpc>
            </a:pPr>
            <a:r>
              <a:rPr lang="hu-HU" b="1">
                <a:latin typeface="Arial" pitchFamily="34"/>
                <a:cs typeface="Times New Roman" pitchFamily="18"/>
              </a:rPr>
              <a:t>Minden időbeli folyamatban megtalálható. </a:t>
            </a:r>
          </a:p>
          <a:p>
            <a:pPr lvl="0" algn="just">
              <a:lnSpc>
                <a:spcPct val="90000"/>
              </a:lnSpc>
            </a:pPr>
            <a:r>
              <a:rPr lang="hu-HU" b="1">
                <a:latin typeface="Arial" pitchFamily="34"/>
                <a:cs typeface="Times New Roman" pitchFamily="18"/>
              </a:rPr>
              <a:t>Magzati </a:t>
            </a:r>
            <a:r>
              <a:rPr lang="hu-HU">
                <a:latin typeface="Arial" pitchFamily="34"/>
                <a:cs typeface="Times New Roman" pitchFamily="18"/>
              </a:rPr>
              <a:t>(fajfejlődés) </a:t>
            </a:r>
            <a:r>
              <a:rPr lang="hu-HU" b="1">
                <a:latin typeface="Arial" pitchFamily="34"/>
                <a:cs typeface="Times New Roman" pitchFamily="18"/>
              </a:rPr>
              <a:t>és gyermekkor </a:t>
            </a:r>
            <a:r>
              <a:rPr lang="hu-HU">
                <a:latin typeface="Arial" pitchFamily="34"/>
                <a:cs typeface="Times New Roman" pitchFamily="18"/>
              </a:rPr>
              <a:t>(lélektani fejlődés)</a:t>
            </a:r>
            <a:r>
              <a:rPr lang="hu-HU" b="1">
                <a:latin typeface="Arial" pitchFamily="34"/>
                <a:cs typeface="Times New Roman" pitchFamily="18"/>
              </a:rPr>
              <a:t> – serdülőkor </a:t>
            </a:r>
            <a:r>
              <a:rPr lang="hu-HU">
                <a:latin typeface="Arial" pitchFamily="34"/>
                <a:cs typeface="Times New Roman" pitchFamily="18"/>
              </a:rPr>
              <a:t>(én-tudatosság, önkritika, konfliktusok) </a:t>
            </a:r>
            <a:r>
              <a:rPr lang="hu-HU" b="1">
                <a:latin typeface="Arial" pitchFamily="34"/>
                <a:cs typeface="Times New Roman" pitchFamily="18"/>
              </a:rPr>
              <a:t>– felnőttkor </a:t>
            </a:r>
            <a:r>
              <a:rPr lang="hu-HU">
                <a:latin typeface="Arial" pitchFamily="34"/>
                <a:cs typeface="Times New Roman" pitchFamily="18"/>
              </a:rPr>
              <a:t>(ma ritka állapot)</a:t>
            </a:r>
          </a:p>
          <a:p>
            <a:pPr lvl="0" algn="just">
              <a:lnSpc>
                <a:spcPct val="90000"/>
              </a:lnSpc>
            </a:pPr>
            <a:r>
              <a:rPr lang="hu-HU" b="1">
                <a:latin typeface="Arial" pitchFamily="34"/>
                <a:cs typeface="Times New Roman" pitchFamily="18"/>
              </a:rPr>
              <a:t>Az ember megszilárdul azon a fokon, ami az igazi fejlettségének felel meg.</a:t>
            </a:r>
          </a:p>
          <a:p>
            <a:pPr lvl="0" algn="just">
              <a:lnSpc>
                <a:spcPct val="90000"/>
              </a:lnSpc>
            </a:pPr>
            <a:r>
              <a:rPr lang="hu-HU" b="1">
                <a:latin typeface="Arial" pitchFamily="34"/>
                <a:cs typeface="Times New Roman" pitchFamily="18"/>
              </a:rPr>
              <a:t>További haladás – új területek feltörése</a:t>
            </a:r>
          </a:p>
          <a:p>
            <a:pPr lvl="0" algn="just">
              <a:lnSpc>
                <a:spcPct val="90000"/>
              </a:lnSpc>
            </a:pPr>
            <a:r>
              <a:rPr lang="hu-HU" b="1">
                <a:latin typeface="Arial" pitchFamily="34"/>
                <a:cs typeface="Times New Roman" pitchFamily="18"/>
              </a:rPr>
              <a:t>Az emberiség tömegei még ma is serdülőkori problémákkal küzdenek, amik a benső természetből származnak.</a:t>
            </a:r>
            <a:endParaRPr lang="hu-HU">
              <a:latin typeface="Calibri" pitchFamily="34"/>
              <a:cs typeface="Times New Roman" pitchFamily="18"/>
            </a:endParaRPr>
          </a:p>
          <a:p>
            <a:pPr lvl="0" algn="just">
              <a:lnSpc>
                <a:spcPct val="90000"/>
              </a:lnSpc>
            </a:pPr>
            <a:r>
              <a:rPr lang="hu-HU" b="1">
                <a:latin typeface="Arial" pitchFamily="34"/>
              </a:rPr>
              <a:t>A nagy átmenetet tapasztalatok asszimilálásában és az átélések intenzitásában tapasztaljuk meg, akár rövid, akár hosszú idő alatt.</a:t>
            </a:r>
            <a:r>
              <a:rPr lang="hu-HU">
                <a:latin typeface="Arial" pitchFamily="34"/>
              </a:rPr>
              <a:t> </a:t>
            </a:r>
            <a:endParaRPr lang="hu-HU"/>
          </a:p>
        </p:txBody>
      </p:sp>
      <p:sp>
        <p:nvSpPr>
          <p:cNvPr id="4" name="Tartalom helye 5">
            <a:extLst>
              <a:ext uri="{FF2B5EF4-FFF2-40B4-BE49-F238E27FC236}">
                <a16:creationId xmlns:a16="http://schemas.microsoft.com/office/drawing/2014/main" id="{69364876-620D-479B-8518-2BD9A08ABE1D}"/>
              </a:ext>
            </a:extLst>
          </p:cNvPr>
          <p:cNvSpPr txBox="1">
            <a:spLocks noGrp="1"/>
          </p:cNvSpPr>
          <p:nvPr>
            <p:ph idx="2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 descr="A képen személy, tartás, férfi, fiatal látható&#10;&#10;Automatikusan generált leírás">
            <a:extLst>
              <a:ext uri="{FF2B5EF4-FFF2-40B4-BE49-F238E27FC236}">
                <a16:creationId xmlns:a16="http://schemas.microsoft.com/office/drawing/2014/main" id="{C030F64D-8057-4B53-9B75-75CFED4E3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137" y="2134831"/>
            <a:ext cx="5624666" cy="399351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FCA1F4-F0C3-46DF-BBF3-8785314A735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 sz="4000"/>
              <a:t>Igazságos-e az élet?</a:t>
            </a:r>
          </a:p>
        </p:txBody>
      </p:sp>
      <p:sp>
        <p:nvSpPr>
          <p:cNvPr id="3" name="Szöveg helye 3">
            <a:extLst>
              <a:ext uri="{FF2B5EF4-FFF2-40B4-BE49-F238E27FC236}">
                <a16:creationId xmlns:a16="http://schemas.microsoft.com/office/drawing/2014/main" id="{08721AB9-2851-4B0E-A6F5-4157E782BC3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1183" y="1820341"/>
            <a:ext cx="5194779" cy="988329"/>
          </a:xfrm>
          <a:solidFill>
            <a:srgbClr val="F4B183"/>
          </a:solidFill>
        </p:spPr>
        <p:txBody>
          <a:bodyPr/>
          <a:lstStyle/>
          <a:p>
            <a:pPr lvl="0">
              <a:lnSpc>
                <a:spcPct val="90000"/>
              </a:lnSpc>
            </a:pPr>
            <a:r>
              <a:rPr lang="hu-HU" sz="1800" b="1"/>
              <a:t>Mit látunk magunk körül?</a:t>
            </a:r>
          </a:p>
          <a:p>
            <a:pPr lvl="0" algn="just">
              <a:lnSpc>
                <a:spcPct val="90000"/>
              </a:lnSpc>
            </a:pPr>
            <a:r>
              <a:rPr lang="hu-HU" sz="1800" b="1"/>
              <a:t>Ilyen önkényesek és értelmetlenek a dolgok egyéni és társadalmi szinten is?</a:t>
            </a:r>
          </a:p>
        </p:txBody>
      </p:sp>
      <p:sp>
        <p:nvSpPr>
          <p:cNvPr id="4" name="Tartalom helye 4">
            <a:extLst>
              <a:ext uri="{FF2B5EF4-FFF2-40B4-BE49-F238E27FC236}">
                <a16:creationId xmlns:a16="http://schemas.microsoft.com/office/drawing/2014/main" id="{80C636D6-4F18-445B-8D20-19414760CBC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1192" y="2926052"/>
            <a:ext cx="5194770" cy="4045525"/>
          </a:xfrm>
        </p:spPr>
        <p:txBody>
          <a:bodyPr/>
          <a:lstStyle/>
          <a:p>
            <a:pPr lvl="0" algn="just"/>
            <a:r>
              <a:rPr lang="hu-HU" b="1">
                <a:latin typeface="Arial" pitchFamily="34"/>
                <a:cs typeface="Times New Roman" pitchFamily="18"/>
              </a:rPr>
              <a:t>Nem tudjuk megtalálni az életben az igazságosságot </a:t>
            </a:r>
            <a:r>
              <a:rPr lang="hu-HU">
                <a:latin typeface="Arial" pitchFamily="34"/>
                <a:cs typeface="Times New Roman" pitchFamily="18"/>
              </a:rPr>
              <a:t>olyan</a:t>
            </a:r>
            <a:r>
              <a:rPr lang="hu-HU" b="1">
                <a:latin typeface="Arial" pitchFamily="34"/>
                <a:cs typeface="Times New Roman" pitchFamily="18"/>
              </a:rPr>
              <a:t> törvényszerűen</a:t>
            </a:r>
            <a:r>
              <a:rPr lang="hu-HU">
                <a:latin typeface="Arial" pitchFamily="34"/>
                <a:cs typeface="Times New Roman" pitchFamily="18"/>
              </a:rPr>
              <a:t>, hogy mindig számítani lehetne arra, hogy minden erényes törekvésnek jó vége lesz…</a:t>
            </a:r>
            <a:endParaRPr lang="hu-HU">
              <a:latin typeface="Calibri" pitchFamily="34"/>
              <a:cs typeface="Times New Roman" pitchFamily="18"/>
            </a:endParaRPr>
          </a:p>
          <a:p>
            <a:pPr lvl="0" algn="just"/>
            <a:r>
              <a:rPr lang="hu-HU" b="1">
                <a:latin typeface="Arial" pitchFamily="34"/>
                <a:cs typeface="Times New Roman" pitchFamily="18"/>
              </a:rPr>
              <a:t>Nem látjuk az emberi élet egész ciklusát…</a:t>
            </a:r>
            <a:endParaRPr lang="hu-HU">
              <a:latin typeface="Calibri" pitchFamily="34"/>
              <a:cs typeface="Times New Roman" pitchFamily="18"/>
            </a:endParaRPr>
          </a:p>
          <a:p>
            <a:pPr lvl="0" algn="just"/>
            <a:r>
              <a:rPr lang="hu-HU" b="1">
                <a:latin typeface="Arial" pitchFamily="34"/>
                <a:cs typeface="Times New Roman" pitchFamily="18"/>
              </a:rPr>
              <a:t>MI az élet igazságosságát az „én” mértéke szerint ítéljük meg, amelyet öncélnak tekintünk.</a:t>
            </a:r>
            <a:endParaRPr lang="hu-HU">
              <a:latin typeface="Calibri" pitchFamily="34"/>
              <a:cs typeface="Times New Roman" pitchFamily="18"/>
            </a:endParaRPr>
          </a:p>
          <a:p>
            <a:pPr lvl="0" algn="just"/>
            <a:endParaRPr lang="hu-HU" sz="1800"/>
          </a:p>
        </p:txBody>
      </p:sp>
      <p:sp>
        <p:nvSpPr>
          <p:cNvPr id="5" name="Szöveg helye 5">
            <a:extLst>
              <a:ext uri="{FF2B5EF4-FFF2-40B4-BE49-F238E27FC236}">
                <a16:creationId xmlns:a16="http://schemas.microsoft.com/office/drawing/2014/main" id="{1EFE5BA4-6988-48F1-9447-3B768DFC738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6033" y="534576"/>
            <a:ext cx="5194761" cy="2658791"/>
          </a:xfrm>
          <a:solidFill>
            <a:srgbClr val="F8CBAD"/>
          </a:solidFill>
        </p:spPr>
        <p:txBody>
          <a:bodyPr/>
          <a:lstStyle/>
          <a:p>
            <a:pPr lvl="0" algn="just">
              <a:lnSpc>
                <a:spcPct val="80000"/>
              </a:lnSpc>
            </a:pPr>
            <a:endParaRPr lang="hu-HU" sz="1700">
              <a:latin typeface="Arial" pitchFamily="34"/>
              <a:cs typeface="Times New Roman" pitchFamily="18"/>
            </a:endParaRPr>
          </a:p>
          <a:p>
            <a:pPr lvl="0" algn="just">
              <a:lnSpc>
                <a:spcPct val="80000"/>
              </a:lnSpc>
            </a:pPr>
            <a:r>
              <a:rPr lang="hu-HU" sz="1700">
                <a:latin typeface="Arial" pitchFamily="34"/>
                <a:cs typeface="Times New Roman" pitchFamily="18"/>
              </a:rPr>
              <a:t>Vizsgáljuk meg az élet igazságosságát </a:t>
            </a:r>
            <a:r>
              <a:rPr lang="hu-HU" sz="1700" i="1">
                <a:latin typeface="Arial" pitchFamily="34"/>
                <a:cs typeface="Times New Roman" pitchFamily="18"/>
              </a:rPr>
              <a:t>valamilyen </a:t>
            </a:r>
            <a:r>
              <a:rPr lang="hu-HU" sz="1700" b="1" i="1">
                <a:latin typeface="Arial" pitchFamily="34"/>
                <a:cs typeface="Times New Roman" pitchFamily="18"/>
              </a:rPr>
              <a:t>háztartási eszköz szempontjából, </a:t>
            </a:r>
            <a:r>
              <a:rPr lang="hu-HU" sz="1700" i="1">
                <a:latin typeface="Arial" pitchFamily="34"/>
                <a:cs typeface="Times New Roman" pitchFamily="18"/>
              </a:rPr>
              <a:t>amelyet</a:t>
            </a:r>
            <a:r>
              <a:rPr lang="hu-HU" sz="1700">
                <a:latin typeface="Arial" pitchFamily="34"/>
                <a:cs typeface="Times New Roman" pitchFamily="18"/>
              </a:rPr>
              <a:t> bizonyos célra hoztunk létre, bizonyos célra használjuk és amikor nem tudjuk többet használni, elpusztítjuk… </a:t>
            </a:r>
            <a:r>
              <a:rPr lang="hu-HU" sz="1700" b="1">
                <a:latin typeface="Arial" pitchFamily="34"/>
                <a:cs typeface="Times New Roman" pitchFamily="18"/>
              </a:rPr>
              <a:t>Az ilyen tárgy eszköz, nem pedig cél.</a:t>
            </a:r>
          </a:p>
          <a:p>
            <a:pPr lvl="0" algn="just">
              <a:lnSpc>
                <a:spcPct val="80000"/>
              </a:lnSpc>
            </a:pPr>
            <a:r>
              <a:rPr lang="hu-HU" sz="1700" b="1">
                <a:latin typeface="Arial" pitchFamily="34"/>
                <a:cs typeface="Times New Roman" pitchFamily="18"/>
              </a:rPr>
              <a:t>Az emberi személyiség önmagában nem cél, hanem eszköz. A sokféleség csak az Egy kedvéért létezik… Csak 1 cél és 1 Élet van.</a:t>
            </a:r>
            <a:endParaRPr lang="hu-HU" sz="1700">
              <a:latin typeface="Calibri" pitchFamily="34"/>
              <a:cs typeface="Times New Roman" pitchFamily="18"/>
            </a:endParaRPr>
          </a:p>
          <a:p>
            <a:pPr lvl="0">
              <a:lnSpc>
                <a:spcPct val="80000"/>
              </a:lnSpc>
            </a:pPr>
            <a:endParaRPr lang="hu-HU" sz="1800"/>
          </a:p>
        </p:txBody>
      </p:sp>
      <p:pic>
        <p:nvPicPr>
          <p:cNvPr id="6" name="Tartalom helye 12" descr="A képen beltéri, ülő, asztal, kicsi látható&#10;&#10;Automatikusan generált leírás">
            <a:extLst>
              <a:ext uri="{FF2B5EF4-FFF2-40B4-BE49-F238E27FC236}">
                <a16:creationId xmlns:a16="http://schemas.microsoft.com/office/drawing/2014/main" id="{EF6640DB-04E3-4CF1-A204-8F9F0795E429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tretch>
            <a:fillRect/>
          </a:stretch>
        </p:blipFill>
        <p:spPr>
          <a:xfrm>
            <a:off x="7501719" y="2926052"/>
            <a:ext cx="3708404" cy="4045525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7CB4E7-B30C-4784-996C-F31C623ACA2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 sz="4000"/>
              <a:t>Igazságos-e az élet?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C47A3C5-4B9A-4634-BEB1-D91FE5ECEBA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38666" y="1717983"/>
            <a:ext cx="5437296" cy="1888812"/>
          </a:xfrm>
          <a:solidFill>
            <a:srgbClr val="FFC000"/>
          </a:solidFill>
        </p:spPr>
        <p:txBody>
          <a:bodyPr/>
          <a:lstStyle/>
          <a:p>
            <a:pPr lvl="0" algn="just"/>
            <a:endParaRPr lang="hu-HU" sz="1800" b="1">
              <a:latin typeface="Arial" pitchFamily="34"/>
              <a:cs typeface="Times New Roman" pitchFamily="18"/>
            </a:endParaRPr>
          </a:p>
          <a:p>
            <a:pPr lvl="0" algn="just"/>
            <a:r>
              <a:rPr lang="hu-HU" sz="1800" b="1">
                <a:latin typeface="Arial" pitchFamily="34"/>
                <a:cs typeface="Times New Roman" pitchFamily="18"/>
              </a:rPr>
              <a:t>A vad természetben az győz, aki gyors és erős, az egyedek vagy győznek vagy elpusztulnak, de sohasem tesznek fel kérdéseket az igazságosságról.</a:t>
            </a:r>
            <a:endParaRPr lang="hu-HU" sz="1800" b="1">
              <a:latin typeface="Calibri" pitchFamily="34"/>
              <a:cs typeface="Times New Roman" pitchFamily="18"/>
            </a:endParaRPr>
          </a:p>
          <a:p>
            <a:pPr lvl="0"/>
            <a:endParaRPr lang="hu-HU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A5FC187-41D3-4B09-B00D-8C170907131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92259" y="3606795"/>
            <a:ext cx="5383703" cy="3089428"/>
          </a:xfrm>
          <a:solidFill>
            <a:srgbClr val="BDD7EE"/>
          </a:solidFill>
        </p:spPr>
        <p:txBody>
          <a:bodyPr/>
          <a:lstStyle/>
          <a:p>
            <a:pPr marL="0" lvl="0" indent="0" algn="just">
              <a:lnSpc>
                <a:spcPct val="100000"/>
              </a:lnSpc>
              <a:buNone/>
            </a:pPr>
            <a:endParaRPr lang="hu-HU" sz="1800" b="1">
              <a:latin typeface="Arial" pitchFamily="34"/>
            </a:endParaRPr>
          </a:p>
          <a:p>
            <a:pPr marL="0" lvl="0" indent="0" algn="just">
              <a:lnSpc>
                <a:spcPct val="100000"/>
              </a:lnSpc>
              <a:buNone/>
            </a:pPr>
            <a:r>
              <a:rPr lang="hu-HU" sz="1800" b="1">
                <a:latin typeface="Arial" pitchFamily="34"/>
              </a:rPr>
              <a:t>Az emberi igazságosság nagy részben egy megosztott éntől származik, a személyiség egy része </a:t>
            </a:r>
            <a:r>
              <a:rPr lang="hu-HU" sz="1800" b="1">
                <a:solidFill>
                  <a:srgbClr val="000000"/>
                </a:solidFill>
                <a:highlight>
                  <a:srgbClr val="FF00FF"/>
                </a:highlight>
                <a:latin typeface="Arial" pitchFamily="34"/>
              </a:rPr>
              <a:t>külön áll a másiktól és úgy ítéli meg annak helyzetét. </a:t>
            </a:r>
          </a:p>
          <a:p>
            <a:pPr marL="0" lvl="0" indent="0" algn="just">
              <a:lnSpc>
                <a:spcPct val="100000"/>
              </a:lnSpc>
              <a:buNone/>
            </a:pPr>
            <a:r>
              <a:rPr lang="hu-HU" sz="1800" b="1">
                <a:latin typeface="Arial" pitchFamily="34"/>
              </a:rPr>
              <a:t>A gondolkodás még a versengő különállás szolgálatába van állítva, az pedig gyakran megtagadja a teljességet</a:t>
            </a:r>
            <a:r>
              <a:rPr lang="hu-HU" sz="1800">
                <a:latin typeface="Arial" pitchFamily="34"/>
              </a:rPr>
              <a:t>.</a:t>
            </a:r>
          </a:p>
          <a:p>
            <a:pPr marL="0" lvl="0" indent="0" algn="just">
              <a:lnSpc>
                <a:spcPct val="100000"/>
              </a:lnSpc>
              <a:buNone/>
            </a:pPr>
            <a:r>
              <a:rPr lang="hu-HU" sz="1800" b="1">
                <a:latin typeface="Arial" pitchFamily="34"/>
              </a:rPr>
              <a:t>A megosztott lélek szükséges, </a:t>
            </a:r>
            <a:r>
              <a:rPr lang="hu-HU" sz="1800" b="1">
                <a:highlight>
                  <a:srgbClr val="FF00FF"/>
                </a:highlight>
                <a:latin typeface="Arial" pitchFamily="34"/>
              </a:rPr>
              <a:t>átmeneti fázis</a:t>
            </a:r>
            <a:r>
              <a:rPr lang="hu-HU" sz="1800" b="1">
                <a:latin typeface="Arial" pitchFamily="34"/>
              </a:rPr>
              <a:t>. </a:t>
            </a:r>
          </a:p>
          <a:p>
            <a:pPr marL="0" lvl="0" indent="0" algn="just">
              <a:lnSpc>
                <a:spcPct val="100000"/>
              </a:lnSpc>
              <a:buNone/>
            </a:pPr>
            <a:endParaRPr lang="hu-HU" sz="1800">
              <a:latin typeface="Arial" pitchFamily="34"/>
            </a:endParaRPr>
          </a:p>
          <a:p>
            <a:pPr marL="0" lvl="0" indent="0" algn="just">
              <a:lnSpc>
                <a:spcPct val="100000"/>
              </a:lnSpc>
              <a:buNone/>
            </a:pPr>
            <a:endParaRPr lang="hu-HU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EC5F10D1-7EB4-4F60-8109-548893DCEDA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 rot="20012671">
            <a:off x="6181818" y="1742341"/>
            <a:ext cx="5453307" cy="1125608"/>
          </a:xfrm>
          <a:solidFill>
            <a:srgbClr val="FFFF00"/>
          </a:solidFill>
        </p:spPr>
        <p:txBody>
          <a:bodyPr/>
          <a:lstStyle/>
          <a:p>
            <a:pPr lvl="0">
              <a:lnSpc>
                <a:spcPct val="90000"/>
              </a:lnSpc>
            </a:pPr>
            <a:endParaRPr lang="hu-HU" b="1">
              <a:latin typeface="Arial" pitchFamily="34"/>
              <a:cs typeface="Times New Roman" pitchFamily="18"/>
            </a:endParaRPr>
          </a:p>
          <a:p>
            <a:pPr lvl="0" algn="ctr">
              <a:lnSpc>
                <a:spcPct val="90000"/>
              </a:lnSpc>
            </a:pPr>
            <a:r>
              <a:rPr lang="hu-HU" b="1">
                <a:latin typeface="Arial" pitchFamily="34"/>
                <a:cs typeface="Times New Roman" pitchFamily="18"/>
              </a:rPr>
              <a:t>Most még zűrzavarban élünk a versengő ösztön és az egyesítő intuíció között.</a:t>
            </a:r>
            <a:endParaRPr lang="hu-HU">
              <a:latin typeface="Calibri" pitchFamily="34"/>
              <a:cs typeface="Times New Roman" pitchFamily="18"/>
            </a:endParaRPr>
          </a:p>
          <a:p>
            <a:pPr lvl="0">
              <a:lnSpc>
                <a:spcPct val="90000"/>
              </a:lnSpc>
            </a:pPr>
            <a:endParaRPr lang="hu-HU" sz="1800" b="1"/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A1BE5DF6-F5A8-47C3-A370-1A09C42A704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6033" y="4023744"/>
            <a:ext cx="4995358" cy="2427860"/>
          </a:xfrm>
          <a:solidFill>
            <a:srgbClr val="92D050"/>
          </a:solidFill>
        </p:spPr>
        <p:txBody>
          <a:bodyPr/>
          <a:lstStyle/>
          <a:p>
            <a:pPr marL="0" lvl="0" indent="0" algn="just">
              <a:lnSpc>
                <a:spcPct val="90000"/>
              </a:lnSpc>
              <a:buNone/>
            </a:pPr>
            <a:endParaRPr lang="hu-HU" b="1">
              <a:latin typeface="Arial" pitchFamily="34"/>
            </a:endParaRPr>
          </a:p>
          <a:p>
            <a:pPr marL="0" lvl="0" indent="0" algn="just">
              <a:lnSpc>
                <a:spcPct val="90000"/>
              </a:lnSpc>
              <a:buNone/>
            </a:pPr>
            <a:r>
              <a:rPr lang="hu-HU" b="1">
                <a:latin typeface="Arial" pitchFamily="34"/>
              </a:rPr>
              <a:t>A dolgok teljességének felismerése egyszer közvetlen tudássá, intuícióvá válik… </a:t>
            </a:r>
          </a:p>
          <a:p>
            <a:pPr marL="0" lvl="0" indent="0" algn="just">
              <a:lnSpc>
                <a:spcPct val="90000"/>
              </a:lnSpc>
              <a:buNone/>
            </a:pPr>
            <a:r>
              <a:rPr lang="hu-HU" b="1">
                <a:latin typeface="Arial" pitchFamily="34"/>
                <a:cs typeface="Times New Roman" pitchFamily="18"/>
              </a:rPr>
              <a:t>Az ember el tud képzelni egy olyan végcél lehetőségét, amelyhez </a:t>
            </a:r>
            <a:r>
              <a:rPr lang="hu-HU" b="1">
                <a:solidFill>
                  <a:srgbClr val="000000"/>
                </a:solidFill>
                <a:highlight>
                  <a:srgbClr val="FF00FF"/>
                </a:highlight>
                <a:latin typeface="Arial" pitchFamily="34"/>
                <a:cs typeface="Times New Roman" pitchFamily="18"/>
              </a:rPr>
              <a:t>az egyén csak eszköz.</a:t>
            </a:r>
            <a:endParaRPr lang="hu-HU" b="1">
              <a:solidFill>
                <a:srgbClr val="000000"/>
              </a:solidFill>
              <a:highlight>
                <a:srgbClr val="FF00FF"/>
              </a:highlight>
              <a:latin typeface="Arial" pitchFamily="34"/>
            </a:endParaRPr>
          </a:p>
          <a:p>
            <a:pPr lvl="0">
              <a:lnSpc>
                <a:spcPct val="90000"/>
              </a:lnSpc>
            </a:pPr>
            <a:endParaRPr lang="hu-HU" sz="1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0">
            <a:extLst>
              <a:ext uri="{FF2B5EF4-FFF2-40B4-BE49-F238E27FC236}">
                <a16:creationId xmlns:a16="http://schemas.microsoft.com/office/drawing/2014/main" id="{EA524875-FE75-4CBA-BCA7-5F5D67AD9EF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 sz="4000"/>
              <a:t>Igazságos-e az élet?</a:t>
            </a:r>
          </a:p>
        </p:txBody>
      </p:sp>
      <p:sp>
        <p:nvSpPr>
          <p:cNvPr id="3" name="Tartalom helye 11">
            <a:extLst>
              <a:ext uri="{FF2B5EF4-FFF2-40B4-BE49-F238E27FC236}">
                <a16:creationId xmlns:a16="http://schemas.microsoft.com/office/drawing/2014/main" id="{1D1C1A1C-8FA0-4B8D-AEDF-B69CF452338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81192" y="2340864"/>
            <a:ext cx="11029611" cy="4517136"/>
          </a:xfrm>
        </p:spPr>
        <p:txBody>
          <a:bodyPr/>
          <a:lstStyle/>
          <a:p>
            <a:pPr lvl="0" algn="just">
              <a:lnSpc>
                <a:spcPct val="80000"/>
              </a:lnSpc>
            </a:pPr>
            <a:endParaRPr lang="hu-HU" sz="3300" b="1">
              <a:solidFill>
                <a:srgbClr val="F50F40"/>
              </a:solidFill>
            </a:endParaRPr>
          </a:p>
          <a:p>
            <a:pPr lvl="0" algn="just">
              <a:lnSpc>
                <a:spcPct val="80000"/>
              </a:lnSpc>
            </a:pPr>
            <a:endParaRPr lang="hu-HU" sz="3300" b="1">
              <a:solidFill>
                <a:srgbClr val="F50F40"/>
              </a:solidFill>
            </a:endParaRPr>
          </a:p>
          <a:p>
            <a:pPr lvl="0" algn="just">
              <a:lnSpc>
                <a:spcPct val="80000"/>
              </a:lnSpc>
            </a:pPr>
            <a:endParaRPr lang="hu-HU" sz="3300" b="1">
              <a:solidFill>
                <a:srgbClr val="F50F40"/>
              </a:solidFill>
            </a:endParaRPr>
          </a:p>
          <a:p>
            <a:pPr lvl="0" algn="just">
              <a:lnSpc>
                <a:spcPct val="80000"/>
              </a:lnSpc>
            </a:pPr>
            <a:endParaRPr lang="hu-HU" sz="3300" b="1">
              <a:solidFill>
                <a:srgbClr val="F50F40"/>
              </a:solidFill>
            </a:endParaRPr>
          </a:p>
          <a:p>
            <a:pPr lvl="0" algn="just">
              <a:lnSpc>
                <a:spcPct val="80000"/>
              </a:lnSpc>
            </a:pPr>
            <a:r>
              <a:rPr lang="hu-HU" sz="3300" b="1">
                <a:solidFill>
                  <a:srgbClr val="F50F40"/>
                </a:solidFill>
              </a:rPr>
              <a:t>„Ha az emberek rájönnek, hogy mik ők voltaképpen, tudni fogják azt is, miként halad az élet óriási folyama tökéletesen igazságosan és tökéletesen hozzá alkalmazva az eszközöket a célhoz.” </a:t>
            </a:r>
          </a:p>
          <a:p>
            <a:pPr lvl="0" algn="just">
              <a:lnSpc>
                <a:spcPct val="80000"/>
              </a:lnSpc>
            </a:pPr>
            <a:r>
              <a:rPr lang="hu-HU" sz="3300" b="1">
                <a:solidFill>
                  <a:srgbClr val="000000"/>
                </a:solidFill>
              </a:rPr>
              <a:t>A visszatérés útján új fogalmat nyerünk az igazságról…</a:t>
            </a:r>
          </a:p>
        </p:txBody>
      </p:sp>
      <p:pic>
        <p:nvPicPr>
          <p:cNvPr id="4" name="Kép 13" descr="A képen kültéri, férfi, füst, lovaglás látható&#10;&#10;Automatikusan generált leírás">
            <a:extLst>
              <a:ext uri="{FF2B5EF4-FFF2-40B4-BE49-F238E27FC236}">
                <a16:creationId xmlns:a16="http://schemas.microsoft.com/office/drawing/2014/main" id="{9F1040DD-3C5D-4036-B16A-6A0BACCF1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2" y="2222696"/>
            <a:ext cx="10916802" cy="243371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36F8433-6607-4CC6-82E4-46C5BD0BC2C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 sz="4000"/>
              <a:t>FÉLÜNK A SZABADSÁGTÓL</a:t>
            </a:r>
          </a:p>
        </p:txBody>
      </p:sp>
      <p:sp>
        <p:nvSpPr>
          <p:cNvPr id="3" name="Tartalom helye 3">
            <a:extLst>
              <a:ext uri="{FF2B5EF4-FFF2-40B4-BE49-F238E27FC236}">
                <a16:creationId xmlns:a16="http://schemas.microsoft.com/office/drawing/2014/main" id="{9A8617D6-22FC-4EEB-95DB-6CD32B80EE3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81183" y="1111343"/>
            <a:ext cx="5359371" cy="5978767"/>
          </a:xfrm>
        </p:spPr>
        <p:txBody>
          <a:bodyPr/>
          <a:lstStyle/>
          <a:p>
            <a:pPr lvl="0" algn="just">
              <a:lnSpc>
                <a:spcPct val="90000"/>
              </a:lnSpc>
              <a:spcAft>
                <a:spcPts val="800"/>
              </a:spcAft>
            </a:pPr>
            <a:endParaRPr lang="hu-HU" sz="2000" b="1">
              <a:latin typeface="Arial" pitchFamily="34"/>
              <a:cs typeface="Times New Roman" pitchFamily="18"/>
            </a:endParaRPr>
          </a:p>
          <a:p>
            <a:pPr lvl="0" algn="just">
              <a:lnSpc>
                <a:spcPct val="90000"/>
              </a:lnSpc>
              <a:spcAft>
                <a:spcPts val="800"/>
              </a:spcAft>
            </a:pPr>
            <a:r>
              <a:rPr lang="hu-HU" sz="20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A civilizáció a szabadság bizonyos fokú </a:t>
            </a:r>
            <a:r>
              <a:rPr lang="hu-HU" sz="2000" b="1">
                <a:solidFill>
                  <a:srgbClr val="000000"/>
                </a:solidFill>
                <a:highlight>
                  <a:srgbClr val="FFFF00"/>
                </a:highlight>
                <a:latin typeface="Arial" pitchFamily="34"/>
                <a:cs typeface="Times New Roman" pitchFamily="18"/>
              </a:rPr>
              <a:t>korlátozása</a:t>
            </a:r>
            <a:r>
              <a:rPr lang="hu-HU" sz="20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 révén halad. 		</a:t>
            </a:r>
            <a:r>
              <a:rPr lang="hu-HU" sz="20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(- közösség érdekei – </a:t>
            </a:r>
          </a:p>
          <a:p>
            <a:pPr marL="0" lvl="0" indent="0" algn="just">
              <a:lnSpc>
                <a:spcPct val="90000"/>
              </a:lnSpc>
              <a:spcAft>
                <a:spcPts val="800"/>
              </a:spcAft>
              <a:buNone/>
            </a:pPr>
            <a:r>
              <a:rPr lang="hu-HU" sz="20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	 - függünk 	egymástól: társadalmilag, 	gazdaságilag, pszichológiailag)</a:t>
            </a:r>
          </a:p>
          <a:p>
            <a:pPr lvl="0">
              <a:lnSpc>
                <a:spcPct val="90000"/>
              </a:lnSpc>
              <a:spcAft>
                <a:spcPts val="800"/>
              </a:spcAft>
            </a:pPr>
            <a:r>
              <a:rPr lang="hu-HU" sz="20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Teljes lényünkkel befolyásoljuk egymást… </a:t>
            </a:r>
          </a:p>
          <a:p>
            <a:pPr lvl="0">
              <a:lnSpc>
                <a:spcPct val="90000"/>
              </a:lnSpc>
              <a:spcAft>
                <a:spcPts val="800"/>
              </a:spcAft>
            </a:pPr>
            <a:r>
              <a:rPr lang="hu-HU" sz="2000" b="1">
                <a:solidFill>
                  <a:srgbClr val="000000"/>
                </a:solidFill>
                <a:highlight>
                  <a:srgbClr val="FFFF00"/>
                </a:highlight>
                <a:latin typeface="Arial" pitchFamily="34"/>
                <a:cs typeface="Times New Roman" pitchFamily="18"/>
              </a:rPr>
              <a:t>Megyünk előre egy magasabb rendű szabadság felé… az egység egyik fajtájából a másikba…az indítékok egyik fajtájából a másikba… az igazság egyik fajtájából a másikba…</a:t>
            </a:r>
          </a:p>
          <a:p>
            <a:pPr lvl="0" algn="just">
              <a:lnSpc>
                <a:spcPct val="90000"/>
              </a:lnSpc>
              <a:spcAft>
                <a:spcPts val="800"/>
              </a:spcAft>
            </a:pPr>
            <a:r>
              <a:rPr lang="hu-HU" sz="20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A SORS az élet saját választása…</a:t>
            </a:r>
            <a:r>
              <a:rPr lang="hu-HU" sz="200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 </a:t>
            </a:r>
            <a:r>
              <a:rPr lang="hu-HU" sz="20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hiszen minden élet azonos az egyetlen élet lényegével, a mögötte és a benne levő egyetlen Valósággal</a:t>
            </a:r>
            <a:r>
              <a:rPr lang="hu-HU" sz="20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.</a:t>
            </a:r>
            <a:endParaRPr lang="hu-HU" sz="2000">
              <a:solidFill>
                <a:srgbClr val="000000"/>
              </a:solidFill>
              <a:latin typeface="Calibri" pitchFamily="34"/>
              <a:cs typeface="Times New Roman" pitchFamily="18"/>
            </a:endParaRPr>
          </a:p>
        </p:txBody>
      </p:sp>
      <p:sp>
        <p:nvSpPr>
          <p:cNvPr id="4" name="Szöveg helye 2">
            <a:extLst>
              <a:ext uri="{FF2B5EF4-FFF2-40B4-BE49-F238E27FC236}">
                <a16:creationId xmlns:a16="http://schemas.microsoft.com/office/drawing/2014/main" id="{9CE08A54-C858-4D48-ACBC-18903BC30708}"/>
              </a:ext>
            </a:extLst>
          </p:cNvPr>
          <p:cNvSpPr txBox="1">
            <a:spLocks noGrp="1"/>
          </p:cNvSpPr>
          <p:nvPr>
            <p:ph idx="2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endParaRPr lang="hu-HU" sz="1700" b="1">
              <a:latin typeface="Arial" pitchFamily="34"/>
              <a:cs typeface="Times New Roman" pitchFamily="18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hu-HU" sz="1600"/>
          </a:p>
        </p:txBody>
      </p:sp>
      <p:pic>
        <p:nvPicPr>
          <p:cNvPr id="5" name="Kép 9" descr="A képen épület, személy, állás, ruha látható&#10;&#10;Automatikusan generált leírás">
            <a:extLst>
              <a:ext uri="{FF2B5EF4-FFF2-40B4-BE49-F238E27FC236}">
                <a16:creationId xmlns:a16="http://schemas.microsoft.com/office/drawing/2014/main" id="{BA7EB292-CDBA-4B18-A61F-778A2DD45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200" y="647504"/>
            <a:ext cx="4214643" cy="316098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Kép 11" descr="A képen személy, kültéri, ülő, nő látható&#10;&#10;Automatikusan generált leírás">
            <a:extLst>
              <a:ext uri="{FF2B5EF4-FFF2-40B4-BE49-F238E27FC236}">
                <a16:creationId xmlns:a16="http://schemas.microsoft.com/office/drawing/2014/main" id="{E6B11F41-55CD-4C06-8269-8D4989E2D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555" y="3890634"/>
            <a:ext cx="4960281" cy="274723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bg>
      <p:bgPr>
        <a:solidFill>
          <a:srgbClr val="242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A480714E-D383-426C-94A8-4EF893EE34C4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w Cen MT"/>
            </a:endParaRPr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2822920E-9745-468A-AD8F-87524A2A2DF8}"/>
              </a:ext>
            </a:extLst>
          </p:cNvPr>
          <p:cNvSpPr>
            <a:spLocks noMove="1" noResize="1"/>
          </p:cNvSpPr>
          <p:nvPr/>
        </p:nvSpPr>
        <p:spPr>
          <a:xfrm>
            <a:off x="446538" y="601199"/>
            <a:ext cx="3703320" cy="5789368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FB04DD08-FD19-4FD4-A712-D695947232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2276" y="944748"/>
            <a:ext cx="3259013" cy="1462692"/>
          </a:xfrm>
        </p:spPr>
        <p:txBody>
          <a:bodyPr/>
          <a:lstStyle/>
          <a:p>
            <a:pPr lvl="0">
              <a:lnSpc>
                <a:spcPct val="90000"/>
              </a:lnSpc>
            </a:pPr>
            <a:r>
              <a:rPr lang="hu-HU">
                <a:solidFill>
                  <a:srgbClr val="FFFFFF"/>
                </a:solidFill>
              </a:rPr>
              <a:t>Kecskedaltól a görög tragédiáig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569E509B-16C4-4F6C-8AB1-43B1B3C9755A}"/>
              </a:ext>
            </a:extLst>
          </p:cNvPr>
          <p:cNvSpPr>
            <a:spLocks noMove="1" noResize="1"/>
          </p:cNvSpPr>
          <p:nvPr/>
        </p:nvSpPr>
        <p:spPr>
          <a:xfrm>
            <a:off x="446538" y="457200"/>
            <a:ext cx="3703320" cy="94997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C166387D-D451-429E-9312-57A1127BF9EB}"/>
              </a:ext>
            </a:extLst>
          </p:cNvPr>
          <p:cNvSpPr>
            <a:spLocks noMove="1" noResize="1"/>
          </p:cNvSpPr>
          <p:nvPr/>
        </p:nvSpPr>
        <p:spPr>
          <a:xfrm>
            <a:off x="4241828" y="457200"/>
            <a:ext cx="3703320" cy="91440"/>
          </a:xfrm>
          <a:prstGeom prst="rect">
            <a:avLst/>
          </a:prstGeom>
          <a:solidFill>
            <a:srgbClr val="7DAAA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w Cen MT"/>
            </a:endParaRPr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16AA4D35-A80A-4BFE-9181-CA64E13D4A99}"/>
              </a:ext>
            </a:extLst>
          </p:cNvPr>
          <p:cNvSpPr>
            <a:spLocks noMove="1" noResize="1"/>
          </p:cNvSpPr>
          <p:nvPr/>
        </p:nvSpPr>
        <p:spPr>
          <a:xfrm>
            <a:off x="8042148" y="453642"/>
            <a:ext cx="3703320" cy="98554"/>
          </a:xfrm>
          <a:prstGeom prst="rect">
            <a:avLst/>
          </a:prstGeom>
          <a:solidFill>
            <a:srgbClr val="969FA7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106722A0-0F9B-471D-B5E0-5F06E926A87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1517" y="2536033"/>
            <a:ext cx="3123782" cy="3671937"/>
          </a:xfrm>
        </p:spPr>
        <p:txBody>
          <a:bodyPr anchor="t"/>
          <a:lstStyle/>
          <a:p>
            <a:pPr lvl="0">
              <a:spcBef>
                <a:spcPts val="400"/>
              </a:spcBef>
            </a:pPr>
            <a:r>
              <a:rPr lang="hu-HU" sz="1800">
                <a:solidFill>
                  <a:srgbClr val="FFFFFF"/>
                </a:solidFill>
                <a:latin typeface="Arial" pitchFamily="34"/>
              </a:rPr>
              <a:t>A termékenység ünnepein – Dionüszosz és Déméter kultusz – szertartások között siratták el Dionüszoszt, majd ünnepelték borral és mámorral a feltámadását, szilaj jókedvvel, fantasztikus gúnyákat öltve (szatírjáték). </a:t>
            </a: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9" name="Tartalom helye 6" descr="A képen szöveg, fénykép, ülő, nő látható&#10;&#10;Automatikusan generált leírás">
            <a:extLst>
              <a:ext uri="{FF2B5EF4-FFF2-40B4-BE49-F238E27FC236}">
                <a16:creationId xmlns:a16="http://schemas.microsoft.com/office/drawing/2014/main" id="{9BF50D40-7550-4344-9BAC-63C56DEC4B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92" r="1" b="1"/>
          <a:stretch>
            <a:fillRect/>
          </a:stretch>
        </p:blipFill>
        <p:spPr>
          <a:xfrm>
            <a:off x="4241828" y="601199"/>
            <a:ext cx="7503639" cy="578936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991BAA4-1B13-450E-870E-A570BABFB15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 sz="4000"/>
              <a:t>A MONÁD</a:t>
            </a:r>
          </a:p>
        </p:txBody>
      </p:sp>
      <p:sp>
        <p:nvSpPr>
          <p:cNvPr id="3" name="Tartalom helye 6">
            <a:extLst>
              <a:ext uri="{FF2B5EF4-FFF2-40B4-BE49-F238E27FC236}">
                <a16:creationId xmlns:a16="http://schemas.microsoft.com/office/drawing/2014/main" id="{AA6B8AC4-7704-42F9-83AE-7971B5AC877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81192" y="1181688"/>
            <a:ext cx="5514801" cy="6020967"/>
          </a:xfrm>
        </p:spPr>
        <p:txBody>
          <a:bodyPr/>
          <a:lstStyle/>
          <a:p>
            <a:pPr lvl="0">
              <a:lnSpc>
                <a:spcPct val="90000"/>
              </a:lnSpc>
            </a:pPr>
            <a:r>
              <a:rPr lang="hu-HU" sz="18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Az egyénben a legvégső Én a </a:t>
            </a:r>
            <a:r>
              <a:rPr lang="hu-HU" sz="18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Monád. </a:t>
            </a:r>
            <a:r>
              <a:rPr lang="hu-HU" sz="18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Ő az igazi élet és </a:t>
            </a:r>
            <a:r>
              <a:rPr lang="hu-HU" sz="18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az istenség szikrája mindenkiben</a:t>
            </a:r>
            <a:r>
              <a:rPr lang="hu-HU" sz="18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. </a:t>
            </a:r>
          </a:p>
          <a:p>
            <a:pPr lvl="0" algn="just">
              <a:lnSpc>
                <a:spcPct val="90000"/>
              </a:lnSpc>
            </a:pPr>
            <a:r>
              <a:rPr lang="hu-HU" sz="18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A Monádban az egyetemes és a sajátlagos Én egy.</a:t>
            </a:r>
            <a:endParaRPr lang="hu-HU" sz="1800">
              <a:solidFill>
                <a:srgbClr val="000000"/>
              </a:solidFill>
              <a:latin typeface="Calibri" pitchFamily="34"/>
              <a:cs typeface="Times New Roman" pitchFamily="18"/>
            </a:endParaRPr>
          </a:p>
          <a:p>
            <a:pPr lvl="0" algn="just">
              <a:lnSpc>
                <a:spcPct val="90000"/>
              </a:lnSpc>
            </a:pPr>
            <a:r>
              <a:rPr lang="hu-HU" sz="1800" b="1">
                <a:solidFill>
                  <a:srgbClr val="000000"/>
                </a:solidFill>
                <a:latin typeface="Arial" pitchFamily="34"/>
              </a:rPr>
              <a:t>A természet minden törvényét a Monád választotta, aki azonos Az-zal, aki mindent választott. </a:t>
            </a:r>
          </a:p>
          <a:p>
            <a:pPr lvl="0" algn="just">
              <a:lnSpc>
                <a:spcPct val="90000"/>
              </a:lnSpc>
            </a:pPr>
            <a:r>
              <a:rPr lang="hu-HU" sz="1800">
                <a:solidFill>
                  <a:srgbClr val="000000"/>
                </a:solidFill>
                <a:latin typeface="Arial" pitchFamily="34"/>
              </a:rPr>
              <a:t>Belemerülve az anyagba - megnyilvánult énünkben </a:t>
            </a:r>
            <a:r>
              <a:rPr lang="hu-HU" sz="1800" b="1">
                <a:solidFill>
                  <a:srgbClr val="000000"/>
                </a:solidFill>
                <a:latin typeface="Arial" pitchFamily="34"/>
              </a:rPr>
              <a:t>nem maradt meg sem a forrásunk, sem választásunk emlékezete</a:t>
            </a:r>
            <a:r>
              <a:rPr lang="hu-HU" sz="1800">
                <a:solidFill>
                  <a:srgbClr val="000000"/>
                </a:solidFill>
                <a:latin typeface="Arial" pitchFamily="34"/>
              </a:rPr>
              <a:t>. </a:t>
            </a:r>
          </a:p>
          <a:p>
            <a:pPr lvl="0">
              <a:lnSpc>
                <a:spcPct val="90000"/>
              </a:lnSpc>
            </a:pPr>
            <a:r>
              <a:rPr lang="hu-HU" sz="1800">
                <a:solidFill>
                  <a:srgbClr val="000000"/>
                </a:solidFill>
                <a:latin typeface="Arial" pitchFamily="34"/>
              </a:rPr>
              <a:t>A Monád nem vehetett közvetlenül részt ebben a formába merülésben. Miután kialakított bizonyos kapcsolatokat, </a:t>
            </a:r>
            <a:r>
              <a:rPr lang="hu-HU" sz="1800" b="1">
                <a:solidFill>
                  <a:srgbClr val="000000"/>
                </a:solidFill>
                <a:latin typeface="Arial" pitchFamily="34"/>
              </a:rPr>
              <a:t>visszavonult és várt</a:t>
            </a:r>
            <a:r>
              <a:rPr lang="hu-HU" sz="1800">
                <a:solidFill>
                  <a:srgbClr val="000000"/>
                </a:solidFill>
                <a:latin typeface="Arial" pitchFamily="34"/>
              </a:rPr>
              <a:t>. A fordulat az emberi fokozatban következett be....amikor a visszatérés ösvényén haladunk előre…</a:t>
            </a:r>
            <a:endParaRPr lang="hu-HU" sz="1800">
              <a:solidFill>
                <a:srgbClr val="000000"/>
              </a:solidFill>
            </a:endParaRPr>
          </a:p>
          <a:p>
            <a:pPr lvl="0">
              <a:lnSpc>
                <a:spcPct val="90000"/>
              </a:lnSpc>
            </a:pPr>
            <a:endParaRPr lang="hu-HU" sz="1500"/>
          </a:p>
        </p:txBody>
      </p:sp>
      <p:sp>
        <p:nvSpPr>
          <p:cNvPr id="4" name="Tartalom helye 7">
            <a:extLst>
              <a:ext uri="{FF2B5EF4-FFF2-40B4-BE49-F238E27FC236}">
                <a16:creationId xmlns:a16="http://schemas.microsoft.com/office/drawing/2014/main" id="{E3215579-BF51-452B-8AFC-A68783F4DF5E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095993" y="996952"/>
            <a:ext cx="5194770" cy="5657849"/>
          </a:xfrm>
        </p:spPr>
        <p:txBody>
          <a:bodyPr/>
          <a:lstStyle/>
          <a:p>
            <a:pPr lvl="0" algn="just">
              <a:lnSpc>
                <a:spcPct val="80000"/>
              </a:lnSpc>
              <a:spcAft>
                <a:spcPts val="800"/>
              </a:spcAft>
            </a:pPr>
            <a:r>
              <a:rPr lang="hu-HU" sz="20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Mind jobban fölfedezzük, hogy egyek vagyunk vele és hogy részt vettünk mi is az ő választásában. Fölfedezzük, hogy a </a:t>
            </a:r>
            <a:r>
              <a:rPr lang="hu-HU" sz="20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sors és a szabad akarat nem 2 külön dolog, hanem egy. </a:t>
            </a:r>
            <a:endParaRPr lang="hu-HU" sz="2000" b="1">
              <a:solidFill>
                <a:srgbClr val="000000"/>
              </a:solidFill>
              <a:latin typeface="Calibri" pitchFamily="34"/>
              <a:cs typeface="Times New Roman" pitchFamily="18"/>
            </a:endParaRPr>
          </a:p>
          <a:p>
            <a:pPr lvl="0" algn="just">
              <a:lnSpc>
                <a:spcPct val="80000"/>
              </a:lnSpc>
              <a:spcAft>
                <a:spcPts val="800"/>
              </a:spcAft>
            </a:pPr>
            <a:r>
              <a:rPr lang="hu-HU" sz="20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Ami kívülről ér bennünket</a:t>
            </a:r>
            <a:r>
              <a:rPr lang="hu-HU" sz="20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, azt végső fokon magunk választottuk. </a:t>
            </a:r>
          </a:p>
          <a:p>
            <a:pPr lvl="0" algn="just">
              <a:lnSpc>
                <a:spcPct val="80000"/>
              </a:lnSpc>
              <a:spcAft>
                <a:spcPts val="800"/>
              </a:spcAft>
            </a:pPr>
            <a:r>
              <a:rPr lang="hu-HU" sz="20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Ami kívülről ér el bennünket, az azért van, mert </a:t>
            </a:r>
            <a:r>
              <a:rPr lang="hu-HU" sz="20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tükröt tart elénk</a:t>
            </a:r>
            <a:r>
              <a:rPr lang="hu-HU" sz="20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, amelyből megismerhetjük saját tökéletlenségünk mértékét.</a:t>
            </a:r>
            <a:endParaRPr lang="hu-HU" sz="2000">
              <a:solidFill>
                <a:srgbClr val="000000"/>
              </a:solidFill>
              <a:latin typeface="Calibri" pitchFamily="34"/>
              <a:cs typeface="Times New Roman" pitchFamily="18"/>
            </a:endParaRPr>
          </a:p>
          <a:p>
            <a:pPr lvl="0" algn="just">
              <a:lnSpc>
                <a:spcPct val="90000"/>
              </a:lnSpc>
            </a:pPr>
            <a:r>
              <a:rPr lang="hu-HU" sz="20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A szabadság az, hogy együttműködünk azzal, ami elkerülhetetlen</a:t>
            </a:r>
            <a:r>
              <a:rPr lang="hu-HU" sz="2000">
                <a:latin typeface="Arial" pitchFamily="34"/>
                <a:cs typeface="Times New Roman" pitchFamily="18"/>
              </a:rPr>
              <a:t>. </a:t>
            </a:r>
            <a:r>
              <a:rPr lang="hu-HU" sz="20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A szabadság végső soron a saját választásunkon alapszik, a Monád választásán. </a:t>
            </a:r>
            <a:endParaRPr lang="hu-HU" sz="2000">
              <a:solidFill>
                <a:srgbClr val="000000"/>
              </a:solidFill>
              <a:latin typeface="Calibri" pitchFamily="34"/>
              <a:cs typeface="Times New Roman" pitchFamily="18"/>
            </a:endParaRPr>
          </a:p>
          <a:p>
            <a:pPr lvl="0">
              <a:lnSpc>
                <a:spcPct val="90000"/>
              </a:lnSpc>
            </a:pPr>
            <a:endParaRPr lang="hu-HU" sz="15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E9C55E-1403-46DC-B7DD-343165EC4D6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 sz="4000"/>
              <a:t>A MONÁD</a:t>
            </a:r>
          </a:p>
        </p:txBody>
      </p:sp>
      <p:sp>
        <p:nvSpPr>
          <p:cNvPr id="3" name="Tartalom helye 4">
            <a:extLst>
              <a:ext uri="{FF2B5EF4-FFF2-40B4-BE49-F238E27FC236}">
                <a16:creationId xmlns:a16="http://schemas.microsoft.com/office/drawing/2014/main" id="{A3868A8B-8F15-4D20-927F-57F66B23030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81192" y="2053879"/>
            <a:ext cx="11029611" cy="5064376"/>
          </a:xfrm>
        </p:spPr>
        <p:txBody>
          <a:bodyPr/>
          <a:lstStyle/>
          <a:p>
            <a:pPr lvl="0" algn="just">
              <a:lnSpc>
                <a:spcPct val="100000"/>
              </a:lnSpc>
              <a:spcAft>
                <a:spcPts val="800"/>
              </a:spcAft>
            </a:pPr>
            <a:r>
              <a:rPr lang="hu-HU" sz="20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Sok minden </a:t>
            </a:r>
            <a:r>
              <a:rPr lang="hu-HU" sz="20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csupán gépies visszahatás</a:t>
            </a:r>
            <a:r>
              <a:rPr lang="hu-HU" sz="20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, ösztönös, nem pedig választott. </a:t>
            </a:r>
            <a:endParaRPr lang="hu-HU" sz="2000">
              <a:solidFill>
                <a:srgbClr val="000000"/>
              </a:solidFill>
              <a:latin typeface="Calibri" pitchFamily="34"/>
              <a:cs typeface="Times New Roman" pitchFamily="18"/>
            </a:endParaRPr>
          </a:p>
          <a:p>
            <a:pPr lvl="0" algn="just">
              <a:lnSpc>
                <a:spcPct val="100000"/>
              </a:lnSpc>
              <a:spcAft>
                <a:spcPts val="800"/>
              </a:spcAft>
            </a:pPr>
            <a:r>
              <a:rPr lang="hu-HU" sz="20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Személyiségünk még most is csupán egy csodálatosan összetett visszaható szerkezet. A természet formai oldaláról (anyag) </a:t>
            </a:r>
            <a:r>
              <a:rPr lang="hu-HU" sz="20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Ösztönösen elintézi helyettünk a döntést. Testi, hanem érzelmi és értelmi dolgokban is.</a:t>
            </a:r>
            <a:endParaRPr lang="hu-HU" sz="2000">
              <a:solidFill>
                <a:srgbClr val="000000"/>
              </a:solidFill>
              <a:latin typeface="Calibri" pitchFamily="34"/>
              <a:cs typeface="Times New Roman" pitchFamily="18"/>
            </a:endParaRPr>
          </a:p>
          <a:p>
            <a:pPr lvl="0" algn="just">
              <a:lnSpc>
                <a:spcPct val="100000"/>
              </a:lnSpc>
              <a:spcAft>
                <a:spcPts val="800"/>
              </a:spcAft>
            </a:pPr>
            <a:r>
              <a:rPr lang="hu-HU" sz="20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Mi emberek, a kritikus állapotban vagyunk, </a:t>
            </a:r>
            <a:r>
              <a:rPr lang="hu-HU" sz="20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éppen átváltunk</a:t>
            </a:r>
            <a:r>
              <a:rPr lang="hu-HU" sz="20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 </a:t>
            </a:r>
            <a:r>
              <a:rPr lang="hu-HU" sz="20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a választott indítékokra</a:t>
            </a:r>
            <a:r>
              <a:rPr lang="hu-HU" sz="20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. </a:t>
            </a:r>
          </a:p>
          <a:p>
            <a:pPr lvl="0" algn="just">
              <a:lnSpc>
                <a:spcPct val="100000"/>
              </a:lnSpc>
              <a:spcAft>
                <a:spcPts val="800"/>
              </a:spcAft>
            </a:pPr>
            <a:r>
              <a:rPr lang="hu-HU" sz="20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Amikor cselekedeteink indítékai az élet felületéről jönnek, formai színvonaláról jönnek, voltaképpen nem szabadok. </a:t>
            </a:r>
            <a:r>
              <a:rPr lang="hu-HU" sz="20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Reakciók csupán, amit megkötnek a forma törvényei és a megelőző körülmények.</a:t>
            </a:r>
            <a:endParaRPr lang="hu-HU" sz="2000" b="1">
              <a:solidFill>
                <a:srgbClr val="000000"/>
              </a:solidFill>
              <a:latin typeface="Calibri" pitchFamily="34"/>
              <a:cs typeface="Times New Roman" pitchFamily="18"/>
            </a:endParaRPr>
          </a:p>
          <a:p>
            <a:pPr lvl="0" algn="just">
              <a:lnSpc>
                <a:spcPct val="100000"/>
              </a:lnSpc>
              <a:spcAft>
                <a:spcPts val="800"/>
              </a:spcAft>
            </a:pPr>
            <a:r>
              <a:rPr lang="hu-HU" sz="20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Az igazán szabad cselekedetek mélyen belülről jönnek, lényünk (az élet) szívéből</a:t>
            </a:r>
            <a:r>
              <a:rPr lang="hu-HU" sz="20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. Nem a dualitás állapotából származik, hanem az egész megérzéséből… mind mélyebb rétegekből…</a:t>
            </a:r>
            <a:endParaRPr lang="hu-HU" sz="2000">
              <a:solidFill>
                <a:srgbClr val="000000"/>
              </a:solidFill>
              <a:latin typeface="Calibri" pitchFamily="34"/>
              <a:cs typeface="Times New Roman" pitchFamily="18"/>
            </a:endParaRPr>
          </a:p>
          <a:p>
            <a:pPr lvl="0">
              <a:lnSpc>
                <a:spcPct val="100000"/>
              </a:lnSpc>
            </a:pPr>
            <a:endParaRPr lang="hu-H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00A1E51-C4CE-4424-81FB-7F3A6DBE131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hu-HU" sz="3200"/>
              <a:t>A tékozló fiú hazatérése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95EDAE0-3CE8-49A2-8005-A5D014A619D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900927" y="1179832"/>
            <a:ext cx="6650988" cy="5839943"/>
          </a:xfrm>
        </p:spPr>
        <p:txBody>
          <a:bodyPr anchor="ctr"/>
          <a:lstStyle/>
          <a:p>
            <a:pPr marL="306003" lvl="0" indent="-306003" algn="just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har char=""/>
            </a:pPr>
            <a:r>
              <a:rPr lang="hu-HU" sz="1800">
                <a:solidFill>
                  <a:srgbClr val="000000"/>
                </a:solidFill>
                <a:latin typeface="Arial" pitchFamily="34"/>
              </a:rPr>
              <a:t>A visszatérés ösvényén a tudatállapotoknak és a szabadságnak </a:t>
            </a:r>
            <a:r>
              <a:rPr lang="hu-HU" sz="1800" b="1">
                <a:solidFill>
                  <a:srgbClr val="000000"/>
                </a:solidFill>
                <a:latin typeface="Arial" pitchFamily="34"/>
              </a:rPr>
              <a:t>hatalmas skáláját járjuk meg fölfelé</a:t>
            </a:r>
            <a:r>
              <a:rPr lang="hu-HU" sz="1800">
                <a:solidFill>
                  <a:srgbClr val="000000"/>
                </a:solidFill>
                <a:latin typeface="Arial" pitchFamily="34"/>
              </a:rPr>
              <a:t>.</a:t>
            </a:r>
            <a:r>
              <a:rPr lang="hu-HU" sz="18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 </a:t>
            </a:r>
          </a:p>
          <a:p>
            <a:pPr marL="306003" lvl="0" indent="-306003" algn="just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har char=""/>
            </a:pPr>
            <a:r>
              <a:rPr lang="hu-HU" sz="18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Ha visszariadunk a magasabb rendű szabadságtól vagy egységtől, annak </a:t>
            </a:r>
            <a:r>
              <a:rPr lang="hu-HU" sz="18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egyetlen oka félelem</a:t>
            </a:r>
            <a:r>
              <a:rPr lang="hu-HU" sz="18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. </a:t>
            </a:r>
            <a:endParaRPr lang="hu-HU" sz="1800">
              <a:solidFill>
                <a:srgbClr val="000000"/>
              </a:solidFill>
              <a:latin typeface="Calibri" pitchFamily="34"/>
              <a:cs typeface="Times New Roman" pitchFamily="18"/>
            </a:endParaRPr>
          </a:p>
          <a:p>
            <a:pPr marL="306003" lvl="0" indent="-306003" algn="just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har char=""/>
            </a:pPr>
            <a:r>
              <a:rPr lang="hu-HU" sz="18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A félelem bennünk az </a:t>
            </a:r>
            <a:r>
              <a:rPr lang="hu-HU" sz="18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ösztönös, automatikus visszahatásoknak a fölébredése</a:t>
            </a:r>
            <a:r>
              <a:rPr lang="hu-HU" sz="18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, amelyekkel a vadon élő lények védik magukat. A kétségben, az újszerű helyzetekben ahhoz folyamodunk, </a:t>
            </a:r>
            <a:r>
              <a:rPr lang="hu-HU" sz="18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ami régen a menedékünk volt</a:t>
            </a:r>
            <a:r>
              <a:rPr lang="hu-HU" sz="18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. </a:t>
            </a:r>
            <a:endParaRPr lang="hu-HU" sz="1800">
              <a:solidFill>
                <a:srgbClr val="000000"/>
              </a:solidFill>
              <a:latin typeface="Calibri" pitchFamily="34"/>
              <a:cs typeface="Times New Roman" pitchFamily="18"/>
            </a:endParaRPr>
          </a:p>
          <a:p>
            <a:pPr marL="306003" lvl="0" indent="-306003" algn="just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har char=""/>
            </a:pPr>
            <a:r>
              <a:rPr lang="hu-HU" sz="18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Az által leszünk szabadok, ha fölfedezzük, hogy ezek a különállásunkat óvó, ösztönös megnyilvánulások voltaképpen </a:t>
            </a:r>
            <a:r>
              <a:rPr lang="hu-HU" sz="18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nem hasznosak, nem szükségesek</a:t>
            </a:r>
            <a:r>
              <a:rPr lang="hu-HU" sz="18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, és hogy minden helyzetben </a:t>
            </a:r>
            <a:r>
              <a:rPr lang="hu-HU" sz="18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ott van bennünk egy magasabb Én</a:t>
            </a:r>
            <a:r>
              <a:rPr lang="hu-HU" sz="18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, egy csendes figyelő, aki szabad és boldog, és boldogsága nem személyes tulajdon, hanem az egyesült egész tulajdona.</a:t>
            </a:r>
            <a:endParaRPr lang="hu-HU" sz="1800">
              <a:solidFill>
                <a:srgbClr val="000000"/>
              </a:solidFill>
              <a:latin typeface="Calibri" pitchFamily="34"/>
              <a:cs typeface="Times New Roman" pitchFamily="18"/>
            </a:endParaRPr>
          </a:p>
          <a:p>
            <a:pPr marL="306003" lvl="0" indent="-306003" algn="just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har char=""/>
            </a:pPr>
            <a:r>
              <a:rPr lang="hu-HU" sz="18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Legyen szívünk </a:t>
            </a:r>
            <a:r>
              <a:rPr lang="hu-HU" sz="18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éber, érzékeny és szenvedélytelen</a:t>
            </a:r>
            <a:r>
              <a:rPr lang="hu-HU" sz="18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, hogy eljussunk abba az állapotba, mely egyszerre </a:t>
            </a:r>
            <a:r>
              <a:rPr lang="hu-HU" sz="18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elmélyülő kiábrándulás és magasabb rendű remény.</a:t>
            </a:r>
            <a:endParaRPr lang="hu-HU" sz="1800" b="1">
              <a:solidFill>
                <a:srgbClr val="000000"/>
              </a:solidFill>
              <a:latin typeface="Calibri" pitchFamily="34"/>
              <a:cs typeface="Times New Roman" pitchFamily="18"/>
            </a:endParaRPr>
          </a:p>
          <a:p>
            <a:pPr marL="306003" lvl="0" indent="-306003">
              <a:lnSpc>
                <a:spcPct val="100000"/>
              </a:lnSpc>
              <a:spcBef>
                <a:spcPts val="500"/>
              </a:spcBef>
              <a:buChar char=""/>
            </a:pPr>
            <a:endParaRPr lang="hu-HU" sz="2000">
              <a:solidFill>
                <a:srgbClr val="242B41"/>
              </a:solidFill>
            </a:endParaRPr>
          </a:p>
        </p:txBody>
      </p:sp>
      <p:sp>
        <p:nvSpPr>
          <p:cNvPr id="4" name="Szöveg helye 5">
            <a:extLst>
              <a:ext uri="{FF2B5EF4-FFF2-40B4-BE49-F238E27FC236}">
                <a16:creationId xmlns:a16="http://schemas.microsoft.com/office/drawing/2014/main" id="{D7FF8B1D-2493-42B2-A919-FE7DA6C3888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67858" y="2836651"/>
            <a:ext cx="3031848" cy="3001389"/>
          </a:xfrm>
        </p:spPr>
        <p:txBody>
          <a:bodyPr anchor="t"/>
          <a:lstStyle/>
          <a:p>
            <a:endParaRPr lang="hu-HU"/>
          </a:p>
        </p:txBody>
      </p:sp>
      <p:pic>
        <p:nvPicPr>
          <p:cNvPr id="5" name="Kép 4" descr="A képen kültéri, fű, férfi, állás látható&#10;&#10;Automatikusan generált leírás">
            <a:extLst>
              <a:ext uri="{FF2B5EF4-FFF2-40B4-BE49-F238E27FC236}">
                <a16:creationId xmlns:a16="http://schemas.microsoft.com/office/drawing/2014/main" id="{F8907849-9CAA-451A-8611-711605815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44" y="2676019"/>
            <a:ext cx="4692783" cy="351958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9">
            <a:extLst>
              <a:ext uri="{FF2B5EF4-FFF2-40B4-BE49-F238E27FC236}">
                <a16:creationId xmlns:a16="http://schemas.microsoft.com/office/drawing/2014/main" id="{A8AB8760-D8D3-4944-954F-C96CE998F7C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 sz="4000"/>
              <a:t>A TRAGÉDIA BETELJESEDÉSE</a:t>
            </a:r>
          </a:p>
        </p:txBody>
      </p:sp>
      <p:sp>
        <p:nvSpPr>
          <p:cNvPr id="3" name="Tartalom helye 10">
            <a:extLst>
              <a:ext uri="{FF2B5EF4-FFF2-40B4-BE49-F238E27FC236}">
                <a16:creationId xmlns:a16="http://schemas.microsoft.com/office/drawing/2014/main" id="{A6C77B51-03B3-46D0-92F4-D6D69F55CA6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1192" y="1717983"/>
            <a:ext cx="5514810" cy="5140016"/>
          </a:xfrm>
        </p:spPr>
        <p:txBody>
          <a:bodyPr/>
          <a:lstStyle/>
          <a:p>
            <a:pPr lvl="0" algn="just">
              <a:lnSpc>
                <a:spcPct val="90000"/>
              </a:lnSpc>
            </a:pPr>
            <a:r>
              <a:rPr lang="hu-HU" sz="17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Csupán a konfliktus </a:t>
            </a:r>
            <a:r>
              <a:rPr lang="hu-HU" sz="1700" b="1">
                <a:solidFill>
                  <a:srgbClr val="000000"/>
                </a:solidFill>
                <a:highlight>
                  <a:srgbClr val="FF00FF"/>
                </a:highlight>
                <a:latin typeface="Arial" pitchFamily="34"/>
                <a:cs typeface="Times New Roman" pitchFamily="18"/>
              </a:rPr>
              <a:t>személyes megtapasztalásán</a:t>
            </a:r>
            <a:r>
              <a:rPr lang="hu-HU" sz="1700">
                <a:solidFill>
                  <a:srgbClr val="000000"/>
                </a:solidFill>
                <a:highlight>
                  <a:srgbClr val="FF00FF"/>
                </a:highlight>
                <a:latin typeface="Arial" pitchFamily="34"/>
                <a:cs typeface="Times New Roman" pitchFamily="18"/>
              </a:rPr>
              <a:t> </a:t>
            </a:r>
            <a:r>
              <a:rPr lang="hu-HU" sz="17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keresztül tanulhatunk meg valamit.</a:t>
            </a:r>
          </a:p>
          <a:p>
            <a:pPr lvl="0" algn="just">
              <a:lnSpc>
                <a:spcPct val="90000"/>
              </a:lnSpc>
            </a:pPr>
            <a:r>
              <a:rPr lang="hu-HU" sz="17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Az olyan embernek, aki nem jött még rá, hogy az emberi életnek a beteljesítése, a saját maga beteljesítése </a:t>
            </a:r>
            <a:r>
              <a:rPr lang="hu-HU" sz="170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-</a:t>
            </a:r>
            <a:r>
              <a:rPr lang="hu-HU" sz="17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 a „Sors” külső fúria, keserű tapasztalatokon vonszolja át  és tépi belülről, úgy látja, a világ hideg és könyörtelen, meghiúsítja törekvéseit, szétszaggatja álmait…</a:t>
            </a:r>
            <a:endParaRPr lang="hu-HU" sz="1700">
              <a:solidFill>
                <a:srgbClr val="000000"/>
              </a:solidFill>
              <a:latin typeface="Calibri" pitchFamily="34"/>
              <a:cs typeface="Times New Roman" pitchFamily="18"/>
            </a:endParaRPr>
          </a:p>
          <a:p>
            <a:pPr lvl="0" algn="just">
              <a:lnSpc>
                <a:spcPct val="90000"/>
              </a:lnSpc>
            </a:pPr>
            <a:r>
              <a:rPr lang="hu-HU" sz="1700" b="1">
                <a:solidFill>
                  <a:srgbClr val="000000"/>
                </a:solidFill>
                <a:latin typeface="Arial" pitchFamily="34"/>
              </a:rPr>
              <a:t>Átmenni a tapasztalaton és a másik végén kijönni belőle, </a:t>
            </a:r>
            <a:r>
              <a:rPr lang="hu-HU" sz="1700" b="1">
                <a:solidFill>
                  <a:srgbClr val="000000"/>
                </a:solidFill>
                <a:highlight>
                  <a:srgbClr val="FF00FF"/>
                </a:highlight>
                <a:latin typeface="Arial" pitchFamily="34"/>
              </a:rPr>
              <a:t>bármi legyen is a vég</a:t>
            </a:r>
            <a:r>
              <a:rPr lang="hu-HU" sz="1700">
                <a:solidFill>
                  <a:srgbClr val="002060"/>
                </a:solidFill>
                <a:highlight>
                  <a:srgbClr val="FF00FF"/>
                </a:highlight>
                <a:latin typeface="Arial" pitchFamily="34"/>
              </a:rPr>
              <a:t>, </a:t>
            </a:r>
            <a:r>
              <a:rPr lang="hu-HU" sz="1700" b="1">
                <a:solidFill>
                  <a:srgbClr val="002060"/>
                </a:solidFill>
                <a:highlight>
                  <a:srgbClr val="FF00FF"/>
                </a:highlight>
                <a:latin typeface="Arial" pitchFamily="34"/>
              </a:rPr>
              <a:t>még ha a halál is lenne az.</a:t>
            </a:r>
          </a:p>
          <a:p>
            <a:pPr lvl="0" algn="just">
              <a:lnSpc>
                <a:spcPct val="90000"/>
              </a:lnSpc>
            </a:pPr>
            <a:r>
              <a:rPr lang="hu-HU" sz="1700">
                <a:solidFill>
                  <a:srgbClr val="000000"/>
                </a:solidFill>
                <a:latin typeface="Arial" pitchFamily="34"/>
              </a:rPr>
              <a:t>Célja, a szabad és önként választott </a:t>
            </a:r>
            <a:r>
              <a:rPr lang="hu-HU" sz="1700" b="1">
                <a:solidFill>
                  <a:srgbClr val="000000"/>
                </a:solidFill>
                <a:latin typeface="Arial" pitchFamily="34"/>
              </a:rPr>
              <a:t>belépés a magasabb egységbe</a:t>
            </a:r>
            <a:r>
              <a:rPr lang="hu-HU" sz="1700">
                <a:solidFill>
                  <a:srgbClr val="000000"/>
                </a:solidFill>
                <a:latin typeface="Arial" pitchFamily="34"/>
              </a:rPr>
              <a:t>…</a:t>
            </a:r>
          </a:p>
          <a:p>
            <a:pPr lvl="0" algn="just">
              <a:lnSpc>
                <a:spcPct val="90000"/>
              </a:lnSpc>
            </a:pPr>
            <a:r>
              <a:rPr lang="hu-HU" sz="17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A sors a mi saját választásunk, a Monád választása</a:t>
            </a:r>
            <a:r>
              <a:rPr lang="hu-HU" sz="17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.</a:t>
            </a:r>
            <a:endParaRPr lang="hu-HU" sz="1700">
              <a:solidFill>
                <a:srgbClr val="000000"/>
              </a:solidFill>
              <a:latin typeface="Calibri" pitchFamily="34"/>
              <a:cs typeface="Times New Roman" pitchFamily="18"/>
            </a:endParaRPr>
          </a:p>
          <a:p>
            <a:pPr lvl="0" algn="just">
              <a:lnSpc>
                <a:spcPct val="90000"/>
              </a:lnSpc>
            </a:pPr>
            <a:r>
              <a:rPr lang="hu-HU" sz="1700">
                <a:solidFill>
                  <a:srgbClr val="000000"/>
                </a:solidFill>
                <a:latin typeface="Arial" pitchFamily="34"/>
              </a:rPr>
              <a:t>Erre ráébredni annyi, mint </a:t>
            </a:r>
            <a:r>
              <a:rPr lang="hu-HU" sz="1700" b="1">
                <a:solidFill>
                  <a:srgbClr val="000000"/>
                </a:solidFill>
                <a:latin typeface="Arial" pitchFamily="34"/>
              </a:rPr>
              <a:t>együttműködni</a:t>
            </a:r>
            <a:r>
              <a:rPr lang="hu-HU" sz="1700">
                <a:solidFill>
                  <a:srgbClr val="000000"/>
                </a:solidFill>
                <a:latin typeface="Arial" pitchFamily="34"/>
              </a:rPr>
              <a:t> vele. (Elkerülni sok konfliktust és szenvedést.)</a:t>
            </a:r>
          </a:p>
        </p:txBody>
      </p:sp>
      <p:pic>
        <p:nvPicPr>
          <p:cNvPr id="4" name="Kép 12" descr="A képen út, kültéri, utca, motorkerékpár látható&#10;&#10;Automatikusan generált leírás">
            <a:extLst>
              <a:ext uri="{FF2B5EF4-FFF2-40B4-BE49-F238E27FC236}">
                <a16:creationId xmlns:a16="http://schemas.microsoft.com/office/drawing/2014/main" id="{C52AC3C0-268E-43FA-A4B6-47041867D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295" y="2926052"/>
            <a:ext cx="5125961" cy="340441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Szöveg helye 13">
            <a:extLst>
              <a:ext uri="{FF2B5EF4-FFF2-40B4-BE49-F238E27FC236}">
                <a16:creationId xmlns:a16="http://schemas.microsoft.com/office/drawing/2014/main" id="{D0596291-0530-44AA-A1C6-393819444DC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1192" y="2250887"/>
            <a:ext cx="5194770" cy="45720"/>
          </a:xfrm>
        </p:spPr>
        <p:txBody>
          <a:bodyPr/>
          <a:lstStyle/>
          <a:p>
            <a:pPr lvl="0">
              <a:lnSpc>
                <a:spcPct val="50000"/>
              </a:lnSpc>
            </a:pPr>
            <a:endParaRPr lang="hu-HU" sz="100"/>
          </a:p>
          <a:p>
            <a:pPr lvl="0">
              <a:lnSpc>
                <a:spcPct val="50000"/>
              </a:lnSpc>
            </a:pPr>
            <a:endParaRPr lang="hu-HU" sz="100"/>
          </a:p>
        </p:txBody>
      </p:sp>
      <p:sp>
        <p:nvSpPr>
          <p:cNvPr id="6" name="Szöveg helye 14">
            <a:extLst>
              <a:ext uri="{FF2B5EF4-FFF2-40B4-BE49-F238E27FC236}">
                <a16:creationId xmlns:a16="http://schemas.microsoft.com/office/drawing/2014/main" id="{9B460D47-99EC-4007-B234-13A31B199F5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6033" y="858127"/>
            <a:ext cx="5194779" cy="1946144"/>
          </a:xfrm>
        </p:spPr>
        <p:txBody>
          <a:bodyPr/>
          <a:lstStyle/>
          <a:p>
            <a:pPr marL="0" lvl="0" indent="0" algn="ctr">
              <a:lnSpc>
                <a:spcPct val="100000"/>
              </a:lnSpc>
              <a:buNone/>
            </a:pPr>
            <a:endParaRPr lang="hu-HU" sz="2600" b="1">
              <a:solidFill>
                <a:srgbClr val="002060"/>
              </a:solidFill>
              <a:latin typeface="Arial" pitchFamily="34"/>
              <a:cs typeface="Arial" pitchFamily="34"/>
            </a:endParaRPr>
          </a:p>
          <a:p>
            <a:pPr lvl="0" algn="ctr">
              <a:lnSpc>
                <a:spcPct val="100000"/>
              </a:lnSpc>
            </a:pPr>
            <a:r>
              <a:rPr lang="hu-HU" sz="2600" b="1">
                <a:solidFill>
                  <a:srgbClr val="002060"/>
                </a:solidFill>
                <a:latin typeface="Arial" pitchFamily="34"/>
                <a:cs typeface="Arial" pitchFamily="34"/>
              </a:rPr>
              <a:t>Szabad és önként vállalt belépés a magasabb egységbe…</a:t>
            </a:r>
          </a:p>
          <a:p>
            <a:pPr lvl="0">
              <a:lnSpc>
                <a:spcPct val="100000"/>
              </a:lnSpc>
            </a:pPr>
            <a:endParaRPr lang="hu-HU" sz="1800"/>
          </a:p>
        </p:txBody>
      </p:sp>
      <p:sp>
        <p:nvSpPr>
          <p:cNvPr id="7" name="Tartalom helye 15">
            <a:extLst>
              <a:ext uri="{FF2B5EF4-FFF2-40B4-BE49-F238E27FC236}">
                <a16:creationId xmlns:a16="http://schemas.microsoft.com/office/drawing/2014/main" id="{53140DF7-D537-495D-91FD-54C39890D7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6033" y="2926052"/>
            <a:ext cx="5194770" cy="2934995"/>
          </a:xfrm>
        </p:spPr>
        <p:txBody>
          <a:bodyPr/>
          <a:lstStyle/>
          <a:p>
            <a:pPr lvl="0"/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7">
            <a:extLst>
              <a:ext uri="{FF2B5EF4-FFF2-40B4-BE49-F238E27FC236}">
                <a16:creationId xmlns:a16="http://schemas.microsoft.com/office/drawing/2014/main" id="{922677E6-AB69-4D8D-9A53-07B7A6E0D52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 sz="4000"/>
              <a:t>A TRAGÉDIA BETELJESEDÉSE</a:t>
            </a:r>
          </a:p>
        </p:txBody>
      </p:sp>
      <p:sp>
        <p:nvSpPr>
          <p:cNvPr id="3" name="Tartalom helye 5">
            <a:extLst>
              <a:ext uri="{FF2B5EF4-FFF2-40B4-BE49-F238E27FC236}">
                <a16:creationId xmlns:a16="http://schemas.microsoft.com/office/drawing/2014/main" id="{40FD448B-9F00-4A37-81E9-CE6C455537F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5898" y="2038663"/>
            <a:ext cx="11029611" cy="4586987"/>
          </a:xfrm>
        </p:spPr>
        <p:txBody>
          <a:bodyPr/>
          <a:lstStyle/>
          <a:p>
            <a:pPr lvl="0" algn="just">
              <a:spcAft>
                <a:spcPts val="800"/>
              </a:spcAft>
            </a:pPr>
            <a:endParaRPr lang="hu-HU" sz="1800" b="1">
              <a:highlight>
                <a:srgbClr val="FFFF00"/>
              </a:highlight>
              <a:latin typeface="Arial" pitchFamily="34"/>
            </a:endParaRPr>
          </a:p>
          <a:p>
            <a:pPr lvl="0" algn="just">
              <a:spcAft>
                <a:spcPts val="800"/>
              </a:spcAft>
            </a:pPr>
            <a:r>
              <a:rPr lang="hu-HU" sz="2000" b="1">
                <a:solidFill>
                  <a:srgbClr val="000000"/>
                </a:solidFill>
                <a:highlight>
                  <a:srgbClr val="FFFF00"/>
                </a:highlight>
                <a:latin typeface="Arial" pitchFamily="34"/>
              </a:rPr>
              <a:t>A tragédiának mindig van valami mondanivalója</a:t>
            </a:r>
            <a:r>
              <a:rPr lang="hu-HU" sz="2000" b="1">
                <a:highlight>
                  <a:srgbClr val="FFFF00"/>
                </a:highlight>
                <a:latin typeface="Arial" pitchFamily="34"/>
              </a:rPr>
              <a:t>. </a:t>
            </a:r>
          </a:p>
          <a:p>
            <a:pPr lvl="0" algn="just">
              <a:spcAft>
                <a:spcPts val="800"/>
              </a:spcAft>
            </a:pPr>
            <a:r>
              <a:rPr lang="hu-HU" sz="1800" b="1">
                <a:solidFill>
                  <a:srgbClr val="000000"/>
                </a:solidFill>
                <a:latin typeface="Arial" pitchFamily="34"/>
              </a:rPr>
              <a:t>Mindig fölfed valamit előttünk</a:t>
            </a:r>
            <a:r>
              <a:rPr lang="hu-HU" sz="1800" b="1">
                <a:solidFill>
                  <a:srgbClr val="000000"/>
                </a:solidFill>
                <a:highlight>
                  <a:srgbClr val="FFFF00"/>
                </a:highlight>
                <a:latin typeface="Arial" pitchFamily="34"/>
              </a:rPr>
              <a:t>, ha el tudjuk fogadni, amit fölfedett.</a:t>
            </a:r>
            <a:r>
              <a:rPr lang="hu-HU" sz="1800" b="1">
                <a:solidFill>
                  <a:srgbClr val="000000"/>
                </a:solidFill>
                <a:highlight>
                  <a:srgbClr val="FFFF00"/>
                </a:highlight>
                <a:latin typeface="Arial" pitchFamily="34"/>
                <a:cs typeface="Times New Roman" pitchFamily="18"/>
              </a:rPr>
              <a:t> </a:t>
            </a:r>
          </a:p>
          <a:p>
            <a:pPr lvl="0" algn="just">
              <a:spcAft>
                <a:spcPts val="800"/>
              </a:spcAft>
            </a:pPr>
            <a:r>
              <a:rPr lang="hu-HU" sz="18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A mondanivalót </a:t>
            </a:r>
            <a:r>
              <a:rPr lang="hu-HU" sz="18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nem csupán az értelem fogja fel, hanem </a:t>
            </a:r>
            <a:r>
              <a:rPr lang="hu-HU" sz="18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inkább az ember egész lénye, a jelenre, jövőre és a múltra vonatkozik. </a:t>
            </a:r>
            <a:r>
              <a:rPr lang="hu-HU" sz="18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(ok-okozat, előzmény, cselekvés)</a:t>
            </a:r>
            <a:endParaRPr lang="hu-HU" sz="1800">
              <a:solidFill>
                <a:srgbClr val="000000"/>
              </a:solidFill>
              <a:latin typeface="Calibri" pitchFamily="34"/>
              <a:cs typeface="Times New Roman" pitchFamily="18"/>
            </a:endParaRPr>
          </a:p>
          <a:p>
            <a:pPr lvl="0" algn="just">
              <a:spcAft>
                <a:spcPts val="800"/>
              </a:spcAft>
            </a:pPr>
            <a:r>
              <a:rPr lang="hu-HU" sz="18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Az élet egysége révén a belső és a külső, az én és a környezet egyetlen egészet alkot, benne egyik a másiknak a kiegészítője. </a:t>
            </a:r>
            <a:r>
              <a:rPr lang="hu-HU" sz="18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A külső események </a:t>
            </a:r>
            <a:r>
              <a:rPr lang="hu-HU" sz="1800" b="1">
                <a:solidFill>
                  <a:srgbClr val="000000"/>
                </a:solidFill>
                <a:highlight>
                  <a:srgbClr val="FFFF00"/>
                </a:highlight>
                <a:latin typeface="Arial" pitchFamily="34"/>
                <a:cs typeface="Times New Roman" pitchFamily="18"/>
              </a:rPr>
              <a:t>tükröt tartanak </a:t>
            </a:r>
            <a:r>
              <a:rPr lang="hu-HU" sz="18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a belső természet elé és egyik a másikat tükrözi. </a:t>
            </a:r>
          </a:p>
          <a:p>
            <a:pPr lvl="0" algn="just">
              <a:spcAft>
                <a:spcPts val="800"/>
              </a:spcAft>
            </a:pPr>
            <a:r>
              <a:rPr lang="hu-HU" sz="18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Sokszor egészen </a:t>
            </a:r>
            <a:r>
              <a:rPr lang="hu-HU" sz="18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rejtett módon</a:t>
            </a:r>
            <a:r>
              <a:rPr lang="hu-HU" sz="18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, </a:t>
            </a:r>
            <a:r>
              <a:rPr lang="hu-HU" sz="18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szinte észrevehetetlen finomsággal közli </a:t>
            </a:r>
            <a:r>
              <a:rPr lang="hu-HU" sz="18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velünk egy-egy esemény a mondanivalóját.</a:t>
            </a:r>
            <a:r>
              <a:rPr lang="hu-HU" sz="180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 </a:t>
            </a:r>
            <a:r>
              <a:rPr lang="hu-HU" sz="18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Valamiképpen </a:t>
            </a:r>
            <a:r>
              <a:rPr lang="hu-HU" sz="18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azt kapjuk, amit adtunk</a:t>
            </a:r>
            <a:r>
              <a:rPr lang="hu-HU" sz="18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, nem csak cselekedetekben, hanem a visszahatás minőségében is. Amit a világnak adtunk, </a:t>
            </a:r>
            <a:r>
              <a:rPr lang="hu-HU" sz="18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nem mindig a maga síkján hat vissza</a:t>
            </a:r>
            <a:r>
              <a:rPr lang="hu-HU" sz="18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.</a:t>
            </a:r>
            <a:endParaRPr lang="hu-HU" sz="1800">
              <a:solidFill>
                <a:srgbClr val="000000"/>
              </a:solidFill>
              <a:latin typeface="Calibri" pitchFamily="34"/>
              <a:cs typeface="Times New Roman" pitchFamily="18"/>
            </a:endParaRPr>
          </a:p>
        </p:txBody>
      </p:sp>
      <p:pic>
        <p:nvPicPr>
          <p:cNvPr id="4" name="Kép 5" descr="A képen keresés, ló, épület, állás látható&#10;&#10;Automatikusan generált leírás">
            <a:extLst>
              <a:ext uri="{FF2B5EF4-FFF2-40B4-BE49-F238E27FC236}">
                <a16:creationId xmlns:a16="http://schemas.microsoft.com/office/drawing/2014/main" id="{48536996-6F42-459F-A60D-EEAC50E9B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900" y="747631"/>
            <a:ext cx="3575157" cy="268136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FDAFE56-1706-4BD6-A857-F2FB334621D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 sz="4000"/>
              <a:t>A tragédia beteljesedése</a:t>
            </a:r>
          </a:p>
        </p:txBody>
      </p:sp>
      <p:pic>
        <p:nvPicPr>
          <p:cNvPr id="3" name="Kép 4" descr="A képen személy, ruházat, beltéri, nő látható&#10;&#10;Automatikusan generált leírás">
            <a:extLst>
              <a:ext uri="{FF2B5EF4-FFF2-40B4-BE49-F238E27FC236}">
                <a16:creationId xmlns:a16="http://schemas.microsoft.com/office/drawing/2014/main" id="{6B5E6FF5-D8D8-4E28-9A70-354CD74E0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98" y="568756"/>
            <a:ext cx="11345994" cy="628924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artalom helye 2">
            <a:extLst>
              <a:ext uri="{FF2B5EF4-FFF2-40B4-BE49-F238E27FC236}">
                <a16:creationId xmlns:a16="http://schemas.microsoft.com/office/drawing/2014/main" id="{22E4429E-7D0F-4428-9D6B-E039F17A2AF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81192" y="2340864"/>
            <a:ext cx="11029611" cy="4168420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endParaRPr lang="hu-HU" sz="1700">
              <a:latin typeface="Arial" pitchFamily="34"/>
              <a:cs typeface="Times New Roman" pitchFamily="18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hu-HU" sz="1700">
              <a:latin typeface="Arial" pitchFamily="34"/>
              <a:cs typeface="Times New Roman" pitchFamily="18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hu-HU" sz="1700">
              <a:latin typeface="Arial" pitchFamily="34"/>
              <a:cs typeface="Times New Roman" pitchFamily="18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hu-HU" sz="1700">
              <a:latin typeface="Arial" pitchFamily="34"/>
              <a:cs typeface="Times New Roman" pitchFamily="18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hu-HU" sz="1700">
              <a:latin typeface="Arial" pitchFamily="34"/>
              <a:cs typeface="Times New Roman" pitchFamily="18"/>
            </a:endParaRPr>
          </a:p>
          <a:p>
            <a:pPr marL="0" lvl="0" indent="0" algn="ctr">
              <a:lnSpc>
                <a:spcPct val="100000"/>
              </a:lnSpc>
              <a:buNone/>
            </a:pPr>
            <a:endParaRPr lang="hu-HU" sz="1700">
              <a:latin typeface="Arial" pitchFamily="34"/>
              <a:cs typeface="Times New Roman" pitchFamily="18"/>
            </a:endParaRPr>
          </a:p>
          <a:p>
            <a:pPr lvl="0" algn="ctr">
              <a:lnSpc>
                <a:spcPct val="100000"/>
              </a:lnSpc>
            </a:pPr>
            <a:r>
              <a:rPr lang="hu-HU" b="1">
                <a:solidFill>
                  <a:srgbClr val="000000"/>
                </a:solidFill>
                <a:highlight>
                  <a:srgbClr val="FFFF00"/>
                </a:highlight>
                <a:latin typeface="Arial" pitchFamily="34"/>
                <a:cs typeface="Times New Roman" pitchFamily="18"/>
              </a:rPr>
              <a:t>A változások, alkalmazkodások és átmenetek is járnak konfliktussal. Az életben semmiféle változás nem lehet ellenállás és feszültség nélküli. </a:t>
            </a:r>
            <a:endParaRPr lang="hu-HU" b="1">
              <a:solidFill>
                <a:srgbClr val="000000"/>
              </a:solidFill>
              <a:highlight>
                <a:srgbClr val="FFFF00"/>
              </a:highlight>
              <a:latin typeface="Calibri" pitchFamily="34"/>
              <a:cs typeface="Times New Roman" pitchFamily="18"/>
            </a:endParaRPr>
          </a:p>
          <a:p>
            <a:pPr lvl="0" algn="ctr">
              <a:lnSpc>
                <a:spcPct val="100000"/>
              </a:lnSpc>
            </a:pPr>
            <a:r>
              <a:rPr lang="hu-HU" b="1">
                <a:solidFill>
                  <a:srgbClr val="000000"/>
                </a:solidFill>
                <a:highlight>
                  <a:srgbClr val="FFFF00"/>
                </a:highlight>
                <a:latin typeface="Arial" pitchFamily="34"/>
                <a:cs typeface="Times New Roman" pitchFamily="18"/>
              </a:rPr>
              <a:t>Sok a kellemetlen helyzet, amelyből nem tudjuk kivonni magunkat és amelyben sokan mégis kelletlenül mennek előre.</a:t>
            </a:r>
            <a:r>
              <a:rPr lang="hu-HU" b="1">
                <a:solidFill>
                  <a:srgbClr val="000000"/>
                </a:solidFill>
                <a:highlight>
                  <a:srgbClr val="FFFF00"/>
                </a:highlight>
                <a:latin typeface="Calibri" pitchFamily="34"/>
                <a:cs typeface="Times New Roman" pitchFamily="18"/>
              </a:rPr>
              <a:t> </a:t>
            </a:r>
            <a:r>
              <a:rPr lang="hu-HU" b="1">
                <a:solidFill>
                  <a:srgbClr val="000000"/>
                </a:solidFill>
                <a:highlight>
                  <a:srgbClr val="FFFF00"/>
                </a:highlight>
                <a:latin typeface="Arial" pitchFamily="34"/>
              </a:rPr>
              <a:t>Pl. az öregedés. Az el nem fogadás az élet egységének        tagadását foglalja magában.</a:t>
            </a:r>
            <a:endParaRPr lang="hu-HU" b="1">
              <a:solidFill>
                <a:srgbClr val="00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2A13C88-356E-48F3-BFEF-56B409581C5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 sz="4000"/>
              <a:t>A lélek megtisztítása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D2374ED-C512-4DBE-B399-8903BB704E4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81192" y="2340864"/>
            <a:ext cx="11029611" cy="4397559"/>
          </a:xfrm>
        </p:spPr>
        <p:txBody>
          <a:bodyPr/>
          <a:lstStyle/>
          <a:p>
            <a:pPr lvl="0" algn="just">
              <a:spcAft>
                <a:spcPts val="800"/>
              </a:spcAft>
            </a:pPr>
            <a:endParaRPr lang="hu-HU" sz="1800">
              <a:latin typeface="Arial" pitchFamily="34"/>
              <a:cs typeface="Times New Roman" pitchFamily="18"/>
            </a:endParaRPr>
          </a:p>
          <a:p>
            <a:pPr lvl="0" algn="just">
              <a:spcAft>
                <a:spcPts val="800"/>
              </a:spcAft>
            </a:pPr>
            <a:endParaRPr lang="hu-HU" sz="1800">
              <a:latin typeface="Arial" pitchFamily="34"/>
              <a:cs typeface="Times New Roman" pitchFamily="18"/>
            </a:endParaRPr>
          </a:p>
          <a:p>
            <a:pPr lvl="0" algn="just">
              <a:spcAft>
                <a:spcPts val="800"/>
              </a:spcAft>
            </a:pPr>
            <a:r>
              <a:rPr lang="hu-HU" sz="18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Arisztotelész a tragédia céljáról azt írta, hogy „részvéttel és rémülettel megtisztítani a lelket.”</a:t>
            </a:r>
            <a:endParaRPr lang="hu-HU" sz="1800">
              <a:solidFill>
                <a:srgbClr val="000000"/>
              </a:solidFill>
              <a:latin typeface="Calibri" pitchFamily="34"/>
              <a:cs typeface="Times New Roman" pitchFamily="18"/>
            </a:endParaRPr>
          </a:p>
          <a:p>
            <a:pPr lvl="0" algn="just">
              <a:spcAft>
                <a:spcPts val="800"/>
              </a:spcAft>
            </a:pPr>
            <a:r>
              <a:rPr lang="hu-HU" sz="18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Konfliktusaink és bajaink sokszor azt a formát veszik fel, hogy </a:t>
            </a:r>
            <a:r>
              <a:rPr lang="hu-HU" sz="1800" b="1">
                <a:solidFill>
                  <a:srgbClr val="000000"/>
                </a:solidFill>
                <a:highlight>
                  <a:srgbClr val="FFFF00"/>
                </a:highlight>
                <a:latin typeface="Arial" pitchFamily="34"/>
                <a:cs typeface="Times New Roman" pitchFamily="18"/>
              </a:rPr>
              <a:t>fölfedezzük, mennyire elégtelen és alkalmatlan az, amitől eltávolodtunk.</a:t>
            </a:r>
            <a:endParaRPr lang="hu-HU" sz="1800">
              <a:solidFill>
                <a:srgbClr val="000000"/>
              </a:solidFill>
              <a:highlight>
                <a:srgbClr val="FFFF00"/>
              </a:highlight>
              <a:latin typeface="Calibri" pitchFamily="34"/>
              <a:cs typeface="Times New Roman" pitchFamily="18"/>
            </a:endParaRPr>
          </a:p>
          <a:p>
            <a:pPr lvl="0" algn="just">
              <a:spcAft>
                <a:spcPts val="800"/>
              </a:spcAft>
            </a:pPr>
            <a:r>
              <a:rPr lang="hu-HU" sz="18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Olyan eseményeket élünk át, amelynek során</a:t>
            </a:r>
            <a:r>
              <a:rPr lang="hu-HU" sz="18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 </a:t>
            </a:r>
            <a:r>
              <a:rPr lang="hu-HU" sz="1800" b="1">
                <a:solidFill>
                  <a:srgbClr val="000000"/>
                </a:solidFill>
                <a:highlight>
                  <a:srgbClr val="FFFF00"/>
                </a:highlight>
                <a:latin typeface="Arial" pitchFamily="34"/>
                <a:cs typeface="Times New Roman" pitchFamily="18"/>
              </a:rPr>
              <a:t>kiábrándulunk</a:t>
            </a:r>
            <a:r>
              <a:rPr lang="hu-HU" sz="18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 </a:t>
            </a:r>
            <a:r>
              <a:rPr lang="hu-HU" sz="18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abból a kényelemből, biztonságból, tartósságból, amelyben az élet ösztönös, automatikus, sokféleséges oldalán részünk volt. </a:t>
            </a:r>
          </a:p>
          <a:p>
            <a:pPr lvl="0" algn="just">
              <a:spcAft>
                <a:spcPts val="800"/>
              </a:spcAft>
            </a:pPr>
            <a:r>
              <a:rPr lang="hu-HU" sz="18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Amint érettségünk növekszik alapjainkat és </a:t>
            </a:r>
            <a:r>
              <a:rPr lang="hu-HU" sz="1800" b="1">
                <a:solidFill>
                  <a:srgbClr val="000000"/>
                </a:solidFill>
                <a:highlight>
                  <a:srgbClr val="FFFF00"/>
                </a:highlight>
                <a:latin typeface="Arial" pitchFamily="34"/>
                <a:cs typeface="Times New Roman" pitchFamily="18"/>
              </a:rPr>
              <a:t>függésünket a</a:t>
            </a:r>
            <a:r>
              <a:rPr lang="hu-HU" sz="1800">
                <a:solidFill>
                  <a:srgbClr val="000000"/>
                </a:solidFill>
                <a:highlight>
                  <a:srgbClr val="FFFF00"/>
                </a:highlight>
                <a:latin typeface="Arial" pitchFamily="34"/>
                <a:cs typeface="Times New Roman" pitchFamily="18"/>
              </a:rPr>
              <a:t> </a:t>
            </a:r>
            <a:r>
              <a:rPr lang="hu-HU" sz="1800" b="1">
                <a:solidFill>
                  <a:srgbClr val="000000"/>
                </a:solidFill>
                <a:highlight>
                  <a:srgbClr val="FFFF00"/>
                </a:highlight>
                <a:latin typeface="Arial" pitchFamily="34"/>
                <a:cs typeface="Times New Roman" pitchFamily="18"/>
              </a:rPr>
              <a:t>külsőről a belsőre visszük át</a:t>
            </a:r>
            <a:r>
              <a:rPr lang="hu-HU" sz="18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, olyan élményekben lesz részünk, amely </a:t>
            </a:r>
            <a:r>
              <a:rPr lang="hu-HU" sz="18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fölfedi előttünk a külső elégtelenségét</a:t>
            </a:r>
            <a:r>
              <a:rPr lang="hu-HU" sz="18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.</a:t>
            </a:r>
            <a:endParaRPr lang="hu-HU" sz="1800">
              <a:solidFill>
                <a:srgbClr val="000000"/>
              </a:solidFill>
              <a:latin typeface="Calibri" pitchFamily="34"/>
              <a:cs typeface="Times New Roman" pitchFamily="18"/>
            </a:endParaRPr>
          </a:p>
          <a:p>
            <a:pPr marL="0" lvl="0" indent="0">
              <a:buNone/>
            </a:pPr>
            <a:r>
              <a:rPr lang="hu-HU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4" name="Picture 2" descr="Több a munkahelyi baleset">
            <a:extLst>
              <a:ext uri="{FF2B5EF4-FFF2-40B4-BE49-F238E27FC236}">
                <a16:creationId xmlns:a16="http://schemas.microsoft.com/office/drawing/2014/main" id="{080EEE81-3AC5-4CC1-85DE-E9833D503C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03757" y="735598"/>
            <a:ext cx="4432517" cy="248221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CDF46FD-7457-47B0-89FE-67FC75B9D8E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/>
              <a:t> </a:t>
            </a:r>
          </a:p>
        </p:txBody>
      </p:sp>
      <p:pic>
        <p:nvPicPr>
          <p:cNvPr id="3" name="Kép 4" descr="A képen személy, kültéri, állás, nő látható&#10;&#10;Automatikusan generált leírás">
            <a:extLst>
              <a:ext uri="{FF2B5EF4-FFF2-40B4-BE49-F238E27FC236}">
                <a16:creationId xmlns:a16="http://schemas.microsoft.com/office/drawing/2014/main" id="{E115E46C-C20A-423D-8621-3B1A86A2D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237" y="702158"/>
            <a:ext cx="9380582" cy="611776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artalom helye 2">
            <a:extLst>
              <a:ext uri="{FF2B5EF4-FFF2-40B4-BE49-F238E27FC236}">
                <a16:creationId xmlns:a16="http://schemas.microsoft.com/office/drawing/2014/main" id="{B2FD4A64-5EEF-4555-8BD9-0522BA9A4C4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405176" y="801855"/>
            <a:ext cx="2393094" cy="6356917"/>
          </a:xfrm>
        </p:spPr>
        <p:txBody>
          <a:bodyPr/>
          <a:lstStyle/>
          <a:p>
            <a:pPr lvl="0" algn="ctr">
              <a:lnSpc>
                <a:spcPct val="80000"/>
              </a:lnSpc>
            </a:pPr>
            <a:endParaRPr lang="hu-HU" sz="1700" b="1">
              <a:solidFill>
                <a:srgbClr val="FFFFFF"/>
              </a:solidFill>
              <a:latin typeface="Arial" pitchFamily="34"/>
              <a:cs typeface="Times New Roman" pitchFamily="18"/>
            </a:endParaRPr>
          </a:p>
          <a:p>
            <a:pPr lvl="0" algn="ctr">
              <a:lnSpc>
                <a:spcPct val="80000"/>
              </a:lnSpc>
            </a:pPr>
            <a:endParaRPr lang="hu-HU" sz="1700" b="1">
              <a:solidFill>
                <a:srgbClr val="FFFFFF"/>
              </a:solidFill>
              <a:latin typeface="Arial" pitchFamily="34"/>
              <a:cs typeface="Times New Roman" pitchFamily="18"/>
            </a:endParaRPr>
          </a:p>
          <a:p>
            <a:pPr lvl="0" algn="ctr">
              <a:lnSpc>
                <a:spcPct val="80000"/>
              </a:lnSpc>
            </a:pPr>
            <a:endParaRPr lang="hu-HU" sz="1700" b="1">
              <a:solidFill>
                <a:srgbClr val="FFFFFF"/>
              </a:solidFill>
              <a:latin typeface="Arial" pitchFamily="34"/>
              <a:cs typeface="Times New Roman" pitchFamily="18"/>
            </a:endParaRPr>
          </a:p>
          <a:p>
            <a:pPr lvl="0" algn="ctr">
              <a:lnSpc>
                <a:spcPct val="80000"/>
              </a:lnSpc>
            </a:pPr>
            <a:endParaRPr lang="hu-HU" sz="1700" b="1">
              <a:solidFill>
                <a:srgbClr val="FFFFFF"/>
              </a:solidFill>
              <a:latin typeface="Arial" pitchFamily="34"/>
              <a:cs typeface="Times New Roman" pitchFamily="18"/>
            </a:endParaRPr>
          </a:p>
          <a:p>
            <a:pPr lvl="0" algn="ctr">
              <a:lnSpc>
                <a:spcPct val="80000"/>
              </a:lnSpc>
            </a:pPr>
            <a:endParaRPr lang="hu-HU" sz="1700" b="1">
              <a:solidFill>
                <a:srgbClr val="FFFFFF"/>
              </a:solidFill>
              <a:latin typeface="Arial" pitchFamily="34"/>
              <a:cs typeface="Times New Roman" pitchFamily="18"/>
            </a:endParaRPr>
          </a:p>
          <a:p>
            <a:pPr marL="0" lvl="0" indent="0" algn="ctr">
              <a:lnSpc>
                <a:spcPct val="80000"/>
              </a:lnSpc>
              <a:buNone/>
            </a:pPr>
            <a:r>
              <a:rPr lang="hu-HU" sz="2400" b="1">
                <a:solidFill>
                  <a:srgbClr val="000000"/>
                </a:solidFill>
                <a:highlight>
                  <a:srgbClr val="FFFF00"/>
                </a:highlight>
                <a:latin typeface="Arial" pitchFamily="34"/>
                <a:cs typeface="Times New Roman" pitchFamily="18"/>
              </a:rPr>
              <a:t>Minden olyan tragikus esemény, ami a külső dolgokat elsöpri, megannyi alkalom az embernek, </a:t>
            </a:r>
          </a:p>
          <a:p>
            <a:pPr marL="0" lvl="0" indent="0" algn="ctr">
              <a:lnSpc>
                <a:spcPct val="80000"/>
              </a:lnSpc>
              <a:buNone/>
            </a:pPr>
            <a:r>
              <a:rPr lang="hu-HU" sz="2400" b="1">
                <a:solidFill>
                  <a:srgbClr val="000000"/>
                </a:solidFill>
                <a:highlight>
                  <a:srgbClr val="FFFF00"/>
                </a:highlight>
                <a:latin typeface="Arial" pitchFamily="34"/>
                <a:cs typeface="Times New Roman" pitchFamily="18"/>
              </a:rPr>
              <a:t>hogy ne hátrafelé, hanem előre haladjon. </a:t>
            </a:r>
            <a:endParaRPr lang="hu-HU" sz="2400" b="1">
              <a:solidFill>
                <a:srgbClr val="000000"/>
              </a:solidFill>
              <a:highlight>
                <a:srgbClr val="FFFF00"/>
              </a:highlight>
              <a:latin typeface="Calibri" pitchFamily="34"/>
              <a:cs typeface="Times New Roman" pitchFamily="18"/>
            </a:endParaRPr>
          </a:p>
          <a:p>
            <a:pPr lvl="0" algn="ctr">
              <a:lnSpc>
                <a:spcPct val="80000"/>
              </a:lnSpc>
            </a:pPr>
            <a:endParaRPr lang="hu-HU" sz="1700" b="1">
              <a:solidFill>
                <a:srgbClr val="FFFFFF"/>
              </a:solidFill>
              <a:latin typeface="Arial" pitchFamily="34"/>
              <a:cs typeface="Times New Roman" pitchFamily="18"/>
            </a:endParaRPr>
          </a:p>
          <a:p>
            <a:pPr lvl="0">
              <a:lnSpc>
                <a:spcPct val="80000"/>
              </a:lnSpc>
            </a:pPr>
            <a:endParaRPr lang="hu-HU" sz="13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7">
            <a:extLst>
              <a:ext uri="{FF2B5EF4-FFF2-40B4-BE49-F238E27FC236}">
                <a16:creationId xmlns:a16="http://schemas.microsoft.com/office/drawing/2014/main" id="{2D50D7D7-6966-4353-B4A8-54D9640438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lvl="0"/>
            <a:r>
              <a:rPr lang="hu-HU"/>
              <a:t>Minden tragédiában benne van az előrelépés lehetősége</a:t>
            </a:r>
          </a:p>
        </p:txBody>
      </p:sp>
      <p:sp>
        <p:nvSpPr>
          <p:cNvPr id="3" name="Tartalom helye 8">
            <a:extLst>
              <a:ext uri="{FF2B5EF4-FFF2-40B4-BE49-F238E27FC236}">
                <a16:creationId xmlns:a16="http://schemas.microsoft.com/office/drawing/2014/main" id="{F0D05F36-69C8-4FE4-BA00-2E4A16C25DF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36925" y="1547448"/>
            <a:ext cx="11263807" cy="5514536"/>
          </a:xfrm>
        </p:spPr>
        <p:txBody>
          <a:bodyPr/>
          <a:lstStyle/>
          <a:p>
            <a:pPr lvl="0">
              <a:lnSpc>
                <a:spcPct val="90000"/>
              </a:lnSpc>
            </a:pPr>
            <a:endParaRPr lang="hu-HU" sz="1500">
              <a:solidFill>
                <a:srgbClr val="002060"/>
              </a:solidFill>
              <a:latin typeface="Arial" pitchFamily="34"/>
              <a:cs typeface="Times New Roman" pitchFamily="18"/>
            </a:endParaRPr>
          </a:p>
          <a:p>
            <a:pPr lvl="0">
              <a:lnSpc>
                <a:spcPct val="90000"/>
              </a:lnSpc>
            </a:pPr>
            <a:endParaRPr lang="hu-HU" sz="1500">
              <a:solidFill>
                <a:srgbClr val="002060"/>
              </a:solidFill>
              <a:latin typeface="Arial" pitchFamily="34"/>
              <a:cs typeface="Times New Roman" pitchFamily="18"/>
            </a:endParaRPr>
          </a:p>
          <a:p>
            <a:pPr lvl="0">
              <a:lnSpc>
                <a:spcPct val="90000"/>
              </a:lnSpc>
            </a:pPr>
            <a:endParaRPr lang="hu-HU" sz="1500">
              <a:solidFill>
                <a:srgbClr val="002060"/>
              </a:solidFill>
              <a:latin typeface="Arial" pitchFamily="34"/>
              <a:cs typeface="Times New Roman" pitchFamily="18"/>
            </a:endParaRPr>
          </a:p>
          <a:p>
            <a:pPr lvl="0">
              <a:lnSpc>
                <a:spcPct val="90000"/>
              </a:lnSpc>
            </a:pPr>
            <a:endParaRPr lang="hu-HU" sz="1500">
              <a:solidFill>
                <a:srgbClr val="002060"/>
              </a:solidFill>
              <a:latin typeface="Arial" pitchFamily="34"/>
              <a:cs typeface="Times New Roman" pitchFamily="18"/>
            </a:endParaRPr>
          </a:p>
          <a:p>
            <a:pPr lvl="0">
              <a:lnSpc>
                <a:spcPct val="90000"/>
              </a:lnSpc>
            </a:pPr>
            <a:r>
              <a:rPr lang="hu-HU" sz="1800">
                <a:solidFill>
                  <a:srgbClr val="002060"/>
                </a:solidFill>
                <a:latin typeface="Arial" pitchFamily="34"/>
                <a:cs typeface="Times New Roman" pitchFamily="18"/>
              </a:rPr>
              <a:t>Ezt a lépést azzal tesszük meg, hogy </a:t>
            </a:r>
            <a:r>
              <a:rPr lang="hu-HU" sz="1800" b="1" u="sng">
                <a:solidFill>
                  <a:srgbClr val="002060"/>
                </a:solidFill>
                <a:latin typeface="Arial" pitchFamily="34"/>
                <a:cs typeface="Times New Roman" pitchFamily="18"/>
              </a:rPr>
              <a:t>elfogadjuk</a:t>
            </a:r>
            <a:r>
              <a:rPr lang="hu-HU" sz="1800" b="1">
                <a:solidFill>
                  <a:srgbClr val="002060"/>
                </a:solidFill>
                <a:latin typeface="Arial" pitchFamily="34"/>
                <a:cs typeface="Times New Roman" pitchFamily="18"/>
              </a:rPr>
              <a:t> a tragédiát és </a:t>
            </a:r>
            <a:r>
              <a:rPr lang="hu-HU" sz="1800">
                <a:solidFill>
                  <a:srgbClr val="002060"/>
                </a:solidFill>
                <a:latin typeface="Arial" pitchFamily="34"/>
                <a:cs typeface="Times New Roman" pitchFamily="18"/>
              </a:rPr>
              <a:t>érzékeny, de szenvedélyes lélekkel </a:t>
            </a:r>
            <a:r>
              <a:rPr lang="hu-HU" sz="1800" b="1" u="sng">
                <a:solidFill>
                  <a:srgbClr val="002060"/>
                </a:solidFill>
                <a:latin typeface="Arial" pitchFamily="34"/>
                <a:cs typeface="Times New Roman" pitchFamily="18"/>
              </a:rPr>
              <a:t>keressük az igazi lényegét és mondanivalóját</a:t>
            </a:r>
            <a:r>
              <a:rPr lang="hu-HU" sz="1800" u="sng">
                <a:solidFill>
                  <a:srgbClr val="002060"/>
                </a:solidFill>
                <a:latin typeface="Arial" pitchFamily="34"/>
                <a:cs typeface="Times New Roman" pitchFamily="18"/>
              </a:rPr>
              <a:t>.</a:t>
            </a:r>
          </a:p>
          <a:p>
            <a:pPr lvl="0">
              <a:lnSpc>
                <a:spcPct val="90000"/>
              </a:lnSpc>
            </a:pPr>
            <a:r>
              <a:rPr lang="hu-HU" sz="1800" b="1" u="sng">
                <a:solidFill>
                  <a:srgbClr val="002060"/>
                </a:solidFill>
                <a:latin typeface="Arial" pitchFamily="34"/>
                <a:cs typeface="Times New Roman" pitchFamily="18"/>
              </a:rPr>
              <a:t>„Ne állj ellen a gonosznak!” </a:t>
            </a:r>
          </a:p>
          <a:p>
            <a:pPr marL="0" lvl="0" indent="0" algn="just">
              <a:lnSpc>
                <a:spcPct val="90000"/>
              </a:lnSpc>
              <a:buNone/>
            </a:pPr>
            <a:r>
              <a:rPr lang="hu-HU" sz="1800" b="1">
                <a:solidFill>
                  <a:srgbClr val="002060"/>
                </a:solidFill>
                <a:latin typeface="Arial" pitchFamily="34"/>
                <a:cs typeface="Times New Roman" pitchFamily="18"/>
              </a:rPr>
              <a:t>		Ha szembenézünk egy kellemetlen helyzettel, az része annak, hogy elfogadjuk. </a:t>
            </a:r>
          </a:p>
          <a:p>
            <a:pPr marL="0" lvl="0" indent="0" algn="just">
              <a:lnSpc>
                <a:spcPct val="90000"/>
              </a:lnSpc>
              <a:buNone/>
            </a:pPr>
            <a:r>
              <a:rPr lang="hu-HU" sz="1800" b="1">
                <a:solidFill>
                  <a:srgbClr val="002060"/>
                </a:solidFill>
                <a:latin typeface="Arial" pitchFamily="34"/>
                <a:cs typeface="Times New Roman" pitchFamily="18"/>
              </a:rPr>
              <a:t>		Az elfogadás pozitív, magunk választjuk. Az ösztönös ellenállás negatív, automatikus és vak.</a:t>
            </a:r>
          </a:p>
          <a:p>
            <a:pPr lvl="0" algn="just">
              <a:lnSpc>
                <a:spcPct val="90000"/>
              </a:lnSpc>
            </a:pPr>
            <a:r>
              <a:rPr lang="hu-HU" sz="1800" b="1" u="sng">
                <a:solidFill>
                  <a:srgbClr val="002060"/>
                </a:solidFill>
                <a:latin typeface="Arial" pitchFamily="34"/>
                <a:cs typeface="Times New Roman" pitchFamily="18"/>
              </a:rPr>
              <a:t>Amikor minden összedőlt</a:t>
            </a:r>
            <a:r>
              <a:rPr lang="hu-HU" sz="1800" b="1">
                <a:solidFill>
                  <a:srgbClr val="002060"/>
                </a:solidFill>
                <a:latin typeface="Arial" pitchFamily="34"/>
                <a:cs typeface="Times New Roman" pitchFamily="18"/>
              </a:rPr>
              <a:t>….  </a:t>
            </a:r>
          </a:p>
          <a:p>
            <a:pPr marL="0" lvl="0" indent="0" algn="just">
              <a:lnSpc>
                <a:spcPct val="90000"/>
              </a:lnSpc>
              <a:buNone/>
            </a:pPr>
            <a:r>
              <a:rPr lang="hu-HU" sz="1800" b="1">
                <a:solidFill>
                  <a:srgbClr val="002060"/>
                </a:solidFill>
                <a:latin typeface="Arial" pitchFamily="34"/>
                <a:cs typeface="Times New Roman" pitchFamily="18"/>
              </a:rPr>
              <a:t>		Felfedezhetjük, hogy az életnek van egy tökéletesen megbízható belső magja…</a:t>
            </a:r>
          </a:p>
          <a:p>
            <a:pPr marL="0" lvl="0" indent="0" algn="just">
              <a:lnSpc>
                <a:spcPct val="90000"/>
              </a:lnSpc>
              <a:buNone/>
            </a:pPr>
            <a:r>
              <a:rPr lang="hu-HU" sz="1800" b="1">
                <a:solidFill>
                  <a:srgbClr val="002060"/>
                </a:solidFill>
                <a:latin typeface="Arial" pitchFamily="34"/>
                <a:cs typeface="Times New Roman" pitchFamily="18"/>
              </a:rPr>
              <a:t>		Furcsa, tárgyilagos, komor emelkedettség…egy újonnan szerzett bizalom</a:t>
            </a:r>
          </a:p>
          <a:p>
            <a:pPr marL="0" lvl="0" indent="0" algn="just">
              <a:lnSpc>
                <a:spcPct val="90000"/>
              </a:lnSpc>
              <a:buNone/>
            </a:pPr>
            <a:endParaRPr lang="hu-HU" sz="1500" b="1">
              <a:solidFill>
                <a:srgbClr val="002060"/>
              </a:solidFill>
              <a:latin typeface="Arial" pitchFamily="34"/>
              <a:cs typeface="Times New Roman" pitchFamily="18"/>
            </a:endParaRPr>
          </a:p>
          <a:p>
            <a:pPr marL="0" lvl="0" indent="0" algn="ctr">
              <a:lnSpc>
                <a:spcPct val="90000"/>
              </a:lnSpc>
              <a:buNone/>
            </a:pPr>
            <a:r>
              <a:rPr lang="hu-HU" sz="2200" b="1">
                <a:solidFill>
                  <a:srgbClr val="002060"/>
                </a:solidFill>
                <a:latin typeface="Arial" pitchFamily="34"/>
                <a:cs typeface="Times New Roman" pitchFamily="18"/>
              </a:rPr>
              <a:t>Nagy lépést tettünk annak az Egynek a megismerése felé, aki nem ismerhető meg külső dolgoktól vagy más személyektől</a:t>
            </a:r>
            <a:r>
              <a:rPr lang="hu-HU" sz="1500" b="1">
                <a:solidFill>
                  <a:srgbClr val="002060"/>
                </a:solidFill>
                <a:latin typeface="Arial" pitchFamily="34"/>
                <a:cs typeface="Times New Roman" pitchFamily="18"/>
              </a:rPr>
              <a:t>.</a:t>
            </a:r>
          </a:p>
          <a:p>
            <a:pPr marL="0" lvl="0" indent="0" algn="just">
              <a:lnSpc>
                <a:spcPct val="90000"/>
              </a:lnSpc>
              <a:buNone/>
            </a:pPr>
            <a:endParaRPr lang="hu-HU" sz="1500" b="1" u="sng">
              <a:solidFill>
                <a:srgbClr val="002060"/>
              </a:solidFill>
              <a:latin typeface="Arial" pitchFamily="34"/>
              <a:cs typeface="Times New Roman" pitchFamily="18"/>
            </a:endParaRPr>
          </a:p>
          <a:p>
            <a:pPr marL="0" lvl="0" indent="0">
              <a:lnSpc>
                <a:spcPct val="90000"/>
              </a:lnSpc>
              <a:buNone/>
            </a:pPr>
            <a:endParaRPr lang="hu-HU" sz="1500" b="1" u="sng">
              <a:solidFill>
                <a:srgbClr val="002060"/>
              </a:solidFill>
              <a:latin typeface="Arial" pitchFamily="34"/>
              <a:cs typeface="Times New Roman" pitchFamily="18"/>
            </a:endParaRPr>
          </a:p>
          <a:p>
            <a:pPr lvl="0">
              <a:lnSpc>
                <a:spcPct val="90000"/>
              </a:lnSpc>
            </a:pPr>
            <a:endParaRPr lang="hu-HU" sz="16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638FF1-C933-47E6-A2E2-FE335E02011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 sz="4000"/>
              <a:t>A LÉLEK MEGTISZTÍTÁSA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87DDE62-9EC7-4477-B573-5A597A52B2A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81192" y="2045777"/>
            <a:ext cx="11029611" cy="5199086"/>
          </a:xfrm>
        </p:spPr>
        <p:txBody>
          <a:bodyPr/>
          <a:lstStyle/>
          <a:p>
            <a:pPr lvl="3">
              <a:lnSpc>
                <a:spcPct val="90000"/>
              </a:lnSpc>
            </a:pPr>
            <a:endParaRPr lang="hu-HU" sz="800" b="1">
              <a:latin typeface="Arial" pitchFamily="34"/>
              <a:cs typeface="Times New Roman" pitchFamily="18"/>
            </a:endParaRPr>
          </a:p>
          <a:p>
            <a:pPr lvl="0">
              <a:lnSpc>
                <a:spcPct val="90000"/>
              </a:lnSpc>
            </a:pPr>
            <a:endParaRPr lang="hu-HU" sz="1300" b="1">
              <a:latin typeface="Arial" pitchFamily="34"/>
              <a:cs typeface="Times New Roman" pitchFamily="18"/>
            </a:endParaRPr>
          </a:p>
          <a:p>
            <a:pPr marL="0" lvl="0" indent="0">
              <a:lnSpc>
                <a:spcPct val="90000"/>
              </a:lnSpc>
              <a:buNone/>
            </a:pPr>
            <a:endParaRPr lang="hu-HU" sz="1500" b="1">
              <a:latin typeface="Arial" pitchFamily="34"/>
              <a:cs typeface="Times New Roman" pitchFamily="18"/>
            </a:endParaRPr>
          </a:p>
          <a:p>
            <a:pPr lvl="0">
              <a:lnSpc>
                <a:spcPct val="90000"/>
              </a:lnSpc>
            </a:pPr>
            <a:r>
              <a:rPr lang="hu-HU" sz="20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Mind többet tapasztalhatunk </a:t>
            </a:r>
            <a:r>
              <a:rPr lang="hu-HU" sz="20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másokon keresztül…</a:t>
            </a:r>
          </a:p>
          <a:p>
            <a:pPr lvl="0">
              <a:lnSpc>
                <a:spcPct val="90000"/>
              </a:lnSpc>
            </a:pPr>
            <a:r>
              <a:rPr lang="hu-HU" sz="20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Egység-érzetünk fokozódása fokozott együttérzést jelent másokkal.</a:t>
            </a:r>
            <a:endParaRPr lang="hu-HU" sz="2000">
              <a:solidFill>
                <a:srgbClr val="000000"/>
              </a:solidFill>
              <a:latin typeface="Calibri" pitchFamily="34"/>
              <a:cs typeface="Times New Roman" pitchFamily="18"/>
            </a:endParaRPr>
          </a:p>
          <a:p>
            <a:pPr lvl="0" algn="just">
              <a:lnSpc>
                <a:spcPct val="90000"/>
              </a:lnSpc>
            </a:pPr>
            <a:r>
              <a:rPr lang="hu-HU" sz="20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Elfogadás: </a:t>
            </a:r>
            <a:r>
              <a:rPr lang="hu-HU" sz="20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csak üres szó marad</a:t>
            </a:r>
            <a:r>
              <a:rPr lang="hu-HU" sz="20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, ha nem fogadjuk el magunk is a szerencsétlenséget. Olyan mértékben tudunk másoknak is segíteni, amilyen mértékben mi is el tudnánk viselni a hasonló szerencsétlenséget.</a:t>
            </a:r>
          </a:p>
          <a:p>
            <a:pPr lvl="0" algn="just">
              <a:lnSpc>
                <a:spcPct val="90000"/>
              </a:lnSpc>
            </a:pPr>
            <a:r>
              <a:rPr lang="hu-HU" sz="20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De akármennyire együttérzők vagyunk, még nem leszünk képesek arra, hogy megértsünk egy olyan élményt, </a:t>
            </a:r>
            <a:r>
              <a:rPr lang="hu-HU" sz="20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ami mélyebb, mint a miénk</a:t>
            </a:r>
            <a:r>
              <a:rPr lang="hu-HU" sz="20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.</a:t>
            </a:r>
            <a:endParaRPr lang="hu-HU" sz="2000">
              <a:solidFill>
                <a:srgbClr val="000000"/>
              </a:solidFill>
              <a:latin typeface="Calibri" pitchFamily="34"/>
              <a:cs typeface="Times New Roman" pitchFamily="18"/>
            </a:endParaRPr>
          </a:p>
          <a:p>
            <a:pPr lvl="0" algn="just">
              <a:lnSpc>
                <a:spcPct val="90000"/>
              </a:lnSpc>
            </a:pPr>
            <a:r>
              <a:rPr lang="hu-HU" sz="20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A tragikus műalkotás szinte megtisztíthatja a szívet</a:t>
            </a:r>
            <a:r>
              <a:rPr lang="hu-HU" sz="20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. Legalább ideiglenesen kitágíthatja szemléletünket és megértésünket, elsöpörheti a sok kicsinyes lim-lomot és szemetet, ami a szívünket és elménket terheli.</a:t>
            </a:r>
            <a:endParaRPr lang="hu-HU" sz="2000">
              <a:solidFill>
                <a:srgbClr val="000000"/>
              </a:solidFill>
              <a:latin typeface="Calibri" pitchFamily="34"/>
              <a:cs typeface="Times New Roman" pitchFamily="18"/>
            </a:endParaRPr>
          </a:p>
          <a:p>
            <a:pPr marL="0" lvl="0" indent="0" algn="just">
              <a:lnSpc>
                <a:spcPct val="90000"/>
              </a:lnSpc>
              <a:buNone/>
            </a:pPr>
            <a:endParaRPr lang="hu-HU" sz="2000">
              <a:latin typeface="Calibri" pitchFamily="34"/>
              <a:cs typeface="Times New Roman" pitchFamily="18"/>
            </a:endParaRPr>
          </a:p>
          <a:p>
            <a:pPr lvl="0">
              <a:lnSpc>
                <a:spcPct val="90000"/>
              </a:lnSpc>
            </a:pPr>
            <a:endParaRPr lang="hu-HU" sz="1500">
              <a:latin typeface="Calibri" pitchFamily="34"/>
              <a:cs typeface="Times New Roman" pitchFamily="18"/>
            </a:endParaRPr>
          </a:p>
          <a:p>
            <a:pPr lvl="0">
              <a:lnSpc>
                <a:spcPct val="90000"/>
              </a:lnSpc>
            </a:pPr>
            <a:endParaRPr lang="hu-HU" sz="1300"/>
          </a:p>
        </p:txBody>
      </p:sp>
      <p:pic>
        <p:nvPicPr>
          <p:cNvPr id="4" name="Kép 4" descr="A képen felhők, felhős, férfi, kék látható&#10;&#10;Automatikusan generált leírás">
            <a:extLst>
              <a:ext uri="{FF2B5EF4-FFF2-40B4-BE49-F238E27FC236}">
                <a16:creationId xmlns:a16="http://schemas.microsoft.com/office/drawing/2014/main" id="{9ADFC186-A7F6-46C1-856C-5AC8BD779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7122" y="676802"/>
            <a:ext cx="3334707" cy="222313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79348170-CC66-4265-904D-852E7F3F3008}"/>
              </a:ext>
            </a:extLst>
          </p:cNvPr>
          <p:cNvSpPr>
            <a:spLocks noMove="1" noResize="1"/>
          </p:cNvSpPr>
          <p:nvPr/>
        </p:nvSpPr>
        <p:spPr>
          <a:xfrm>
            <a:off x="446538" y="457200"/>
            <a:ext cx="3703320" cy="94997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29116425-E279-45AB-BCB2-8F9D219EB69A}"/>
              </a:ext>
            </a:extLst>
          </p:cNvPr>
          <p:cNvSpPr>
            <a:spLocks noMove="1" noResize="1"/>
          </p:cNvSpPr>
          <p:nvPr/>
        </p:nvSpPr>
        <p:spPr>
          <a:xfrm>
            <a:off x="8042148" y="453642"/>
            <a:ext cx="3703320" cy="98554"/>
          </a:xfrm>
          <a:prstGeom prst="rect">
            <a:avLst/>
          </a:prstGeom>
          <a:solidFill>
            <a:srgbClr val="969FA7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E4C9F38F-3BF7-4EE4-951C-5A346BF60D5E}"/>
              </a:ext>
            </a:extLst>
          </p:cNvPr>
          <p:cNvSpPr>
            <a:spLocks noMove="1" noResize="1"/>
          </p:cNvSpPr>
          <p:nvPr/>
        </p:nvSpPr>
        <p:spPr>
          <a:xfrm>
            <a:off x="4241828" y="457200"/>
            <a:ext cx="3703320" cy="91440"/>
          </a:xfrm>
          <a:prstGeom prst="rect">
            <a:avLst/>
          </a:prstGeom>
          <a:solidFill>
            <a:srgbClr val="7DAAA7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92790592-D82D-4C46-AD97-9A2EA08439B0}"/>
              </a:ext>
            </a:extLst>
          </p:cNvPr>
          <p:cNvSpPr>
            <a:spLocks noMove="1" noResize="1"/>
          </p:cNvSpPr>
          <p:nvPr/>
        </p:nvSpPr>
        <p:spPr>
          <a:xfrm>
            <a:off x="446538" y="3085761"/>
            <a:ext cx="11298929" cy="3338145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Tartalom helye 4" descr="A képen épület, régi, fénykép, elülső látható&#10;&#10;Automatikusan generált leírás">
            <a:extLst>
              <a:ext uri="{FF2B5EF4-FFF2-40B4-BE49-F238E27FC236}">
                <a16:creationId xmlns:a16="http://schemas.microsoft.com/office/drawing/2014/main" id="{4AA7E601-98E1-4FC6-9B1C-C2E38A95E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9274"/>
          <a:stretch>
            <a:fillRect/>
          </a:stretch>
        </p:blipFill>
        <p:spPr>
          <a:xfrm>
            <a:off x="-3044" y="9"/>
            <a:ext cx="12191996" cy="6857990"/>
          </a:xfrm>
        </p:spPr>
      </p:pic>
      <p:sp>
        <p:nvSpPr>
          <p:cNvPr id="7" name="Rectangle 17">
            <a:extLst>
              <a:ext uri="{FF2B5EF4-FFF2-40B4-BE49-F238E27FC236}">
                <a16:creationId xmlns:a16="http://schemas.microsoft.com/office/drawing/2014/main" id="{4944E8A4-2BD8-45AC-852D-5F20008CD209}"/>
              </a:ext>
            </a:extLst>
          </p:cNvPr>
          <p:cNvSpPr>
            <a:spLocks noMove="1" noResize="1"/>
          </p:cNvSpPr>
          <p:nvPr/>
        </p:nvSpPr>
        <p:spPr>
          <a:xfrm>
            <a:off x="0" y="2207599"/>
            <a:ext cx="12191996" cy="3162141"/>
          </a:xfrm>
          <a:prstGeom prst="rect">
            <a:avLst/>
          </a:prstGeom>
          <a:gradFill>
            <a:gsLst>
              <a:gs pos="0">
                <a:srgbClr val="242B41">
                  <a:alpha val="0"/>
                </a:srgbClr>
              </a:gs>
              <a:gs pos="50000">
                <a:srgbClr val="242B41">
                  <a:alpha val="35000"/>
                </a:srgbClr>
              </a:gs>
              <a:gs pos="100000">
                <a:srgbClr val="242B41">
                  <a:alpha val="0"/>
                </a:srgbClr>
              </a:gs>
            </a:gsLst>
            <a:lin ang="162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w Cen MT"/>
            </a:endParaRPr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08F5939D-FE8B-41B2-A7D6-A9E23D7D21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463" y="453642"/>
            <a:ext cx="10905061" cy="3520174"/>
          </a:xfrm>
          <a:effectLst>
            <a:outerShdw dist="38096" dir="2700000" algn="tl">
              <a:srgbClr val="000000">
                <a:alpha val="40000"/>
              </a:srgbClr>
            </a:outerShdw>
          </a:effectLst>
        </p:spPr>
        <p:txBody>
          <a:bodyPr anchorCtr="1"/>
          <a:lstStyle/>
          <a:p>
            <a:pPr lvl="0" algn="ctr"/>
            <a:r>
              <a:rPr lang="en-US" sz="3600">
                <a:solidFill>
                  <a:srgbClr val="FFFFFF"/>
                </a:solidFill>
              </a:rPr>
              <a:t>Kecskedaltól a görög tragédiáig</a:t>
            </a:r>
          </a:p>
        </p:txBody>
      </p:sp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F35EA294-A3A1-4683-9C45-1E6CE74A4E57}"/>
              </a:ext>
            </a:extLst>
          </p:cNvPr>
          <p:cNvCxnSpPr>
            <a:cxnSpLocks noMove="1" noResize="1"/>
          </p:cNvCxnSpPr>
          <p:nvPr/>
        </p:nvCxnSpPr>
        <p:spPr>
          <a:xfrm>
            <a:off x="3393877" y="4035366"/>
            <a:ext cx="5404242" cy="0"/>
          </a:xfrm>
          <a:prstGeom prst="straightConnector1">
            <a:avLst/>
          </a:prstGeom>
          <a:noFill/>
          <a:ln w="12701" cap="rnd">
            <a:solidFill>
              <a:srgbClr val="FFFFFF"/>
            </a:solidFill>
            <a:prstDash val="solid"/>
            <a:miter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451214-9B40-4B1D-AC26-88D48AFBC7A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 sz="4000"/>
              <a:t>KEGYELEM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A2B01ED-E26F-4003-AAEC-896C8FB31B9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81192" y="2340864"/>
            <a:ext cx="11029611" cy="4650775"/>
          </a:xfrm>
        </p:spPr>
        <p:txBody>
          <a:bodyPr/>
          <a:lstStyle/>
          <a:p>
            <a:pPr lvl="0">
              <a:lnSpc>
                <a:spcPct val="100000"/>
              </a:lnSpc>
            </a:pPr>
            <a:endParaRPr lang="hu-HU" sz="2200">
              <a:latin typeface="Arial" pitchFamily="34"/>
              <a:cs typeface="Times New Roman" pitchFamily="18"/>
            </a:endParaRPr>
          </a:p>
          <a:p>
            <a:pPr lvl="0" algn="just">
              <a:lnSpc>
                <a:spcPct val="100000"/>
              </a:lnSpc>
            </a:pPr>
            <a:r>
              <a:rPr lang="hu-HU" sz="22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Ez az ajándék </a:t>
            </a:r>
            <a:r>
              <a:rPr lang="hu-HU" sz="22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olykor </a:t>
            </a:r>
            <a:r>
              <a:rPr lang="hu-HU" sz="2200" b="1">
                <a:solidFill>
                  <a:srgbClr val="000000"/>
                </a:solidFill>
                <a:highlight>
                  <a:srgbClr val="FF00FF"/>
                </a:highlight>
                <a:latin typeface="Arial" pitchFamily="34"/>
                <a:cs typeface="Times New Roman" pitchFamily="18"/>
              </a:rPr>
              <a:t>gyógyulás </a:t>
            </a:r>
            <a:r>
              <a:rPr lang="hu-HU" sz="22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vagy valami </a:t>
            </a:r>
            <a:r>
              <a:rPr lang="hu-HU" sz="2200" b="1">
                <a:solidFill>
                  <a:srgbClr val="000000"/>
                </a:solidFill>
                <a:highlight>
                  <a:srgbClr val="FF00FF"/>
                </a:highlight>
                <a:latin typeface="Arial" pitchFamily="34"/>
                <a:cs typeface="Times New Roman" pitchFamily="18"/>
              </a:rPr>
              <a:t>újfajta harmónia</a:t>
            </a:r>
            <a:r>
              <a:rPr lang="hu-HU" sz="22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. Olykor kegyelemnek is nevezik.</a:t>
            </a:r>
            <a:endParaRPr lang="hu-HU" sz="2200">
              <a:solidFill>
                <a:srgbClr val="000000"/>
              </a:solidFill>
              <a:latin typeface="Calibri" pitchFamily="34"/>
              <a:cs typeface="Times New Roman" pitchFamily="18"/>
            </a:endParaRPr>
          </a:p>
          <a:p>
            <a:pPr lvl="0">
              <a:lnSpc>
                <a:spcPct val="100000"/>
              </a:lnSpc>
            </a:pPr>
            <a:r>
              <a:rPr lang="hu-HU" sz="22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Nem az egyik különálló lény ad át valamit a másiknak, nem kegyet gyakorol. </a:t>
            </a:r>
          </a:p>
          <a:p>
            <a:pPr lvl="0" algn="just">
              <a:lnSpc>
                <a:spcPct val="100000"/>
              </a:lnSpc>
            </a:pPr>
            <a:r>
              <a:rPr lang="hu-HU" sz="22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Abban a mértékben és részben részesülünk kegyelemben</a:t>
            </a:r>
            <a:r>
              <a:rPr lang="hu-HU" sz="2200">
                <a:solidFill>
                  <a:srgbClr val="000000"/>
                </a:solidFill>
                <a:highlight>
                  <a:srgbClr val="FFFF00"/>
                </a:highlight>
                <a:latin typeface="Arial" pitchFamily="34"/>
                <a:cs typeface="Times New Roman" pitchFamily="18"/>
              </a:rPr>
              <a:t>, </a:t>
            </a:r>
            <a:r>
              <a:rPr lang="hu-HU" sz="2200" b="1">
                <a:solidFill>
                  <a:srgbClr val="000000"/>
                </a:solidFill>
                <a:highlight>
                  <a:srgbClr val="FFFF00"/>
                </a:highlight>
                <a:latin typeface="Arial" pitchFamily="34"/>
                <a:cs typeface="Times New Roman" pitchFamily="18"/>
              </a:rPr>
              <a:t>amilyenben elfogadtuk az élet alapvető egységét és elvetettük a gátlásokat, amelyek az elválasztó életszemlélethez kötnek.</a:t>
            </a:r>
          </a:p>
          <a:p>
            <a:pPr lvl="0">
              <a:lnSpc>
                <a:spcPct val="100000"/>
              </a:lnSpc>
            </a:pPr>
            <a:endParaRPr lang="hu-HU" sz="1800"/>
          </a:p>
        </p:txBody>
      </p:sp>
      <p:pic>
        <p:nvPicPr>
          <p:cNvPr id="4" name="Kép 4">
            <a:extLst>
              <a:ext uri="{FF2B5EF4-FFF2-40B4-BE49-F238E27FC236}">
                <a16:creationId xmlns:a16="http://schemas.microsoft.com/office/drawing/2014/main" id="{96E0D316-ED73-4CCD-8770-BB79746F3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3245" y="526941"/>
            <a:ext cx="2687558" cy="213068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BEB4F3-C400-423E-8D90-7C2AD0EF715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/>
              <a:t>A tragédia értelmezése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CD60690-77ED-4790-9E75-A470AA7A781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71959" y="2039816"/>
            <a:ext cx="11437744" cy="5616345"/>
          </a:xfrm>
        </p:spPr>
        <p:txBody>
          <a:bodyPr/>
          <a:lstStyle/>
          <a:p>
            <a:pPr lvl="0" algn="just">
              <a:spcAft>
                <a:spcPts val="800"/>
              </a:spcAft>
            </a:pPr>
            <a:r>
              <a:rPr lang="hu-HU" sz="20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MAGUNKNAK KELL VÉGIG ZARÁNDOKOLNI AZ EMBERI ÉLET CIKLUSAIT.</a:t>
            </a:r>
            <a:endParaRPr lang="hu-HU" sz="2000" b="1">
              <a:solidFill>
                <a:srgbClr val="000000"/>
              </a:solidFill>
              <a:latin typeface="Calibri" pitchFamily="34"/>
              <a:cs typeface="Times New Roman" pitchFamily="18"/>
            </a:endParaRPr>
          </a:p>
          <a:p>
            <a:pPr lvl="0" algn="just">
              <a:spcAft>
                <a:spcPts val="800"/>
              </a:spcAft>
            </a:pPr>
            <a:r>
              <a:rPr lang="hu-HU" sz="20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Segíteni másnak: ha újra értelmezzük számára a problémáját. </a:t>
            </a:r>
            <a:r>
              <a:rPr lang="hu-HU" sz="2000" b="1">
                <a:solidFill>
                  <a:srgbClr val="000000"/>
                </a:solidFill>
                <a:latin typeface="Arial" pitchFamily="34"/>
                <a:cs typeface="Times New Roman" pitchFamily="18"/>
              </a:rPr>
              <a:t>Új megvilágításba helyezzük.</a:t>
            </a:r>
            <a:endParaRPr lang="hu-HU" sz="2000">
              <a:solidFill>
                <a:srgbClr val="000000"/>
              </a:solidFill>
              <a:latin typeface="Calibri" pitchFamily="34"/>
              <a:cs typeface="Times New Roman" pitchFamily="18"/>
            </a:endParaRPr>
          </a:p>
          <a:p>
            <a:pPr lvl="0" algn="just">
              <a:spcAft>
                <a:spcPts val="800"/>
              </a:spcAft>
            </a:pPr>
            <a:r>
              <a:rPr lang="hu-HU" sz="2000">
                <a:solidFill>
                  <a:srgbClr val="000000"/>
                </a:solidFill>
                <a:highlight>
                  <a:srgbClr val="FFFF00"/>
                </a:highlight>
                <a:latin typeface="Arial" pitchFamily="34"/>
                <a:cs typeface="Times New Roman" pitchFamily="18"/>
              </a:rPr>
              <a:t>A teozófia egy csomó mindent megmagyaráz, de a teozófia nem próbálja megoldani az élet problémáját.</a:t>
            </a:r>
            <a:r>
              <a:rPr lang="hu-HU" sz="2000">
                <a:solidFill>
                  <a:srgbClr val="000000"/>
                </a:solidFill>
                <a:highlight>
                  <a:srgbClr val="FFFF00"/>
                </a:highlight>
                <a:latin typeface="Calibri" pitchFamily="34"/>
                <a:cs typeface="Times New Roman" pitchFamily="18"/>
              </a:rPr>
              <a:t> </a:t>
            </a:r>
            <a:r>
              <a:rPr lang="hu-HU" sz="2000" b="1">
                <a:solidFill>
                  <a:srgbClr val="000000"/>
                </a:solidFill>
                <a:highlight>
                  <a:srgbClr val="FFFF00"/>
                </a:highlight>
                <a:latin typeface="Arial" pitchFamily="34"/>
                <a:cs typeface="Times New Roman" pitchFamily="18"/>
              </a:rPr>
              <a:t>Gazdagon és szabadon tolmácsol, de aztán visszaadja nekünk a problémát, kereshetjük a megoldást egyéni életünkben… </a:t>
            </a:r>
            <a:endParaRPr lang="hu-HU" sz="2000" b="1">
              <a:solidFill>
                <a:srgbClr val="000000"/>
              </a:solidFill>
              <a:highlight>
                <a:srgbClr val="FFFF00"/>
              </a:highlight>
              <a:latin typeface="Calibri" pitchFamily="34"/>
              <a:cs typeface="Times New Roman" pitchFamily="18"/>
            </a:endParaRPr>
          </a:p>
          <a:p>
            <a:pPr lvl="0" algn="just">
              <a:spcAft>
                <a:spcPts val="800"/>
              </a:spcAft>
            </a:pPr>
            <a:r>
              <a:rPr lang="hu-HU" sz="2000">
                <a:solidFill>
                  <a:srgbClr val="000000"/>
                </a:solidFill>
                <a:latin typeface="Arial" pitchFamily="34"/>
                <a:cs typeface="Times New Roman" pitchFamily="18"/>
              </a:rPr>
              <a:t>Az egész nem nélkülözheti egyéni hozzájárulásainkat. </a:t>
            </a:r>
          </a:p>
          <a:p>
            <a:pPr lvl="0" algn="just">
              <a:spcAft>
                <a:spcPts val="800"/>
              </a:spcAft>
            </a:pPr>
            <a:r>
              <a:rPr lang="hu-HU" sz="2000">
                <a:solidFill>
                  <a:srgbClr val="002060"/>
                </a:solidFill>
                <a:highlight>
                  <a:srgbClr val="00FFFF"/>
                </a:highlight>
                <a:latin typeface="Arial" pitchFamily="34"/>
                <a:cs typeface="Times New Roman" pitchFamily="18"/>
              </a:rPr>
              <a:t>Senki sem lehet azzá, amilyen a Tanító, ha át nem ment a legmélyebb tragédián. </a:t>
            </a:r>
            <a:endParaRPr lang="hu-HU" sz="2000">
              <a:solidFill>
                <a:srgbClr val="002060"/>
              </a:solidFill>
              <a:highlight>
                <a:srgbClr val="00FFFF"/>
              </a:highlight>
              <a:latin typeface="Calibri" pitchFamily="34"/>
              <a:cs typeface="Times New Roman" pitchFamily="18"/>
            </a:endParaRPr>
          </a:p>
          <a:p>
            <a:pPr lvl="0" algn="just">
              <a:spcAft>
                <a:spcPts val="800"/>
              </a:spcAft>
            </a:pPr>
            <a:r>
              <a:rPr lang="hu-HU" sz="2000" b="1">
                <a:solidFill>
                  <a:srgbClr val="002060"/>
                </a:solidFill>
                <a:highlight>
                  <a:srgbClr val="00FFFF"/>
                </a:highlight>
                <a:latin typeface="Arial" pitchFamily="34"/>
                <a:cs typeface="Times New Roman" pitchFamily="18"/>
              </a:rPr>
              <a:t>A tragédiának az a célja, hogy mindnyájan a magunk útján olyanokká lehessünk, mint ő…</a:t>
            </a:r>
            <a:endParaRPr lang="hu-HU" sz="2000" b="1">
              <a:solidFill>
                <a:srgbClr val="002060"/>
              </a:solidFill>
              <a:highlight>
                <a:srgbClr val="00FFFF"/>
              </a:highlight>
              <a:latin typeface="Calibri" pitchFamily="34"/>
              <a:cs typeface="Times New Roman" pitchFamily="18"/>
            </a:endParaRPr>
          </a:p>
          <a:p>
            <a:pPr lvl="0" algn="just">
              <a:spcAft>
                <a:spcPts val="800"/>
              </a:spcAft>
            </a:pPr>
            <a:endParaRPr lang="hu-HU" sz="1800">
              <a:latin typeface="Calibri" pitchFamily="34"/>
              <a:cs typeface="Times New Roman" pitchFamily="18"/>
            </a:endParaRPr>
          </a:p>
          <a:p>
            <a:pPr lvl="0"/>
            <a:endParaRPr lang="hu-H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 descr="A képen növény, virág, napraforgó látható&#10;&#10;Automatikusan generált leírás">
            <a:extLst>
              <a:ext uri="{FF2B5EF4-FFF2-40B4-BE49-F238E27FC236}">
                <a16:creationId xmlns:a16="http://schemas.microsoft.com/office/drawing/2014/main" id="{7A59B7D7-84F7-4CC7-812A-6F2EA9310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735" y="687491"/>
            <a:ext cx="9790535" cy="61705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zövegdoboz 3">
            <a:extLst>
              <a:ext uri="{FF2B5EF4-FFF2-40B4-BE49-F238E27FC236}">
                <a16:creationId xmlns:a16="http://schemas.microsoft.com/office/drawing/2014/main" id="{E66A7476-CC7D-4F96-8EE1-F64D90446D30}"/>
              </a:ext>
            </a:extLst>
          </p:cNvPr>
          <p:cNvSpPr txBox="1"/>
          <p:nvPr/>
        </p:nvSpPr>
        <p:spPr>
          <a:xfrm>
            <a:off x="1927271" y="1146877"/>
            <a:ext cx="8658069" cy="3539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Ó,</a:t>
            </a:r>
            <a:r>
              <a:rPr lang="hu-HU" sz="28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hu-HU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rejtett Élet</a:t>
            </a:r>
            <a:r>
              <a:rPr lang="hu-HU" sz="28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, aki ott rezegsz minden atomban,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Ó,</a:t>
            </a:r>
            <a:r>
              <a:rPr lang="hu-HU" sz="28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hu-HU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rejtett Fény</a:t>
            </a:r>
            <a:r>
              <a:rPr lang="hu-HU" sz="28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, ami ott ragyogsz minden teremtményben,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Ó, rejtett Szeretet</a:t>
            </a:r>
            <a:r>
              <a:rPr lang="hu-HU" sz="28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, a mi egységben mindent átölelsz,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800" b="1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Tudja meg </a:t>
            </a:r>
            <a:r>
              <a:rPr lang="hu-HU" sz="2800" b="1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mindenki, aki magát veled Egynek érzi,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800" b="1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Hogy minden mással is Egy!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800" b="1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800" b="1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8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Köszönöm szépen a figyelmet!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bg>
      <p:bgPr>
        <a:solidFill>
          <a:srgbClr val="242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FD28D07D-DADC-4883-8E69-4E45D80B8135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w Cen MT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A862C4C3-DCBD-4036-9CD0-5BAA1D1E4B10}"/>
              </a:ext>
            </a:extLst>
          </p:cNvPr>
          <p:cNvSpPr>
            <a:spLocks noMove="1" noResize="1"/>
          </p:cNvSpPr>
          <p:nvPr/>
        </p:nvSpPr>
        <p:spPr>
          <a:xfrm>
            <a:off x="446538" y="601199"/>
            <a:ext cx="3703320" cy="5789368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BE0BE94E-DB67-47E5-B2B9-9D9CDB0D2A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2276" y="944748"/>
            <a:ext cx="3259013" cy="1462692"/>
          </a:xfrm>
        </p:spPr>
        <p:txBody>
          <a:bodyPr anchorCtr="1"/>
          <a:lstStyle/>
          <a:p>
            <a:pPr lvl="0" algn="ctr"/>
            <a:r>
              <a:rPr lang="hu-HU">
                <a:solidFill>
                  <a:srgbClr val="FFFFFF"/>
                </a:solidFill>
              </a:rPr>
              <a:t>Epidauroszi görög színház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6537A82A-A0AE-4678-8E0C-9AB510DB4CCB}"/>
              </a:ext>
            </a:extLst>
          </p:cNvPr>
          <p:cNvSpPr>
            <a:spLocks noMove="1" noResize="1"/>
          </p:cNvSpPr>
          <p:nvPr/>
        </p:nvSpPr>
        <p:spPr>
          <a:xfrm>
            <a:off x="446538" y="457200"/>
            <a:ext cx="3703320" cy="94997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8B5DCC7E-6B03-4758-919F-5CF191824808}"/>
              </a:ext>
            </a:extLst>
          </p:cNvPr>
          <p:cNvSpPr>
            <a:spLocks noMove="1" noResize="1"/>
          </p:cNvSpPr>
          <p:nvPr/>
        </p:nvSpPr>
        <p:spPr>
          <a:xfrm>
            <a:off x="4241828" y="457200"/>
            <a:ext cx="3703320" cy="91440"/>
          </a:xfrm>
          <a:prstGeom prst="rect">
            <a:avLst/>
          </a:prstGeom>
          <a:solidFill>
            <a:srgbClr val="7DAAA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w Cen MT"/>
            </a:endParaRP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4796C674-3D08-4067-8826-C581CB1C8B3A}"/>
              </a:ext>
            </a:extLst>
          </p:cNvPr>
          <p:cNvSpPr>
            <a:spLocks noMove="1" noResize="1"/>
          </p:cNvSpPr>
          <p:nvPr/>
        </p:nvSpPr>
        <p:spPr>
          <a:xfrm>
            <a:off x="8042148" y="453642"/>
            <a:ext cx="3703320" cy="98554"/>
          </a:xfrm>
          <a:prstGeom prst="rect">
            <a:avLst/>
          </a:prstGeom>
          <a:solidFill>
            <a:srgbClr val="969FA7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87F75FB6-CABD-4742-AFD5-6A259D07659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1517" y="2536033"/>
            <a:ext cx="3123782" cy="3671937"/>
          </a:xfrm>
        </p:spPr>
        <p:txBody>
          <a:bodyPr anchor="t"/>
          <a:lstStyle/>
          <a:p>
            <a:pPr lvl="0">
              <a:spcBef>
                <a:spcPts val="600"/>
              </a:spcBef>
            </a:pPr>
            <a:r>
              <a:rPr lang="hu-HU" sz="2400">
                <a:solidFill>
                  <a:srgbClr val="FFFFFF"/>
                </a:solidFill>
              </a:rPr>
              <a:t>A kórus szerepe</a:t>
            </a:r>
          </a:p>
          <a:p>
            <a:pPr lvl="0">
              <a:spcBef>
                <a:spcPts val="600"/>
              </a:spcBef>
            </a:pPr>
            <a:r>
              <a:rPr lang="hu-HU" sz="2400">
                <a:solidFill>
                  <a:srgbClr val="FFFFFF"/>
                </a:solidFill>
              </a:rPr>
              <a:t>A dráma kialakulása</a:t>
            </a:r>
          </a:p>
          <a:p>
            <a:pPr lvl="0">
              <a:spcBef>
                <a:spcPts val="600"/>
              </a:spcBef>
            </a:pPr>
            <a:r>
              <a:rPr lang="hu-HU" sz="2400">
                <a:solidFill>
                  <a:srgbClr val="FFFFFF"/>
                </a:solidFill>
              </a:rPr>
              <a:t>Deus ex machina </a:t>
            </a:r>
          </a:p>
          <a:p>
            <a:pPr marL="0" lvl="0" indent="0">
              <a:buNone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Tartalom helye 4" descr="A képen épület, ülő, nagyon nagy, vonat látható&#10;&#10;Automatikusan generált leírás">
            <a:extLst>
              <a:ext uri="{FF2B5EF4-FFF2-40B4-BE49-F238E27FC236}">
                <a16:creationId xmlns:a16="http://schemas.microsoft.com/office/drawing/2014/main" id="{A4E23449-8F48-423F-B1D0-16745448B9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53" r="11758" b="2"/>
          <a:stretch>
            <a:fillRect/>
          </a:stretch>
        </p:blipFill>
        <p:spPr>
          <a:xfrm>
            <a:off x="4241828" y="601199"/>
            <a:ext cx="7503639" cy="578936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BA34B1D-3FC1-4618-98EB-E132683BBC7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 sz="4400"/>
              <a:t>Kecskedaltól a görög tragédiáig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C930692-E66C-4AEB-A462-511D5218FD0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81192" y="2340864"/>
            <a:ext cx="11029611" cy="4228752"/>
          </a:xfrm>
        </p:spPr>
        <p:txBody>
          <a:bodyPr/>
          <a:lstStyle/>
          <a:p>
            <a:pPr lvl="0" indent="304796" algn="just">
              <a:spcAft>
                <a:spcPts val="500"/>
              </a:spcAft>
            </a:pPr>
            <a:r>
              <a:rPr lang="hu-HU"/>
              <a:t> </a:t>
            </a:r>
            <a:r>
              <a:rPr lang="hu-HU" sz="2400">
                <a:solidFill>
                  <a:srgbClr val="000000"/>
                </a:solidFill>
                <a:latin typeface="Arial" pitchFamily="34"/>
              </a:rPr>
              <a:t>A tragédiák az </a:t>
            </a:r>
            <a:r>
              <a:rPr lang="hu-HU" sz="2400" b="1">
                <a:solidFill>
                  <a:srgbClr val="000000"/>
                </a:solidFill>
                <a:latin typeface="Arial" pitchFamily="34"/>
              </a:rPr>
              <a:t>emberi természettel</a:t>
            </a:r>
            <a:r>
              <a:rPr lang="hu-HU" sz="2400">
                <a:solidFill>
                  <a:srgbClr val="000000"/>
                </a:solidFill>
                <a:latin typeface="Arial" pitchFamily="34"/>
              </a:rPr>
              <a:t> foglalkoztak. </a:t>
            </a:r>
            <a:endParaRPr lang="hu-HU" sz="2400">
              <a:latin typeface="Times New Roman" pitchFamily="18"/>
            </a:endParaRPr>
          </a:p>
          <a:p>
            <a:pPr lvl="0" indent="304796" algn="just">
              <a:spcAft>
                <a:spcPts val="500"/>
              </a:spcAft>
            </a:pPr>
            <a:r>
              <a:rPr lang="hu-HU" sz="2400">
                <a:solidFill>
                  <a:srgbClr val="000000"/>
                </a:solidFill>
                <a:latin typeface="Arial" pitchFamily="34"/>
              </a:rPr>
              <a:t>Az emberi természet leginkább a </a:t>
            </a:r>
            <a:r>
              <a:rPr lang="hu-HU" sz="2400" b="1">
                <a:solidFill>
                  <a:srgbClr val="000000"/>
                </a:solidFill>
                <a:latin typeface="Arial" pitchFamily="34"/>
              </a:rPr>
              <a:t>konfliktusok</a:t>
            </a:r>
            <a:r>
              <a:rPr lang="hu-HU" sz="2400">
                <a:solidFill>
                  <a:srgbClr val="000000"/>
                </a:solidFill>
                <a:latin typeface="Arial" pitchFamily="34"/>
              </a:rPr>
              <a:t>ban mutatkozik meg. </a:t>
            </a:r>
            <a:endParaRPr lang="hu-HU" sz="2400">
              <a:latin typeface="Times New Roman" pitchFamily="18"/>
            </a:endParaRPr>
          </a:p>
          <a:p>
            <a:pPr lvl="0" indent="304796" algn="just">
              <a:spcAft>
                <a:spcPts val="500"/>
              </a:spcAft>
            </a:pPr>
            <a:r>
              <a:rPr lang="hu-HU" sz="2400">
                <a:solidFill>
                  <a:srgbClr val="000000"/>
                </a:solidFill>
                <a:latin typeface="Arial" pitchFamily="34"/>
              </a:rPr>
              <a:t>Nem is az </a:t>
            </a:r>
            <a:r>
              <a:rPr lang="hu-HU" sz="2400" b="1">
                <a:solidFill>
                  <a:srgbClr val="000000"/>
                </a:solidFill>
                <a:latin typeface="Arial" pitchFamily="34"/>
              </a:rPr>
              <a:t>emberek közötti</a:t>
            </a:r>
            <a:r>
              <a:rPr lang="hu-HU" sz="2400">
                <a:solidFill>
                  <a:srgbClr val="000000"/>
                </a:solidFill>
                <a:latin typeface="Arial" pitchFamily="34"/>
              </a:rPr>
              <a:t>, hanem az </a:t>
            </a:r>
            <a:r>
              <a:rPr lang="hu-HU" sz="2400" b="1">
                <a:solidFill>
                  <a:srgbClr val="000000"/>
                </a:solidFill>
                <a:latin typeface="Arial" pitchFamily="34"/>
              </a:rPr>
              <a:t>emberekben végbemenő 		konfliktus</a:t>
            </a:r>
            <a:r>
              <a:rPr lang="hu-HU" sz="2400">
                <a:solidFill>
                  <a:srgbClr val="000000"/>
                </a:solidFill>
                <a:latin typeface="Arial" pitchFamily="34"/>
              </a:rPr>
              <a:t> mondja a legtöbbet. </a:t>
            </a:r>
          </a:p>
          <a:p>
            <a:pPr lvl="0" indent="304796" algn="just">
              <a:spcAft>
                <a:spcPts val="500"/>
              </a:spcAft>
            </a:pPr>
            <a:r>
              <a:rPr lang="hu-HU" sz="2400">
                <a:solidFill>
                  <a:srgbClr val="000000"/>
                </a:solidFill>
                <a:latin typeface="Arial" pitchFamily="34"/>
              </a:rPr>
              <a:t>Van valami még mélyebb ennél, </a:t>
            </a:r>
            <a:r>
              <a:rPr lang="hu-HU" sz="2400" b="1">
                <a:solidFill>
                  <a:srgbClr val="000000"/>
                </a:solidFill>
                <a:latin typeface="Arial" pitchFamily="34"/>
              </a:rPr>
              <a:t>egy magasabb isteni harmónia</a:t>
            </a:r>
            <a:r>
              <a:rPr lang="hu-HU" sz="2400">
                <a:solidFill>
                  <a:srgbClr val="000000"/>
                </a:solidFill>
                <a:latin typeface="Arial" pitchFamily="34"/>
              </a:rPr>
              <a:t>.</a:t>
            </a:r>
          </a:p>
          <a:p>
            <a:pPr lvl="0" indent="304796" algn="just">
              <a:spcAft>
                <a:spcPts val="500"/>
              </a:spcAft>
            </a:pPr>
            <a:r>
              <a:rPr lang="hu-HU" sz="2400">
                <a:solidFill>
                  <a:srgbClr val="000000"/>
                </a:solidFill>
                <a:latin typeface="Arial" pitchFamily="34"/>
              </a:rPr>
              <a:t>A tragédia tárgya a közönséges emberi lét…</a:t>
            </a:r>
            <a:endParaRPr lang="hu-HU" sz="2400">
              <a:latin typeface="Times New Roman" pitchFamily="18"/>
            </a:endParaRPr>
          </a:p>
          <a:p>
            <a:pPr lvl="0"/>
            <a:endParaRPr lang="hu-H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8524BF0-143C-4836-B1EF-B1CC3088460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/>
              <a:t>A GÖRÖG TRAGIKUS TRIÁSZ</a:t>
            </a:r>
          </a:p>
        </p:txBody>
      </p:sp>
      <p:pic>
        <p:nvPicPr>
          <p:cNvPr id="3" name="Tartalom helye 4" descr="A képen torta, fénykép, keresés, ülő látható&#10;&#10;Automatikusan generált leírás">
            <a:extLst>
              <a:ext uri="{FF2B5EF4-FFF2-40B4-BE49-F238E27FC236}">
                <a16:creationId xmlns:a16="http://schemas.microsoft.com/office/drawing/2014/main" id="{42A55446-54BF-491B-B6A8-DB2FE9AAD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3429" y="2032071"/>
            <a:ext cx="2425875" cy="3633789"/>
          </a:xfrm>
        </p:spPr>
      </p:pic>
      <p:pic>
        <p:nvPicPr>
          <p:cNvPr id="4" name="Kép 6" descr="A képen kültéri, keresés, bezárás, fénykép látható&#10;&#10;Automatikusan generált leírás">
            <a:extLst>
              <a:ext uri="{FF2B5EF4-FFF2-40B4-BE49-F238E27FC236}">
                <a16:creationId xmlns:a16="http://schemas.microsoft.com/office/drawing/2014/main" id="{B1A3B9C8-1917-4BAD-B740-FBBEB253A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126" y="2036350"/>
            <a:ext cx="2324103" cy="36295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Kép 8" descr="A képen fénykép, torta, fedett, fánk látható&#10;&#10;Automatikusan generált leírás">
            <a:extLst>
              <a:ext uri="{FF2B5EF4-FFF2-40B4-BE49-F238E27FC236}">
                <a16:creationId xmlns:a16="http://schemas.microsoft.com/office/drawing/2014/main" id="{26E5126C-DDEA-4667-B4E4-319C6C6D9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3051" y="2004035"/>
            <a:ext cx="2425875" cy="368986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zövegdoboz 9">
            <a:extLst>
              <a:ext uri="{FF2B5EF4-FFF2-40B4-BE49-F238E27FC236}">
                <a16:creationId xmlns:a16="http://schemas.microsoft.com/office/drawing/2014/main" id="{6E6E0DD2-1122-4D1D-8D99-EC20C6EDED89}"/>
              </a:ext>
            </a:extLst>
          </p:cNvPr>
          <p:cNvSpPr txBox="1"/>
          <p:nvPr/>
        </p:nvSpPr>
        <p:spPr>
          <a:xfrm>
            <a:off x="1013429" y="5500463"/>
            <a:ext cx="10423602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1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rPr>
              <a:t>      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1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rPr>
              <a:t>AISZKHÜLOSZ			        SZOPHOKLÉSZ		              EURIPIDÉSZ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1" i="0" u="none" strike="noStrike" kern="0" cap="none" spc="0" baseline="0">
                <a:solidFill>
                  <a:srgbClr val="000000"/>
                </a:solidFill>
                <a:uFillTx/>
                <a:latin typeface="Tw Cen MT"/>
              </a:rPr>
              <a:t>                                       a thébai, trójai és mükénei mondakörökből merítik a tárgyat</a:t>
            </a:r>
            <a:endParaRPr lang="hu-HU" sz="1800" b="1" i="0" u="none" strike="noStrike" kern="1200" cap="none" spc="0" baseline="0">
              <a:solidFill>
                <a:srgbClr val="000000"/>
              </a:solidFill>
              <a:uFillTx/>
              <a:latin typeface="Tw Cen M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1B8A340-3190-41EA-B048-C4CB3F99336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/>
              <a:t>TRAGIKUM ELMÉLETEK</a:t>
            </a:r>
          </a:p>
        </p:txBody>
      </p:sp>
      <p:pic>
        <p:nvPicPr>
          <p:cNvPr id="3" name="Kép 3" descr="A képen személy, férfi, ülő, asztal látható&#10;&#10;Automatikusan generált leírás">
            <a:extLst>
              <a:ext uri="{FF2B5EF4-FFF2-40B4-BE49-F238E27FC236}">
                <a16:creationId xmlns:a16="http://schemas.microsoft.com/office/drawing/2014/main" id="{6101D5B0-E899-41F5-928E-6BE42923E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48" y="1959193"/>
            <a:ext cx="2415232" cy="30749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Kép 5" descr="A képen férfi látható&#10;&#10;Automatikusan generált leírás">
            <a:extLst>
              <a:ext uri="{FF2B5EF4-FFF2-40B4-BE49-F238E27FC236}">
                <a16:creationId xmlns:a16="http://schemas.microsoft.com/office/drawing/2014/main" id="{1196C24D-2415-41AD-9862-CC9AA155E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933" y="1959193"/>
            <a:ext cx="2823274" cy="33665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Kép 7" descr="A képen öltöny, férfi, fénykép, személy látható&#10;&#10;Automatikusan generált leírás">
            <a:extLst>
              <a:ext uri="{FF2B5EF4-FFF2-40B4-BE49-F238E27FC236}">
                <a16:creationId xmlns:a16="http://schemas.microsoft.com/office/drawing/2014/main" id="{B6B33F1B-D54E-4F02-99B0-3A6C1ED11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7829" y="1838584"/>
            <a:ext cx="3607710" cy="360771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zövegdoboz 8">
            <a:extLst>
              <a:ext uri="{FF2B5EF4-FFF2-40B4-BE49-F238E27FC236}">
                <a16:creationId xmlns:a16="http://schemas.microsoft.com/office/drawing/2014/main" id="{69AC6F31-5CD2-4435-B0C4-79ACB053A52B}"/>
              </a:ext>
            </a:extLst>
          </p:cNvPr>
          <p:cNvSpPr txBox="1"/>
          <p:nvPr/>
        </p:nvSpPr>
        <p:spPr>
          <a:xfrm>
            <a:off x="575898" y="5140016"/>
            <a:ext cx="11184693" cy="1200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1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rPr>
              <a:t>          ARISZTOTELÉSZ                                         HEGEL                                                       FREUD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0" cap="none" spc="0" baseline="0">
                <a:solidFill>
                  <a:srgbClr val="000000"/>
                </a:solidFill>
                <a:uFillTx/>
                <a:latin typeface="Tw Cen MT"/>
              </a:rPr>
              <a:t>              </a:t>
            </a:r>
            <a:r>
              <a:rPr lang="hu-HU" sz="1800" b="1" i="0" u="none" strike="noStrike" kern="0" cap="none" spc="0" baseline="0">
                <a:solidFill>
                  <a:srgbClr val="000000"/>
                </a:solidFill>
                <a:uFillTx/>
                <a:latin typeface="Tw Cen MT"/>
              </a:rPr>
              <a:t>Poétika			  tézis – antitézis – szintézis		 Félelmek elfojtása. A félelem váratlan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1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rPr>
              <a:t>        katharzis – megtisztulás	harmónia – diszharmónia -		szituációkban kirobban – nézőkben is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1" i="0" u="none" strike="noStrike" kern="0" cap="none" spc="0" baseline="0">
                <a:solidFill>
                  <a:srgbClr val="000000"/>
                </a:solidFill>
                <a:uFillTx/>
                <a:latin typeface="Tw Cen MT"/>
              </a:rPr>
              <a:t>    félelem, részvét, megbékélés	magasabb rendű harmónia		ott van, felszabadulás a félelmek alól</a:t>
            </a:r>
            <a:endParaRPr lang="hu-HU" sz="1800" b="1" i="0" u="none" strike="noStrike" kern="1200" cap="none" spc="0" baseline="0">
              <a:solidFill>
                <a:srgbClr val="000000"/>
              </a:solidFill>
              <a:uFillTx/>
              <a:latin typeface="Tw Cen M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7">
            <a:extLst>
              <a:ext uri="{FF2B5EF4-FFF2-40B4-BE49-F238E27FC236}">
                <a16:creationId xmlns:a16="http://schemas.microsoft.com/office/drawing/2014/main" id="{0D4392B1-553E-4176-8B8D-0C79DBA4A1F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/>
              <a:t>Hétköznapi tragédiák (1956)</a:t>
            </a:r>
          </a:p>
        </p:txBody>
      </p:sp>
      <p:sp>
        <p:nvSpPr>
          <p:cNvPr id="3" name="Tartalom helye 8">
            <a:extLst>
              <a:ext uri="{FF2B5EF4-FFF2-40B4-BE49-F238E27FC236}">
                <a16:creationId xmlns:a16="http://schemas.microsoft.com/office/drawing/2014/main" id="{3B41BCE4-DEB3-4775-A6BD-6B9682B1BF3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81192" y="2227999"/>
            <a:ext cx="5737722" cy="3790663"/>
          </a:xfrm>
        </p:spPr>
        <p:txBody>
          <a:bodyPr/>
          <a:lstStyle/>
          <a:p>
            <a:pPr lvl="0" algn="just">
              <a:lnSpc>
                <a:spcPct val="100000"/>
              </a:lnSpc>
              <a:spcBef>
                <a:spcPts val="400"/>
              </a:spcBef>
            </a:pPr>
            <a:r>
              <a:rPr lang="hu-HU" sz="1700">
                <a:solidFill>
                  <a:srgbClr val="323232"/>
                </a:solidFill>
                <a:latin typeface="Source Sans Pro" pitchFamily="34"/>
                <a:cs typeface="Times New Roman" pitchFamily="18"/>
              </a:rPr>
              <a:t>Az olasz neorealizmus hagyományait folytató remek színész-rendező, Pietro Germi egy mozdonyvezetőt alakít, aki "kénytelen végig nézni, hogy hull szét a családja lefokozása miatt, ugyanis figyelmetlenül tilosba szaladt„. Kisfia - tiszta gyermeki érzésekkel és naiv szemlélettel átszőtt - lírai elbeszélésében tárul elénk Andrea "hétköznapi tragédiája". Kezdetben a kocsmai iszogatásba és gitározásba menekül az otthoni problémák elől: nagyobbik fiát hiába zavarja munkát keresni, a kisebbiket pedig tanulni, csak teherbe esett lányát sikerül elvetetnie a csábítóval, bár a lány már nem is szereti. Amikor azonban kis tolatómozdonyra helyezik át, mindenkivel összevész és otthonát is elhagyja...</a:t>
            </a:r>
            <a:endParaRPr lang="hu-HU" sz="1700">
              <a:latin typeface="Calibri" pitchFamily="34"/>
              <a:cs typeface="Times New Roman" pitchFamily="18"/>
            </a:endParaRPr>
          </a:p>
          <a:p>
            <a:pPr lvl="0">
              <a:lnSpc>
                <a:spcPct val="100000"/>
              </a:lnSpc>
              <a:spcBef>
                <a:spcPts val="400"/>
              </a:spcBef>
            </a:pPr>
            <a:endParaRPr lang="hu-HU" sz="1800"/>
          </a:p>
        </p:txBody>
      </p:sp>
      <p:pic>
        <p:nvPicPr>
          <p:cNvPr id="4" name="Picture 2" descr="Hétköznapi tragédiák (1956) | Teljes filmadatlap | Mafab.hu">
            <a:extLst>
              <a:ext uri="{FF2B5EF4-FFF2-40B4-BE49-F238E27FC236}">
                <a16:creationId xmlns:a16="http://schemas.microsoft.com/office/drawing/2014/main" id="{BA5B8DE9-A841-4C85-975E-6029A3EB4AFD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151430" y="859810"/>
            <a:ext cx="3848819" cy="5773228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9ED5DA-8064-4C55-9DCD-061EA8CA388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 sz="4400"/>
              <a:t>A BÁNAT ÉS ÉRTELMEZÉSE</a:t>
            </a:r>
          </a:p>
        </p:txBody>
      </p:sp>
      <p:sp>
        <p:nvSpPr>
          <p:cNvPr id="3" name="Tartalom helye 8">
            <a:extLst>
              <a:ext uri="{FF2B5EF4-FFF2-40B4-BE49-F238E27FC236}">
                <a16:creationId xmlns:a16="http://schemas.microsoft.com/office/drawing/2014/main" id="{FA773ADA-50B4-40CD-B96E-40C08D78440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93819" y="1688119"/>
            <a:ext cx="11029611" cy="5627080"/>
          </a:xfrm>
        </p:spPr>
        <p:txBody>
          <a:bodyPr/>
          <a:lstStyle/>
          <a:p>
            <a:pPr lvl="0">
              <a:lnSpc>
                <a:spcPct val="70000"/>
              </a:lnSpc>
              <a:spcBef>
                <a:spcPts val="700"/>
              </a:spcBef>
            </a:pPr>
            <a:endParaRPr lang="hu-HU" sz="2600"/>
          </a:p>
          <a:p>
            <a:pPr lvl="0">
              <a:lnSpc>
                <a:spcPct val="70000"/>
              </a:lnSpc>
              <a:spcBef>
                <a:spcPts val="600"/>
              </a:spcBef>
            </a:pPr>
            <a:endParaRPr lang="hu-HU" sz="2200">
              <a:latin typeface="Arial" pitchFamily="34"/>
              <a:cs typeface="Arial" pitchFamily="34"/>
            </a:endParaRPr>
          </a:p>
          <a:p>
            <a:pPr lvl="0">
              <a:lnSpc>
                <a:spcPct val="70000"/>
              </a:lnSpc>
              <a:spcBef>
                <a:spcPts val="600"/>
              </a:spcBef>
            </a:pPr>
            <a:r>
              <a:rPr lang="hu-HU" sz="2400">
                <a:solidFill>
                  <a:srgbClr val="000000"/>
                </a:solidFill>
                <a:latin typeface="Arial" pitchFamily="34"/>
                <a:cs typeface="Arial" pitchFamily="34"/>
              </a:rPr>
              <a:t>Manapság a tragédia szót laza értelemben használjuk. Ha egy esemény szomorú, már tragédiának nevezzük.</a:t>
            </a:r>
          </a:p>
          <a:p>
            <a:pPr lvl="0">
              <a:lnSpc>
                <a:spcPct val="70000"/>
              </a:lnSpc>
              <a:spcBef>
                <a:spcPts val="600"/>
              </a:spcBef>
            </a:pPr>
            <a:r>
              <a:rPr lang="hu-HU" sz="2400">
                <a:solidFill>
                  <a:srgbClr val="000000"/>
                </a:solidFill>
                <a:latin typeface="Arial" pitchFamily="34"/>
                <a:cs typeface="Arial" pitchFamily="34"/>
              </a:rPr>
              <a:t>Valami mégis van benne…Belsőleg hat ránk, érzelmeinkre hat, részvétet kelt bennünk mások iránt. </a:t>
            </a:r>
          </a:p>
          <a:p>
            <a:pPr lvl="0">
              <a:lnSpc>
                <a:spcPct val="70000"/>
              </a:lnSpc>
              <a:spcBef>
                <a:spcPts val="600"/>
              </a:spcBef>
            </a:pPr>
            <a:r>
              <a:rPr lang="hu-HU" sz="2400">
                <a:solidFill>
                  <a:srgbClr val="000000"/>
                </a:solidFill>
                <a:latin typeface="Arial" pitchFamily="34"/>
                <a:cs typeface="Arial" pitchFamily="34"/>
              </a:rPr>
              <a:t>A konfliktus vékonyan elszórva jelen van a mindennapi életünkben, sokszor alig vesszük észre.</a:t>
            </a:r>
          </a:p>
          <a:p>
            <a:pPr lvl="0">
              <a:lnSpc>
                <a:spcPct val="70000"/>
              </a:lnSpc>
              <a:spcBef>
                <a:spcPts val="600"/>
              </a:spcBef>
            </a:pPr>
            <a:r>
              <a:rPr lang="hu-HU" sz="2400">
                <a:solidFill>
                  <a:srgbClr val="000000"/>
                </a:solidFill>
                <a:latin typeface="Arial" pitchFamily="34"/>
                <a:cs typeface="Arial" pitchFamily="34"/>
              </a:rPr>
              <a:t>A mai tragédia is koncentrált és mélyen átélt közönséges emberi élet.</a:t>
            </a:r>
          </a:p>
          <a:p>
            <a:pPr lvl="0">
              <a:lnSpc>
                <a:spcPct val="70000"/>
              </a:lnSpc>
              <a:spcBef>
                <a:spcPts val="600"/>
              </a:spcBef>
            </a:pPr>
            <a:r>
              <a:rPr lang="hu-HU" sz="2400">
                <a:solidFill>
                  <a:srgbClr val="000000"/>
                </a:solidFill>
                <a:latin typeface="Arial" pitchFamily="34"/>
                <a:cs typeface="Arial" pitchFamily="34"/>
              </a:rPr>
              <a:t>Megállásra kényszerít, kérdéseket vet fel: „Igazságos-e az élet?” „Mi a bánat célja?” „Miért történnek velem olyan dolgok, amiket nem akarok?”</a:t>
            </a:r>
          </a:p>
          <a:p>
            <a:pPr lvl="0">
              <a:lnSpc>
                <a:spcPct val="70000"/>
              </a:lnSpc>
              <a:spcBef>
                <a:spcPts val="600"/>
              </a:spcBef>
            </a:pPr>
            <a:r>
              <a:rPr lang="hu-HU" sz="2400">
                <a:solidFill>
                  <a:srgbClr val="000000"/>
                </a:solidFill>
                <a:latin typeface="Arial" pitchFamily="34"/>
                <a:cs typeface="Arial" pitchFamily="34"/>
              </a:rPr>
              <a:t> </a:t>
            </a:r>
            <a:r>
              <a:rPr lang="hu-HU" sz="2400" b="1">
                <a:solidFill>
                  <a:srgbClr val="000000"/>
                </a:solidFill>
                <a:highlight>
                  <a:srgbClr val="FFFF00"/>
                </a:highlight>
                <a:latin typeface="Arial" pitchFamily="34"/>
                <a:cs typeface="Arial" pitchFamily="34"/>
              </a:rPr>
              <a:t>„Mi a tragédia célja?” …</a:t>
            </a:r>
          </a:p>
          <a:p>
            <a:pPr lvl="0">
              <a:lnSpc>
                <a:spcPct val="70000"/>
              </a:lnSpc>
              <a:spcBef>
                <a:spcPts val="700"/>
              </a:spcBef>
            </a:pPr>
            <a:r>
              <a:rPr lang="hu-HU" sz="2400">
                <a:solidFill>
                  <a:srgbClr val="000000"/>
                </a:solidFill>
                <a:latin typeface="Arial" pitchFamily="34"/>
              </a:rPr>
              <a:t>A </a:t>
            </a:r>
            <a:r>
              <a:rPr lang="hu-HU" sz="2400" b="1">
                <a:solidFill>
                  <a:srgbClr val="000000"/>
                </a:solidFill>
                <a:latin typeface="Arial" pitchFamily="34"/>
              </a:rPr>
              <a:t>konfliktus és a bánat váltja ki </a:t>
            </a:r>
            <a:r>
              <a:rPr lang="hu-HU" sz="2400">
                <a:solidFill>
                  <a:srgbClr val="000000"/>
                </a:solidFill>
                <a:latin typeface="Arial" pitchFamily="34"/>
              </a:rPr>
              <a:t>belőlünk a kérdéseket. Amikor rosszul mennek a dolgaink…akkor kérdezünk. </a:t>
            </a:r>
            <a:r>
              <a:rPr lang="hu-HU" sz="2400">
                <a:solidFill>
                  <a:srgbClr val="000000"/>
                </a:solidFill>
                <a:highlight>
                  <a:srgbClr val="00FFFF"/>
                </a:highlight>
                <a:latin typeface="Arial" pitchFamily="34"/>
              </a:rPr>
              <a:t>A teozófia térkép, segédeszköz a válaszadásra.</a:t>
            </a:r>
            <a:endParaRPr lang="hu-HU" sz="2400">
              <a:solidFill>
                <a:srgbClr val="000000"/>
              </a:solidFill>
              <a:highlight>
                <a:srgbClr val="00FFFF"/>
              </a:highlight>
              <a:latin typeface="Arial" pitchFamily="34"/>
              <a:cs typeface="Arial" pitchFamily="34"/>
            </a:endParaRPr>
          </a:p>
          <a:p>
            <a:pPr lvl="0">
              <a:lnSpc>
                <a:spcPct val="70000"/>
              </a:lnSpc>
              <a:spcBef>
                <a:spcPts val="400"/>
              </a:spcBef>
            </a:pPr>
            <a:endParaRPr lang="hu-HU" sz="1500"/>
          </a:p>
          <a:p>
            <a:pPr lvl="0">
              <a:lnSpc>
                <a:spcPct val="70000"/>
              </a:lnSpc>
              <a:spcBef>
                <a:spcPts val="400"/>
              </a:spcBef>
            </a:pPr>
            <a:endParaRPr lang="hu-HU" sz="1500"/>
          </a:p>
          <a:p>
            <a:pPr lvl="0">
              <a:lnSpc>
                <a:spcPct val="70000"/>
              </a:lnSpc>
              <a:spcBef>
                <a:spcPts val="400"/>
              </a:spcBef>
            </a:pPr>
            <a:endParaRPr lang="hu-HU" sz="15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1957</TotalTime>
  <Words>2611</Words>
  <Application>Microsoft Office PowerPoint</Application>
  <PresentationFormat>Szélesvásznú</PresentationFormat>
  <Paragraphs>230</Paragraphs>
  <Slides>32</Slides>
  <Notes>5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32</vt:i4>
      </vt:variant>
    </vt:vector>
  </HeadingPairs>
  <TitlesOfParts>
    <vt:vector size="39" baseType="lpstr">
      <vt:lpstr>Arial</vt:lpstr>
      <vt:lpstr>Calibri</vt:lpstr>
      <vt:lpstr>Source Sans Pro</vt:lpstr>
      <vt:lpstr>Times New Roman</vt:lpstr>
      <vt:lpstr>Tw Cen MT</vt:lpstr>
      <vt:lpstr>Wingdings 2</vt:lpstr>
      <vt:lpstr>DividendVTI</vt:lpstr>
      <vt:lpstr>TRAGÉDIÁINK OKA ÉS ÉRTELME</vt:lpstr>
      <vt:lpstr>Kecskedaltól a görög tragédiáig</vt:lpstr>
      <vt:lpstr>Kecskedaltól a görög tragédiáig</vt:lpstr>
      <vt:lpstr>Epidauroszi görög színház</vt:lpstr>
      <vt:lpstr>Kecskedaltól a görög tragédiáig</vt:lpstr>
      <vt:lpstr>A GÖRÖG TRAGIKUS TRIÁSZ</vt:lpstr>
      <vt:lpstr>TRAGIKUM ELMÉLETEK</vt:lpstr>
      <vt:lpstr>Hétköznapi tragédiák (1956)</vt:lpstr>
      <vt:lpstr>A BÁNAT ÉS ÉRTELMEZÉSE</vt:lpstr>
      <vt:lpstr>AZ EMBER A VILÁGEGYETEMBEN</vt:lpstr>
      <vt:lpstr>A NAGY ÁTMENET</vt:lpstr>
      <vt:lpstr>A NAGY ÁTMENET</vt:lpstr>
      <vt:lpstr>Karma (Velencei mester)</vt:lpstr>
      <vt:lpstr>Az emberi motívumok</vt:lpstr>
      <vt:lpstr>Az élet 3 fázisa</vt:lpstr>
      <vt:lpstr>Igazságos-e az élet?</vt:lpstr>
      <vt:lpstr>Igazságos-e az élet?</vt:lpstr>
      <vt:lpstr>Igazságos-e az élet?</vt:lpstr>
      <vt:lpstr>FÉLÜNK A SZABADSÁGTÓL</vt:lpstr>
      <vt:lpstr>A MONÁD</vt:lpstr>
      <vt:lpstr>A MONÁD</vt:lpstr>
      <vt:lpstr>A tékozló fiú hazatérése </vt:lpstr>
      <vt:lpstr>A TRAGÉDIA BETELJESEDÉSE</vt:lpstr>
      <vt:lpstr>A TRAGÉDIA BETELJESEDÉSE</vt:lpstr>
      <vt:lpstr>A tragédia beteljesedése</vt:lpstr>
      <vt:lpstr>A lélek megtisztítása</vt:lpstr>
      <vt:lpstr> </vt:lpstr>
      <vt:lpstr>Minden tragédiában benne van az előrelépés lehetősége</vt:lpstr>
      <vt:lpstr>A LÉLEK MEGTISZTÍTÁSA</vt:lpstr>
      <vt:lpstr>KEGYELEM</vt:lpstr>
      <vt:lpstr>A tragédia értelmezése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TRAGÉDIÁINK OKA ÉS ÉRTELME</dc:title>
  <dc:creator>Adrienne Nagyiday</dc:creator>
  <cp:lastModifiedBy>János Szabari</cp:lastModifiedBy>
  <cp:revision>26</cp:revision>
  <dcterms:created xsi:type="dcterms:W3CDTF">2020-09-07T15:19:48Z</dcterms:created>
  <dcterms:modified xsi:type="dcterms:W3CDTF">2020-09-25T14:06:53Z</dcterms:modified>
</cp:coreProperties>
</file>